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4" r:id="rId4"/>
    <p:sldId id="265" r:id="rId5"/>
    <p:sldId id="266" r:id="rId6"/>
    <p:sldId id="257" r:id="rId7"/>
    <p:sldId id="258" r:id="rId8"/>
    <p:sldId id="259" r:id="rId9"/>
    <p:sldId id="260" r:id="rId10"/>
    <p:sldId id="261" r:id="rId11"/>
    <p:sldId id="26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93859-DA57-42C2-93E3-C34FEDD50C1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59732E53-E971-45CC-BF46-D09C5515A97A}">
      <dgm:prSet phldrT="[Текст]"/>
      <dgm:spPr/>
      <dgm:t>
        <a:bodyPr/>
        <a:lstStyle/>
        <a:p>
          <a:r>
            <a:rPr lang="ru-RU" dirty="0"/>
            <a:t>Информационно-аналитическое</a:t>
          </a:r>
        </a:p>
      </dgm:t>
    </dgm:pt>
    <dgm:pt modelId="{E60B9D63-A5B7-4317-8667-E682DB1C045C}" type="parTrans" cxnId="{415F4B47-6CC9-4230-8872-F22B6206F129}">
      <dgm:prSet/>
      <dgm:spPr/>
      <dgm:t>
        <a:bodyPr/>
        <a:lstStyle/>
        <a:p>
          <a:endParaRPr lang="ru-RU"/>
        </a:p>
      </dgm:t>
    </dgm:pt>
    <dgm:pt modelId="{96D379FF-BCB6-4353-9EF0-22DC52DB2E84}" type="sibTrans" cxnId="{415F4B47-6CC9-4230-8872-F22B6206F129}">
      <dgm:prSet/>
      <dgm:spPr/>
      <dgm:t>
        <a:bodyPr/>
        <a:lstStyle/>
        <a:p>
          <a:endParaRPr lang="ru-RU"/>
        </a:p>
      </dgm:t>
    </dgm:pt>
    <dgm:pt modelId="{B0D54F92-3571-434E-98E4-5DB50A6F7205}">
      <dgm:prSet phldrT="[Текст]"/>
      <dgm:spPr/>
      <dgm:t>
        <a:bodyPr/>
        <a:lstStyle/>
        <a:p>
          <a:r>
            <a:rPr lang="ru-RU" dirty="0"/>
            <a:t>Познавательное </a:t>
          </a:r>
        </a:p>
      </dgm:t>
    </dgm:pt>
    <dgm:pt modelId="{BF005ED8-7F61-4FC7-BA06-52556B358177}" type="parTrans" cxnId="{66B9D492-1755-4A02-8AC8-E1298EB811BF}">
      <dgm:prSet/>
      <dgm:spPr/>
      <dgm:t>
        <a:bodyPr/>
        <a:lstStyle/>
        <a:p>
          <a:endParaRPr lang="ru-RU"/>
        </a:p>
      </dgm:t>
    </dgm:pt>
    <dgm:pt modelId="{705DA527-DE32-4B60-A8A6-13ED954490A6}" type="sibTrans" cxnId="{66B9D492-1755-4A02-8AC8-E1298EB811BF}">
      <dgm:prSet/>
      <dgm:spPr/>
      <dgm:t>
        <a:bodyPr/>
        <a:lstStyle/>
        <a:p>
          <a:endParaRPr lang="ru-RU"/>
        </a:p>
      </dgm:t>
    </dgm:pt>
    <dgm:pt modelId="{8F5E8CB0-6A4C-4BFD-96FF-05D28B3C1C50}">
      <dgm:prSet phldrT="[Текст]"/>
      <dgm:spPr/>
      <dgm:t>
        <a:bodyPr/>
        <a:lstStyle/>
        <a:p>
          <a:r>
            <a:rPr lang="ru-RU" dirty="0"/>
            <a:t>Досуговое</a:t>
          </a:r>
        </a:p>
      </dgm:t>
    </dgm:pt>
    <dgm:pt modelId="{6F507E4A-45D5-42D3-8C96-99677C8B4644}" type="parTrans" cxnId="{EB2C5317-578F-4237-8513-A4D77AB5C6DD}">
      <dgm:prSet/>
      <dgm:spPr/>
      <dgm:t>
        <a:bodyPr/>
        <a:lstStyle/>
        <a:p>
          <a:endParaRPr lang="ru-RU"/>
        </a:p>
      </dgm:t>
    </dgm:pt>
    <dgm:pt modelId="{66B70776-615C-4F13-B251-1F08B649D582}" type="sibTrans" cxnId="{EB2C5317-578F-4237-8513-A4D77AB5C6DD}">
      <dgm:prSet/>
      <dgm:spPr/>
      <dgm:t>
        <a:bodyPr/>
        <a:lstStyle/>
        <a:p>
          <a:endParaRPr lang="ru-RU"/>
        </a:p>
      </dgm:t>
    </dgm:pt>
    <dgm:pt modelId="{8424215D-6F04-48B7-AD79-B77EAC162ED2}">
      <dgm:prSet phldrT="[Текст]"/>
      <dgm:spPr/>
      <dgm:t>
        <a:bodyPr/>
        <a:lstStyle/>
        <a:p>
          <a:r>
            <a:rPr lang="ru-RU" b="0" i="0" dirty="0"/>
            <a:t>Наглядно-информационное</a:t>
          </a:r>
          <a:endParaRPr lang="ru-RU" dirty="0"/>
        </a:p>
      </dgm:t>
    </dgm:pt>
    <dgm:pt modelId="{23ABAEE1-494E-4CD7-9808-D11FDEC70309}" type="parTrans" cxnId="{3787C427-6DEA-4188-AC95-DDF2B84788C7}">
      <dgm:prSet/>
      <dgm:spPr/>
    </dgm:pt>
    <dgm:pt modelId="{905DA9DB-133F-4770-86AB-467BFECE287E}" type="sibTrans" cxnId="{3787C427-6DEA-4188-AC95-DDF2B84788C7}">
      <dgm:prSet/>
      <dgm:spPr/>
    </dgm:pt>
    <dgm:pt modelId="{7107CA4E-BE0C-468F-933D-20E14ED54FAC}" type="pres">
      <dgm:prSet presAssocID="{73D93859-DA57-42C2-93E3-C34FEDD50C1C}" presName="linear" presStyleCnt="0">
        <dgm:presLayoutVars>
          <dgm:dir/>
          <dgm:animLvl val="lvl"/>
          <dgm:resizeHandles val="exact"/>
        </dgm:presLayoutVars>
      </dgm:prSet>
      <dgm:spPr/>
    </dgm:pt>
    <dgm:pt modelId="{83CA0187-B0FB-4F55-A1D0-79919EE2F791}" type="pres">
      <dgm:prSet presAssocID="{59732E53-E971-45CC-BF46-D09C5515A97A}" presName="parentLin" presStyleCnt="0"/>
      <dgm:spPr/>
    </dgm:pt>
    <dgm:pt modelId="{C40D36CA-B5F7-42B1-8CFB-09B2C3F92CF2}" type="pres">
      <dgm:prSet presAssocID="{59732E53-E971-45CC-BF46-D09C5515A97A}" presName="parentLeftMargin" presStyleLbl="node1" presStyleIdx="0" presStyleCnt="4"/>
      <dgm:spPr/>
    </dgm:pt>
    <dgm:pt modelId="{7A4F4C0F-B7A4-4713-A07D-676A34445FF3}" type="pres">
      <dgm:prSet presAssocID="{59732E53-E971-45CC-BF46-D09C5515A97A}" presName="parentText" presStyleLbl="node1" presStyleIdx="0" presStyleCnt="4">
        <dgm:presLayoutVars>
          <dgm:chMax val="0"/>
          <dgm:bulletEnabled val="1"/>
        </dgm:presLayoutVars>
      </dgm:prSet>
      <dgm:spPr/>
    </dgm:pt>
    <dgm:pt modelId="{4BD1ECA6-91E2-49F6-B9E0-8D673F4266A6}" type="pres">
      <dgm:prSet presAssocID="{59732E53-E971-45CC-BF46-D09C5515A97A}" presName="negativeSpace" presStyleCnt="0"/>
      <dgm:spPr/>
    </dgm:pt>
    <dgm:pt modelId="{800A5D85-671E-495E-97EA-D68DAC3E880E}" type="pres">
      <dgm:prSet presAssocID="{59732E53-E971-45CC-BF46-D09C5515A97A}" presName="childText" presStyleLbl="conFgAcc1" presStyleIdx="0" presStyleCnt="4">
        <dgm:presLayoutVars>
          <dgm:bulletEnabled val="1"/>
        </dgm:presLayoutVars>
      </dgm:prSet>
      <dgm:spPr/>
    </dgm:pt>
    <dgm:pt modelId="{B17BB24F-2B6E-424C-880E-B36CDE9F3FA2}" type="pres">
      <dgm:prSet presAssocID="{96D379FF-BCB6-4353-9EF0-22DC52DB2E84}" presName="spaceBetweenRectangles" presStyleCnt="0"/>
      <dgm:spPr/>
    </dgm:pt>
    <dgm:pt modelId="{EC8BDC45-0EAD-4773-8CE5-F4D93FB6CF34}" type="pres">
      <dgm:prSet presAssocID="{B0D54F92-3571-434E-98E4-5DB50A6F7205}" presName="parentLin" presStyleCnt="0"/>
      <dgm:spPr/>
    </dgm:pt>
    <dgm:pt modelId="{CE4A40A9-5085-4D29-8252-AC3FB3C70274}" type="pres">
      <dgm:prSet presAssocID="{B0D54F92-3571-434E-98E4-5DB50A6F7205}" presName="parentLeftMargin" presStyleLbl="node1" presStyleIdx="0" presStyleCnt="4"/>
      <dgm:spPr/>
    </dgm:pt>
    <dgm:pt modelId="{9B584D5D-BA56-469C-B5D6-A09F9F20FB37}" type="pres">
      <dgm:prSet presAssocID="{B0D54F92-3571-434E-98E4-5DB50A6F7205}" presName="parentText" presStyleLbl="node1" presStyleIdx="1" presStyleCnt="4">
        <dgm:presLayoutVars>
          <dgm:chMax val="0"/>
          <dgm:bulletEnabled val="1"/>
        </dgm:presLayoutVars>
      </dgm:prSet>
      <dgm:spPr/>
    </dgm:pt>
    <dgm:pt modelId="{01E8618E-1B41-46B5-B694-3408DC990016}" type="pres">
      <dgm:prSet presAssocID="{B0D54F92-3571-434E-98E4-5DB50A6F7205}" presName="negativeSpace" presStyleCnt="0"/>
      <dgm:spPr/>
    </dgm:pt>
    <dgm:pt modelId="{F5B553C9-7B84-4EF0-AF09-492F1BBBC284}" type="pres">
      <dgm:prSet presAssocID="{B0D54F92-3571-434E-98E4-5DB50A6F7205}" presName="childText" presStyleLbl="conFgAcc1" presStyleIdx="1" presStyleCnt="4">
        <dgm:presLayoutVars>
          <dgm:bulletEnabled val="1"/>
        </dgm:presLayoutVars>
      </dgm:prSet>
      <dgm:spPr/>
    </dgm:pt>
    <dgm:pt modelId="{84BC68CE-9CB5-44FA-8234-5FEA89313DD6}" type="pres">
      <dgm:prSet presAssocID="{705DA527-DE32-4B60-A8A6-13ED954490A6}" presName="spaceBetweenRectangles" presStyleCnt="0"/>
      <dgm:spPr/>
    </dgm:pt>
    <dgm:pt modelId="{D1B30D04-98FE-43C1-8402-BCE6822D7972}" type="pres">
      <dgm:prSet presAssocID="{8F5E8CB0-6A4C-4BFD-96FF-05D28B3C1C50}" presName="parentLin" presStyleCnt="0"/>
      <dgm:spPr/>
    </dgm:pt>
    <dgm:pt modelId="{A1547E0E-60B3-4E1D-AFBC-63FAC0E3E4B3}" type="pres">
      <dgm:prSet presAssocID="{8F5E8CB0-6A4C-4BFD-96FF-05D28B3C1C50}" presName="parentLeftMargin" presStyleLbl="node1" presStyleIdx="1" presStyleCnt="4"/>
      <dgm:spPr/>
    </dgm:pt>
    <dgm:pt modelId="{7763B422-0133-4806-8851-720ABC22F1C4}" type="pres">
      <dgm:prSet presAssocID="{8F5E8CB0-6A4C-4BFD-96FF-05D28B3C1C50}" presName="parentText" presStyleLbl="node1" presStyleIdx="2" presStyleCnt="4">
        <dgm:presLayoutVars>
          <dgm:chMax val="0"/>
          <dgm:bulletEnabled val="1"/>
        </dgm:presLayoutVars>
      </dgm:prSet>
      <dgm:spPr/>
    </dgm:pt>
    <dgm:pt modelId="{2652CDCF-AD4B-4D49-A3A3-0634E0355BF5}" type="pres">
      <dgm:prSet presAssocID="{8F5E8CB0-6A4C-4BFD-96FF-05D28B3C1C50}" presName="negativeSpace" presStyleCnt="0"/>
      <dgm:spPr/>
    </dgm:pt>
    <dgm:pt modelId="{AB71E6BC-A9B3-4183-BB74-D1F6B8A6CFF7}" type="pres">
      <dgm:prSet presAssocID="{8F5E8CB0-6A4C-4BFD-96FF-05D28B3C1C50}" presName="childText" presStyleLbl="conFgAcc1" presStyleIdx="2" presStyleCnt="4">
        <dgm:presLayoutVars>
          <dgm:bulletEnabled val="1"/>
        </dgm:presLayoutVars>
      </dgm:prSet>
      <dgm:spPr/>
    </dgm:pt>
    <dgm:pt modelId="{27F304CE-20B6-42BA-89EE-6EB6F6AF3D5B}" type="pres">
      <dgm:prSet presAssocID="{66B70776-615C-4F13-B251-1F08B649D582}" presName="spaceBetweenRectangles" presStyleCnt="0"/>
      <dgm:spPr/>
    </dgm:pt>
    <dgm:pt modelId="{6B78CCC9-0B95-4FA1-BC92-7655A270B2C5}" type="pres">
      <dgm:prSet presAssocID="{8424215D-6F04-48B7-AD79-B77EAC162ED2}" presName="parentLin" presStyleCnt="0"/>
      <dgm:spPr/>
    </dgm:pt>
    <dgm:pt modelId="{67B48D06-0DF2-4FA8-AAD8-CB6FFE8334EA}" type="pres">
      <dgm:prSet presAssocID="{8424215D-6F04-48B7-AD79-B77EAC162ED2}" presName="parentLeftMargin" presStyleLbl="node1" presStyleIdx="2" presStyleCnt="4"/>
      <dgm:spPr/>
    </dgm:pt>
    <dgm:pt modelId="{685AA5EF-FEF8-433C-9F63-DE4091E4706A}" type="pres">
      <dgm:prSet presAssocID="{8424215D-6F04-48B7-AD79-B77EAC162ED2}" presName="parentText" presStyleLbl="node1" presStyleIdx="3" presStyleCnt="4">
        <dgm:presLayoutVars>
          <dgm:chMax val="0"/>
          <dgm:bulletEnabled val="1"/>
        </dgm:presLayoutVars>
      </dgm:prSet>
      <dgm:spPr/>
    </dgm:pt>
    <dgm:pt modelId="{1C773F5A-A637-4083-888E-F8D6D8B3D22D}" type="pres">
      <dgm:prSet presAssocID="{8424215D-6F04-48B7-AD79-B77EAC162ED2}" presName="negativeSpace" presStyleCnt="0"/>
      <dgm:spPr/>
    </dgm:pt>
    <dgm:pt modelId="{15D3D565-A82E-43EC-97C2-5ADC43303815}" type="pres">
      <dgm:prSet presAssocID="{8424215D-6F04-48B7-AD79-B77EAC162ED2}" presName="childText" presStyleLbl="conFgAcc1" presStyleIdx="3" presStyleCnt="4">
        <dgm:presLayoutVars>
          <dgm:bulletEnabled val="1"/>
        </dgm:presLayoutVars>
      </dgm:prSet>
      <dgm:spPr/>
    </dgm:pt>
  </dgm:ptLst>
  <dgm:cxnLst>
    <dgm:cxn modelId="{3D31BD0D-68FC-47C2-B99F-0C9847FC9714}" type="presOf" srcId="{8424215D-6F04-48B7-AD79-B77EAC162ED2}" destId="{67B48D06-0DF2-4FA8-AAD8-CB6FFE8334EA}" srcOrd="0" destOrd="0" presId="urn:microsoft.com/office/officeart/2005/8/layout/list1"/>
    <dgm:cxn modelId="{BBDC2810-B199-4D21-AE8B-242714EA8647}" type="presOf" srcId="{59732E53-E971-45CC-BF46-D09C5515A97A}" destId="{C40D36CA-B5F7-42B1-8CFB-09B2C3F92CF2}" srcOrd="0" destOrd="0" presId="urn:microsoft.com/office/officeart/2005/8/layout/list1"/>
    <dgm:cxn modelId="{EB2C5317-578F-4237-8513-A4D77AB5C6DD}" srcId="{73D93859-DA57-42C2-93E3-C34FEDD50C1C}" destId="{8F5E8CB0-6A4C-4BFD-96FF-05D28B3C1C50}" srcOrd="2" destOrd="0" parTransId="{6F507E4A-45D5-42D3-8C96-99677C8B4644}" sibTransId="{66B70776-615C-4F13-B251-1F08B649D582}"/>
    <dgm:cxn modelId="{CD6F0823-AD76-4E69-AD4D-884FA70995C5}" type="presOf" srcId="{8424215D-6F04-48B7-AD79-B77EAC162ED2}" destId="{685AA5EF-FEF8-433C-9F63-DE4091E4706A}" srcOrd="1" destOrd="0" presId="urn:microsoft.com/office/officeart/2005/8/layout/list1"/>
    <dgm:cxn modelId="{3787C427-6DEA-4188-AC95-DDF2B84788C7}" srcId="{73D93859-DA57-42C2-93E3-C34FEDD50C1C}" destId="{8424215D-6F04-48B7-AD79-B77EAC162ED2}" srcOrd="3" destOrd="0" parTransId="{23ABAEE1-494E-4CD7-9808-D11FDEC70309}" sibTransId="{905DA9DB-133F-4770-86AB-467BFECE287E}"/>
    <dgm:cxn modelId="{F148CF32-DE91-41D5-A2CB-28879A053427}" type="presOf" srcId="{73D93859-DA57-42C2-93E3-C34FEDD50C1C}" destId="{7107CA4E-BE0C-468F-933D-20E14ED54FAC}" srcOrd="0" destOrd="0" presId="urn:microsoft.com/office/officeart/2005/8/layout/list1"/>
    <dgm:cxn modelId="{83B5E738-931B-4E8C-8E6C-43D8548D1B28}" type="presOf" srcId="{8F5E8CB0-6A4C-4BFD-96FF-05D28B3C1C50}" destId="{7763B422-0133-4806-8851-720ABC22F1C4}" srcOrd="1" destOrd="0" presId="urn:microsoft.com/office/officeart/2005/8/layout/list1"/>
    <dgm:cxn modelId="{415F4B47-6CC9-4230-8872-F22B6206F129}" srcId="{73D93859-DA57-42C2-93E3-C34FEDD50C1C}" destId="{59732E53-E971-45CC-BF46-D09C5515A97A}" srcOrd="0" destOrd="0" parTransId="{E60B9D63-A5B7-4317-8667-E682DB1C045C}" sibTransId="{96D379FF-BCB6-4353-9EF0-22DC52DB2E84}"/>
    <dgm:cxn modelId="{67C18049-594D-4DE3-A15F-6A2875DB52AB}" type="presOf" srcId="{59732E53-E971-45CC-BF46-D09C5515A97A}" destId="{7A4F4C0F-B7A4-4713-A07D-676A34445FF3}" srcOrd="1" destOrd="0" presId="urn:microsoft.com/office/officeart/2005/8/layout/list1"/>
    <dgm:cxn modelId="{281F0F51-1CAB-40B5-8E75-BBD4A9BFD9E2}" type="presOf" srcId="{B0D54F92-3571-434E-98E4-5DB50A6F7205}" destId="{9B584D5D-BA56-469C-B5D6-A09F9F20FB37}" srcOrd="1" destOrd="0" presId="urn:microsoft.com/office/officeart/2005/8/layout/list1"/>
    <dgm:cxn modelId="{6A318889-CD7B-4F7F-8DCE-417BA0474906}" type="presOf" srcId="{B0D54F92-3571-434E-98E4-5DB50A6F7205}" destId="{CE4A40A9-5085-4D29-8252-AC3FB3C70274}" srcOrd="0" destOrd="0" presId="urn:microsoft.com/office/officeart/2005/8/layout/list1"/>
    <dgm:cxn modelId="{66B9D492-1755-4A02-8AC8-E1298EB811BF}" srcId="{73D93859-DA57-42C2-93E3-C34FEDD50C1C}" destId="{B0D54F92-3571-434E-98E4-5DB50A6F7205}" srcOrd="1" destOrd="0" parTransId="{BF005ED8-7F61-4FC7-BA06-52556B358177}" sibTransId="{705DA527-DE32-4B60-A8A6-13ED954490A6}"/>
    <dgm:cxn modelId="{653259B6-3317-4FAD-9697-48852BD20B01}" type="presOf" srcId="{8F5E8CB0-6A4C-4BFD-96FF-05D28B3C1C50}" destId="{A1547E0E-60B3-4E1D-AFBC-63FAC0E3E4B3}" srcOrd="0" destOrd="0" presId="urn:microsoft.com/office/officeart/2005/8/layout/list1"/>
    <dgm:cxn modelId="{55EC837B-2488-4388-BD5D-E2B3E05DC879}" type="presParOf" srcId="{7107CA4E-BE0C-468F-933D-20E14ED54FAC}" destId="{83CA0187-B0FB-4F55-A1D0-79919EE2F791}" srcOrd="0" destOrd="0" presId="urn:microsoft.com/office/officeart/2005/8/layout/list1"/>
    <dgm:cxn modelId="{3F2C1C42-88AA-4EA4-A4E6-C54F41ABA15F}" type="presParOf" srcId="{83CA0187-B0FB-4F55-A1D0-79919EE2F791}" destId="{C40D36CA-B5F7-42B1-8CFB-09B2C3F92CF2}" srcOrd="0" destOrd="0" presId="urn:microsoft.com/office/officeart/2005/8/layout/list1"/>
    <dgm:cxn modelId="{CF0387B6-390E-47F6-B83B-AD409068E710}" type="presParOf" srcId="{83CA0187-B0FB-4F55-A1D0-79919EE2F791}" destId="{7A4F4C0F-B7A4-4713-A07D-676A34445FF3}" srcOrd="1" destOrd="0" presId="urn:microsoft.com/office/officeart/2005/8/layout/list1"/>
    <dgm:cxn modelId="{9207B44D-CA61-45DA-AF04-94AB69912334}" type="presParOf" srcId="{7107CA4E-BE0C-468F-933D-20E14ED54FAC}" destId="{4BD1ECA6-91E2-49F6-B9E0-8D673F4266A6}" srcOrd="1" destOrd="0" presId="urn:microsoft.com/office/officeart/2005/8/layout/list1"/>
    <dgm:cxn modelId="{1A34EAF7-8277-4313-9A01-F269AFE2BF94}" type="presParOf" srcId="{7107CA4E-BE0C-468F-933D-20E14ED54FAC}" destId="{800A5D85-671E-495E-97EA-D68DAC3E880E}" srcOrd="2" destOrd="0" presId="urn:microsoft.com/office/officeart/2005/8/layout/list1"/>
    <dgm:cxn modelId="{9F470D3D-955F-4912-9D7B-1F065CB80286}" type="presParOf" srcId="{7107CA4E-BE0C-468F-933D-20E14ED54FAC}" destId="{B17BB24F-2B6E-424C-880E-B36CDE9F3FA2}" srcOrd="3" destOrd="0" presId="urn:microsoft.com/office/officeart/2005/8/layout/list1"/>
    <dgm:cxn modelId="{91789279-2CDF-46B1-BCF5-9E8BD4B51F71}" type="presParOf" srcId="{7107CA4E-BE0C-468F-933D-20E14ED54FAC}" destId="{EC8BDC45-0EAD-4773-8CE5-F4D93FB6CF34}" srcOrd="4" destOrd="0" presId="urn:microsoft.com/office/officeart/2005/8/layout/list1"/>
    <dgm:cxn modelId="{0CF3C11A-091C-4F23-89E2-1B46CDDDA2D7}" type="presParOf" srcId="{EC8BDC45-0EAD-4773-8CE5-F4D93FB6CF34}" destId="{CE4A40A9-5085-4D29-8252-AC3FB3C70274}" srcOrd="0" destOrd="0" presId="urn:microsoft.com/office/officeart/2005/8/layout/list1"/>
    <dgm:cxn modelId="{79F7EF33-7F06-469C-8849-D77626390AF0}" type="presParOf" srcId="{EC8BDC45-0EAD-4773-8CE5-F4D93FB6CF34}" destId="{9B584D5D-BA56-469C-B5D6-A09F9F20FB37}" srcOrd="1" destOrd="0" presId="urn:microsoft.com/office/officeart/2005/8/layout/list1"/>
    <dgm:cxn modelId="{4801B163-C71D-4F0A-A11E-332DE0703933}" type="presParOf" srcId="{7107CA4E-BE0C-468F-933D-20E14ED54FAC}" destId="{01E8618E-1B41-46B5-B694-3408DC990016}" srcOrd="5" destOrd="0" presId="urn:microsoft.com/office/officeart/2005/8/layout/list1"/>
    <dgm:cxn modelId="{DCCB59CB-59AD-432A-86D2-FEF339CC327D}" type="presParOf" srcId="{7107CA4E-BE0C-468F-933D-20E14ED54FAC}" destId="{F5B553C9-7B84-4EF0-AF09-492F1BBBC284}" srcOrd="6" destOrd="0" presId="urn:microsoft.com/office/officeart/2005/8/layout/list1"/>
    <dgm:cxn modelId="{845A271F-0950-4D6B-8A1C-BBFE2A740DBD}" type="presParOf" srcId="{7107CA4E-BE0C-468F-933D-20E14ED54FAC}" destId="{84BC68CE-9CB5-44FA-8234-5FEA89313DD6}" srcOrd="7" destOrd="0" presId="urn:microsoft.com/office/officeart/2005/8/layout/list1"/>
    <dgm:cxn modelId="{83F57066-E0E2-4A02-B5C9-715859A8ECDE}" type="presParOf" srcId="{7107CA4E-BE0C-468F-933D-20E14ED54FAC}" destId="{D1B30D04-98FE-43C1-8402-BCE6822D7972}" srcOrd="8" destOrd="0" presId="urn:microsoft.com/office/officeart/2005/8/layout/list1"/>
    <dgm:cxn modelId="{59E94C6B-479B-401D-9152-A2A7C368A69A}" type="presParOf" srcId="{D1B30D04-98FE-43C1-8402-BCE6822D7972}" destId="{A1547E0E-60B3-4E1D-AFBC-63FAC0E3E4B3}" srcOrd="0" destOrd="0" presId="urn:microsoft.com/office/officeart/2005/8/layout/list1"/>
    <dgm:cxn modelId="{F6C926C3-1A91-4495-A730-6957DA190CEB}" type="presParOf" srcId="{D1B30D04-98FE-43C1-8402-BCE6822D7972}" destId="{7763B422-0133-4806-8851-720ABC22F1C4}" srcOrd="1" destOrd="0" presId="urn:microsoft.com/office/officeart/2005/8/layout/list1"/>
    <dgm:cxn modelId="{3F0E46D8-2099-40BB-8E07-361D81456910}" type="presParOf" srcId="{7107CA4E-BE0C-468F-933D-20E14ED54FAC}" destId="{2652CDCF-AD4B-4D49-A3A3-0634E0355BF5}" srcOrd="9" destOrd="0" presId="urn:microsoft.com/office/officeart/2005/8/layout/list1"/>
    <dgm:cxn modelId="{61C39A65-90FA-4DE5-9BDB-24A8119A8926}" type="presParOf" srcId="{7107CA4E-BE0C-468F-933D-20E14ED54FAC}" destId="{AB71E6BC-A9B3-4183-BB74-D1F6B8A6CFF7}" srcOrd="10" destOrd="0" presId="urn:microsoft.com/office/officeart/2005/8/layout/list1"/>
    <dgm:cxn modelId="{FDF7C791-BD2D-4285-9777-B1BCF331A957}" type="presParOf" srcId="{7107CA4E-BE0C-468F-933D-20E14ED54FAC}" destId="{27F304CE-20B6-42BA-89EE-6EB6F6AF3D5B}" srcOrd="11" destOrd="0" presId="urn:microsoft.com/office/officeart/2005/8/layout/list1"/>
    <dgm:cxn modelId="{7C1B42F5-DE90-46E0-9C0C-82B88BBFE2C3}" type="presParOf" srcId="{7107CA4E-BE0C-468F-933D-20E14ED54FAC}" destId="{6B78CCC9-0B95-4FA1-BC92-7655A270B2C5}" srcOrd="12" destOrd="0" presId="urn:microsoft.com/office/officeart/2005/8/layout/list1"/>
    <dgm:cxn modelId="{A582BC27-BE9E-48EB-BF2B-6170C6AFABB8}" type="presParOf" srcId="{6B78CCC9-0B95-4FA1-BC92-7655A270B2C5}" destId="{67B48D06-0DF2-4FA8-AAD8-CB6FFE8334EA}" srcOrd="0" destOrd="0" presId="urn:microsoft.com/office/officeart/2005/8/layout/list1"/>
    <dgm:cxn modelId="{95E6DB22-9F6C-4619-9AF9-A4B2A58D4491}" type="presParOf" srcId="{6B78CCC9-0B95-4FA1-BC92-7655A270B2C5}" destId="{685AA5EF-FEF8-433C-9F63-DE4091E4706A}" srcOrd="1" destOrd="0" presId="urn:microsoft.com/office/officeart/2005/8/layout/list1"/>
    <dgm:cxn modelId="{F25EE2F1-DEC4-418D-AFFF-2E2978231B64}" type="presParOf" srcId="{7107CA4E-BE0C-468F-933D-20E14ED54FAC}" destId="{1C773F5A-A637-4083-888E-F8D6D8B3D22D}" srcOrd="13" destOrd="0" presId="urn:microsoft.com/office/officeart/2005/8/layout/list1"/>
    <dgm:cxn modelId="{0C0BEEC9-EC0B-4CF7-97E2-D1DB0951F733}" type="presParOf" srcId="{7107CA4E-BE0C-468F-933D-20E14ED54FAC}" destId="{15D3D565-A82E-43EC-97C2-5ADC4330381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A5D85-671E-495E-97EA-D68DAC3E880E}">
      <dsp:nvSpPr>
        <dsp:cNvPr id="0" name=""/>
        <dsp:cNvSpPr/>
      </dsp:nvSpPr>
      <dsp:spPr>
        <a:xfrm>
          <a:off x="0" y="407579"/>
          <a:ext cx="9872663" cy="554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4F4C0F-B7A4-4713-A07D-676A34445FF3}">
      <dsp:nvSpPr>
        <dsp:cNvPr id="0" name=""/>
        <dsp:cNvSpPr/>
      </dsp:nvSpPr>
      <dsp:spPr>
        <a:xfrm>
          <a:off x="493633" y="82859"/>
          <a:ext cx="6910864" cy="649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977900">
            <a:lnSpc>
              <a:spcPct val="90000"/>
            </a:lnSpc>
            <a:spcBef>
              <a:spcPct val="0"/>
            </a:spcBef>
            <a:spcAft>
              <a:spcPct val="35000"/>
            </a:spcAft>
            <a:buNone/>
          </a:pPr>
          <a:r>
            <a:rPr lang="ru-RU" sz="2200" kern="1200" dirty="0"/>
            <a:t>Информационно-аналитическое</a:t>
          </a:r>
        </a:p>
      </dsp:txBody>
      <dsp:txXfrm>
        <a:off x="525336" y="114562"/>
        <a:ext cx="6847458" cy="586034"/>
      </dsp:txXfrm>
    </dsp:sp>
    <dsp:sp modelId="{F5B553C9-7B84-4EF0-AF09-492F1BBBC284}">
      <dsp:nvSpPr>
        <dsp:cNvPr id="0" name=""/>
        <dsp:cNvSpPr/>
      </dsp:nvSpPr>
      <dsp:spPr>
        <a:xfrm>
          <a:off x="0" y="1405499"/>
          <a:ext cx="9872663" cy="554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84D5D-BA56-469C-B5D6-A09F9F20FB37}">
      <dsp:nvSpPr>
        <dsp:cNvPr id="0" name=""/>
        <dsp:cNvSpPr/>
      </dsp:nvSpPr>
      <dsp:spPr>
        <a:xfrm>
          <a:off x="493633" y="1080779"/>
          <a:ext cx="6910864" cy="649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977900">
            <a:lnSpc>
              <a:spcPct val="90000"/>
            </a:lnSpc>
            <a:spcBef>
              <a:spcPct val="0"/>
            </a:spcBef>
            <a:spcAft>
              <a:spcPct val="35000"/>
            </a:spcAft>
            <a:buNone/>
          </a:pPr>
          <a:r>
            <a:rPr lang="ru-RU" sz="2200" kern="1200" dirty="0"/>
            <a:t>Познавательное </a:t>
          </a:r>
        </a:p>
      </dsp:txBody>
      <dsp:txXfrm>
        <a:off x="525336" y="1112482"/>
        <a:ext cx="6847458" cy="586034"/>
      </dsp:txXfrm>
    </dsp:sp>
    <dsp:sp modelId="{AB71E6BC-A9B3-4183-BB74-D1F6B8A6CFF7}">
      <dsp:nvSpPr>
        <dsp:cNvPr id="0" name=""/>
        <dsp:cNvSpPr/>
      </dsp:nvSpPr>
      <dsp:spPr>
        <a:xfrm>
          <a:off x="0" y="2403419"/>
          <a:ext cx="9872663" cy="554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3B422-0133-4806-8851-720ABC22F1C4}">
      <dsp:nvSpPr>
        <dsp:cNvPr id="0" name=""/>
        <dsp:cNvSpPr/>
      </dsp:nvSpPr>
      <dsp:spPr>
        <a:xfrm>
          <a:off x="493633" y="2078699"/>
          <a:ext cx="6910864" cy="649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977900">
            <a:lnSpc>
              <a:spcPct val="90000"/>
            </a:lnSpc>
            <a:spcBef>
              <a:spcPct val="0"/>
            </a:spcBef>
            <a:spcAft>
              <a:spcPct val="35000"/>
            </a:spcAft>
            <a:buNone/>
          </a:pPr>
          <a:r>
            <a:rPr lang="ru-RU" sz="2200" kern="1200" dirty="0"/>
            <a:t>Досуговое</a:t>
          </a:r>
        </a:p>
      </dsp:txBody>
      <dsp:txXfrm>
        <a:off x="525336" y="2110402"/>
        <a:ext cx="6847458" cy="586034"/>
      </dsp:txXfrm>
    </dsp:sp>
    <dsp:sp modelId="{15D3D565-A82E-43EC-97C2-5ADC43303815}">
      <dsp:nvSpPr>
        <dsp:cNvPr id="0" name=""/>
        <dsp:cNvSpPr/>
      </dsp:nvSpPr>
      <dsp:spPr>
        <a:xfrm>
          <a:off x="0" y="3401340"/>
          <a:ext cx="9872663" cy="554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5AA5EF-FEF8-433C-9F63-DE4091E4706A}">
      <dsp:nvSpPr>
        <dsp:cNvPr id="0" name=""/>
        <dsp:cNvSpPr/>
      </dsp:nvSpPr>
      <dsp:spPr>
        <a:xfrm>
          <a:off x="493633" y="3076620"/>
          <a:ext cx="6910864" cy="6494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214" tIns="0" rIns="261214" bIns="0" numCol="1" spcCol="1270" anchor="ctr" anchorCtr="0">
          <a:noAutofit/>
        </a:bodyPr>
        <a:lstStyle/>
        <a:p>
          <a:pPr marL="0" lvl="0" indent="0" algn="l" defTabSz="977900">
            <a:lnSpc>
              <a:spcPct val="90000"/>
            </a:lnSpc>
            <a:spcBef>
              <a:spcPct val="0"/>
            </a:spcBef>
            <a:spcAft>
              <a:spcPct val="35000"/>
            </a:spcAft>
            <a:buNone/>
          </a:pPr>
          <a:r>
            <a:rPr lang="ru-RU" sz="2200" b="0" i="0" kern="1200" dirty="0"/>
            <a:t>Наглядно-информационное</a:t>
          </a:r>
          <a:endParaRPr lang="ru-RU" sz="2200" kern="1200" dirty="0"/>
        </a:p>
      </dsp:txBody>
      <dsp:txXfrm>
        <a:off x="525336" y="3108323"/>
        <a:ext cx="6847458"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C9D731E3-0027-4553-828A-6A83F5D2D235}" type="datetimeFigureOut">
              <a:rPr lang="ru-RU" smtClean="0"/>
              <a:t>09.10.2024</a:t>
            </a:fld>
            <a:endParaRPr lang="ru-RU"/>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ru-R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2425E28-4D6A-47E4-A1F3-EEBFBCA826C8}" type="slidenum">
              <a:rPr lang="ru-RU" smtClean="0"/>
              <a:t>‹#›</a:t>
            </a:fld>
            <a:endParaRPr lang="ru-RU"/>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74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D731E3-0027-4553-828A-6A83F5D2D235}"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425E28-4D6A-47E4-A1F3-EEBFBCA826C8}" type="slidenum">
              <a:rPr lang="ru-RU" smtClean="0"/>
              <a:t>‹#›</a:t>
            </a:fld>
            <a:endParaRPr lang="ru-RU"/>
          </a:p>
        </p:txBody>
      </p:sp>
    </p:spTree>
    <p:extLst>
      <p:ext uri="{BB962C8B-B14F-4D97-AF65-F5344CB8AC3E}">
        <p14:creationId xmlns:p14="http://schemas.microsoft.com/office/powerpoint/2010/main" val="311113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D731E3-0027-4553-828A-6A83F5D2D235}"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425E28-4D6A-47E4-A1F3-EEBFBCA826C8}" type="slidenum">
              <a:rPr lang="ru-RU" smtClean="0"/>
              <a:t>‹#›</a:t>
            </a:fld>
            <a:endParaRPr lang="ru-RU"/>
          </a:p>
        </p:txBody>
      </p:sp>
    </p:spTree>
    <p:extLst>
      <p:ext uri="{BB962C8B-B14F-4D97-AF65-F5344CB8AC3E}">
        <p14:creationId xmlns:p14="http://schemas.microsoft.com/office/powerpoint/2010/main" val="228250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9D731E3-0027-4553-828A-6A83F5D2D235}"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425E28-4D6A-47E4-A1F3-EEBFBCA826C8}" type="slidenum">
              <a:rPr lang="ru-RU" smtClean="0"/>
              <a:t>‹#›</a:t>
            </a:fld>
            <a:endParaRPr lang="ru-RU"/>
          </a:p>
        </p:txBody>
      </p:sp>
    </p:spTree>
    <p:extLst>
      <p:ext uri="{BB962C8B-B14F-4D97-AF65-F5344CB8AC3E}">
        <p14:creationId xmlns:p14="http://schemas.microsoft.com/office/powerpoint/2010/main" val="130920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D731E3-0027-4553-828A-6A83F5D2D235}" type="datetimeFigureOut">
              <a:rPr lang="ru-RU" smtClean="0"/>
              <a:t>09.10.2024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425E28-4D6A-47E4-A1F3-EEBFBCA826C8}" type="slidenum">
              <a:rPr lang="ru-RU" smtClean="0"/>
              <a:t>‹#›</a:t>
            </a:fld>
            <a:endParaRPr lang="ru-RU"/>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96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9D731E3-0027-4553-828A-6A83F5D2D235}" type="datetimeFigureOut">
              <a:rPr lang="ru-RU" smtClean="0"/>
              <a:t>09.10.2024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425E28-4D6A-47E4-A1F3-EEBFBCA826C8}" type="slidenum">
              <a:rPr lang="ru-RU" smtClean="0"/>
              <a:t>‹#›</a:t>
            </a:fld>
            <a:endParaRPr lang="ru-RU"/>
          </a:p>
        </p:txBody>
      </p:sp>
    </p:spTree>
    <p:extLst>
      <p:ext uri="{BB962C8B-B14F-4D97-AF65-F5344CB8AC3E}">
        <p14:creationId xmlns:p14="http://schemas.microsoft.com/office/powerpoint/2010/main" val="337428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9D731E3-0027-4553-828A-6A83F5D2D235}" type="datetimeFigureOut">
              <a:rPr lang="ru-RU" smtClean="0"/>
              <a:t>09.10.2024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2425E28-4D6A-47E4-A1F3-EEBFBCA826C8}" type="slidenum">
              <a:rPr lang="ru-RU" smtClean="0"/>
              <a:t>‹#›</a:t>
            </a:fld>
            <a:endParaRPr lang="ru-RU"/>
          </a:p>
        </p:txBody>
      </p:sp>
    </p:spTree>
    <p:extLst>
      <p:ext uri="{BB962C8B-B14F-4D97-AF65-F5344CB8AC3E}">
        <p14:creationId xmlns:p14="http://schemas.microsoft.com/office/powerpoint/2010/main" val="384154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9D731E3-0027-4553-828A-6A83F5D2D235}" type="datetimeFigureOut">
              <a:rPr lang="ru-RU" smtClean="0"/>
              <a:t>09.10.2024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2425E28-4D6A-47E4-A1F3-EEBFBCA826C8}" type="slidenum">
              <a:rPr lang="ru-RU" smtClean="0"/>
              <a:t>‹#›</a:t>
            </a:fld>
            <a:endParaRPr lang="ru-RU"/>
          </a:p>
        </p:txBody>
      </p:sp>
    </p:spTree>
    <p:extLst>
      <p:ext uri="{BB962C8B-B14F-4D97-AF65-F5344CB8AC3E}">
        <p14:creationId xmlns:p14="http://schemas.microsoft.com/office/powerpoint/2010/main" val="246672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D731E3-0027-4553-828A-6A83F5D2D235}" type="datetimeFigureOut">
              <a:rPr lang="ru-RU" smtClean="0"/>
              <a:t>09.10.2024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2425E28-4D6A-47E4-A1F3-EEBFBCA826C8}" type="slidenum">
              <a:rPr lang="ru-RU" smtClean="0"/>
              <a:t>‹#›</a:t>
            </a:fld>
            <a:endParaRPr lang="ru-RU"/>
          </a:p>
        </p:txBody>
      </p:sp>
    </p:spTree>
    <p:extLst>
      <p:ext uri="{BB962C8B-B14F-4D97-AF65-F5344CB8AC3E}">
        <p14:creationId xmlns:p14="http://schemas.microsoft.com/office/powerpoint/2010/main" val="1734881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D731E3-0027-4553-828A-6A83F5D2D235}" type="datetimeFigureOut">
              <a:rPr lang="ru-RU" smtClean="0"/>
              <a:t>09.10.2024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425E28-4D6A-47E4-A1F3-EEBFBCA826C8}" type="slidenum">
              <a:rPr lang="ru-RU" smtClean="0"/>
              <a:t>‹#›</a:t>
            </a:fld>
            <a:endParaRPr lang="ru-RU"/>
          </a:p>
        </p:txBody>
      </p:sp>
    </p:spTree>
    <p:extLst>
      <p:ext uri="{BB962C8B-B14F-4D97-AF65-F5344CB8AC3E}">
        <p14:creationId xmlns:p14="http://schemas.microsoft.com/office/powerpoint/2010/main" val="395578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9D731E3-0027-4553-828A-6A83F5D2D235}" type="datetimeFigureOut">
              <a:rPr lang="ru-RU" smtClean="0"/>
              <a:t>09.10.2024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425E28-4D6A-47E4-A1F3-EEBFBCA826C8}" type="slidenum">
              <a:rPr lang="ru-RU" smtClean="0"/>
              <a:t>‹#›</a:t>
            </a:fld>
            <a:endParaRPr lang="ru-RU"/>
          </a:p>
        </p:txBody>
      </p:sp>
    </p:spTree>
    <p:extLst>
      <p:ext uri="{BB962C8B-B14F-4D97-AF65-F5344CB8AC3E}">
        <p14:creationId xmlns:p14="http://schemas.microsoft.com/office/powerpoint/2010/main" val="39415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C9D731E3-0027-4553-828A-6A83F5D2D235}" type="datetimeFigureOut">
              <a:rPr lang="ru-RU" smtClean="0"/>
              <a:t>09.10.2024</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2425E28-4D6A-47E4-A1F3-EEBFBCA826C8}" type="slidenum">
              <a:rPr lang="ru-RU" smtClean="0"/>
              <a:t>‹#›</a:t>
            </a:fld>
            <a:endParaRPr lang="ru-RU"/>
          </a:p>
        </p:txBody>
      </p:sp>
    </p:spTree>
    <p:extLst>
      <p:ext uri="{BB962C8B-B14F-4D97-AF65-F5344CB8AC3E}">
        <p14:creationId xmlns:p14="http://schemas.microsoft.com/office/powerpoint/2010/main" val="40130378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consultant.ru/document/cons_doc_LAW_381385/3d0cac60971a511280cbba229d9b6329c07731f7/#dst10001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28.gif"/><Relationship Id="rId9"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1D0215-6247-448F-96C4-8B8E05018C13}"/>
              </a:ext>
            </a:extLst>
          </p:cNvPr>
          <p:cNvSpPr>
            <a:spLocks noGrp="1"/>
          </p:cNvSpPr>
          <p:nvPr>
            <p:ph type="ctrTitle"/>
          </p:nvPr>
        </p:nvSpPr>
        <p:spPr>
          <a:xfrm>
            <a:off x="1308417" y="1522412"/>
            <a:ext cx="9575165" cy="4021137"/>
          </a:xfrm>
        </p:spPr>
        <p:txBody>
          <a:bodyPr>
            <a:noAutofit/>
          </a:bodyPr>
          <a:lstStyle/>
          <a:p>
            <a:r>
              <a:rPr lang="ru-RU" sz="4400" dirty="0"/>
              <a:t>Направления и технологии информационно-просветительской работы </a:t>
            </a:r>
            <a:br>
              <a:rPr lang="en-US" sz="4400" dirty="0"/>
            </a:br>
            <a:r>
              <a:rPr lang="ru-RU" sz="4400" dirty="0"/>
              <a:t>с родителями (законными представителями) в системе дошкольного образования</a:t>
            </a:r>
          </a:p>
        </p:txBody>
      </p:sp>
    </p:spTree>
    <p:extLst>
      <p:ext uri="{BB962C8B-B14F-4D97-AF65-F5344CB8AC3E}">
        <p14:creationId xmlns:p14="http://schemas.microsoft.com/office/powerpoint/2010/main" val="63689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106083-19AF-4AC9-9677-F1D2B7A6DCB8}"/>
              </a:ext>
            </a:extLst>
          </p:cNvPr>
          <p:cNvSpPr>
            <a:spLocks noGrp="1"/>
          </p:cNvSpPr>
          <p:nvPr>
            <p:ph type="title"/>
          </p:nvPr>
        </p:nvSpPr>
        <p:spPr/>
        <p:txBody>
          <a:bodyPr>
            <a:normAutofit/>
          </a:bodyPr>
          <a:lstStyle/>
          <a:p>
            <a:pPr algn="ctr"/>
            <a:r>
              <a:rPr lang="ru-RU" dirty="0"/>
              <a:t>К традиционным ценностям относятся</a:t>
            </a:r>
          </a:p>
        </p:txBody>
      </p:sp>
      <p:sp>
        <p:nvSpPr>
          <p:cNvPr id="3" name="Объект 2">
            <a:extLst>
              <a:ext uri="{FF2B5EF4-FFF2-40B4-BE49-F238E27FC236}">
                <a16:creationId xmlns:a16="http://schemas.microsoft.com/office/drawing/2014/main" id="{C580087A-C3EA-440A-A8B4-7A7CDC36BF5E}"/>
              </a:ext>
            </a:extLst>
          </p:cNvPr>
          <p:cNvSpPr>
            <a:spLocks noGrp="1"/>
          </p:cNvSpPr>
          <p:nvPr>
            <p:ph idx="1"/>
          </p:nvPr>
        </p:nvSpPr>
        <p:spPr/>
        <p:txBody>
          <a:bodyPr>
            <a:normAutofit/>
          </a:bodyPr>
          <a:lstStyle/>
          <a:p>
            <a:pPr marL="0" indent="0">
              <a:buNone/>
            </a:pPr>
            <a:r>
              <a:rPr lang="ru-RU" sz="2400" b="0" i="0" dirty="0">
                <a:solidFill>
                  <a:schemeClr val="tx1"/>
                </a:solidFill>
                <a:effectLst/>
                <a:latin typeface="Corbel" panose="020B0503020204020204" pitchFamily="34" charset="0"/>
              </a:rPr>
              <a:t>жизнь, достоинство, права и свободы человека, патриотизм, гражданственность, служение Отечеству и ответственность за его судьбу, высокие нравственные идеалы, крепкая семья, созидательный труд, приоритет духовного над материальным, гуманизм, милосердие, справедливость, коллективизм, взаимопомощь и взаимоуважение, историческая память и преемственность поколений, единство народов России.</a:t>
            </a:r>
            <a:endParaRPr lang="ru-RU" sz="2400" dirty="0">
              <a:solidFill>
                <a:schemeClr val="tx1"/>
              </a:solidFill>
            </a:endParaRPr>
          </a:p>
        </p:txBody>
      </p:sp>
      <p:pic>
        <p:nvPicPr>
          <p:cNvPr id="11266" name="Picture 2" descr="Picture background">
            <a:extLst>
              <a:ext uri="{FF2B5EF4-FFF2-40B4-BE49-F238E27FC236}">
                <a16:creationId xmlns:a16="http://schemas.microsoft.com/office/drawing/2014/main" id="{C2FF013A-D450-474F-9C10-099DAEA5E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729" y="4320540"/>
            <a:ext cx="3481846"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39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51C88F-C75A-4296-85EE-D31FBEBBC87D}"/>
              </a:ext>
            </a:extLst>
          </p:cNvPr>
          <p:cNvSpPr>
            <a:spLocks noGrp="1"/>
          </p:cNvSpPr>
          <p:nvPr>
            <p:ph type="title"/>
          </p:nvPr>
        </p:nvSpPr>
        <p:spPr/>
        <p:txBody>
          <a:bodyPr/>
          <a:lstStyle/>
          <a:p>
            <a:pPr algn="ctr"/>
            <a:r>
              <a:rPr lang="ru-RU" dirty="0"/>
              <a:t>Снова к постановлению правительства N 1195</a:t>
            </a:r>
          </a:p>
        </p:txBody>
      </p:sp>
      <p:sp>
        <p:nvSpPr>
          <p:cNvPr id="3" name="Объект 2">
            <a:extLst>
              <a:ext uri="{FF2B5EF4-FFF2-40B4-BE49-F238E27FC236}">
                <a16:creationId xmlns:a16="http://schemas.microsoft.com/office/drawing/2014/main" id="{FD1E358F-C88B-4361-8A39-92125ACB12D6}"/>
              </a:ext>
            </a:extLst>
          </p:cNvPr>
          <p:cNvSpPr>
            <a:spLocks noGrp="1"/>
          </p:cNvSpPr>
          <p:nvPr>
            <p:ph idx="1"/>
          </p:nvPr>
        </p:nvSpPr>
        <p:spPr/>
        <p:txBody>
          <a:bodyPr/>
          <a:lstStyle/>
          <a:p>
            <a:pPr algn="l"/>
            <a:r>
              <a:rPr lang="ru-RU" sz="2800" b="0" i="0" dirty="0">
                <a:solidFill>
                  <a:schemeClr val="tx1"/>
                </a:solidFill>
                <a:effectLst/>
                <a:latin typeface="Corbel" panose="020B0503020204020204" pitchFamily="34" charset="0"/>
              </a:rPr>
              <a:t>5. Просветительская деятельность может реализовываться в форме лекций, презентаций, семинаров, мастер-классов, круглых столов, дискуссий и иных формах, в том числе с использованием информационно-телекоммуникационной сети "Интернет".</a:t>
            </a:r>
          </a:p>
          <a:p>
            <a:pPr marL="45720" indent="0">
              <a:buNone/>
            </a:pPr>
            <a:br>
              <a:rPr lang="ru-RU" b="0" i="0" dirty="0">
                <a:solidFill>
                  <a:srgbClr val="22272F"/>
                </a:solidFill>
                <a:effectLst/>
                <a:latin typeface="Corbel" panose="020B0503020204020204" pitchFamily="34" charset="0"/>
              </a:rPr>
            </a:br>
            <a:endParaRPr lang="ru-RU" dirty="0"/>
          </a:p>
        </p:txBody>
      </p:sp>
      <p:pic>
        <p:nvPicPr>
          <p:cNvPr id="12290" name="Picture 2" descr="Picture background">
            <a:extLst>
              <a:ext uri="{FF2B5EF4-FFF2-40B4-BE49-F238E27FC236}">
                <a16:creationId xmlns:a16="http://schemas.microsoft.com/office/drawing/2014/main" id="{3C777A91-8B66-4464-AD88-F71400595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4" y="4210050"/>
            <a:ext cx="3629025"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31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B329DC-24BF-4275-95A9-3D326055FF74}"/>
              </a:ext>
            </a:extLst>
          </p:cNvPr>
          <p:cNvSpPr>
            <a:spLocks noGrp="1"/>
          </p:cNvSpPr>
          <p:nvPr>
            <p:ph type="title"/>
          </p:nvPr>
        </p:nvSpPr>
        <p:spPr/>
        <p:txBody>
          <a:bodyPr/>
          <a:lstStyle/>
          <a:p>
            <a:pPr algn="ctr"/>
            <a:r>
              <a:rPr lang="ru-RU" dirty="0"/>
              <a:t>Под родительским просвещением понимается</a:t>
            </a:r>
          </a:p>
        </p:txBody>
      </p:sp>
      <p:sp>
        <p:nvSpPr>
          <p:cNvPr id="3" name="Объект 2">
            <a:extLst>
              <a:ext uri="{FF2B5EF4-FFF2-40B4-BE49-F238E27FC236}">
                <a16:creationId xmlns:a16="http://schemas.microsoft.com/office/drawing/2014/main" id="{7A6C1E4D-6F70-4F28-8A6B-2344978F7A22}"/>
              </a:ext>
            </a:extLst>
          </p:cNvPr>
          <p:cNvSpPr>
            <a:spLocks noGrp="1"/>
          </p:cNvSpPr>
          <p:nvPr>
            <p:ph idx="1"/>
          </p:nvPr>
        </p:nvSpPr>
        <p:spPr/>
        <p:txBody>
          <a:bodyPr>
            <a:normAutofit/>
          </a:bodyPr>
          <a:lstStyle/>
          <a:p>
            <a:r>
              <a:rPr lang="ru-RU" sz="2400" dirty="0">
                <a:solidFill>
                  <a:schemeClr val="tx1"/>
                </a:solidFill>
              </a:rPr>
              <a:t>процесс информирования их об особенностях развития личности ребенка и способах взаимодействия с ним; </a:t>
            </a:r>
          </a:p>
          <a:p>
            <a:r>
              <a:rPr lang="ru-RU" sz="2400" dirty="0">
                <a:solidFill>
                  <a:schemeClr val="tx1"/>
                </a:solidFill>
              </a:rPr>
              <a:t>комплексное представление о семье, закономерностях её развития; </a:t>
            </a:r>
          </a:p>
          <a:p>
            <a:r>
              <a:rPr lang="ru-RU" sz="2400" dirty="0">
                <a:solidFill>
                  <a:schemeClr val="tx1"/>
                </a:solidFill>
              </a:rPr>
              <a:t>создание условий, при которых те, кто планирует стать родителем или стал им, могут получить специальные и дополнительные знания, связанные с исполнением роли семьянина и родителя по основам этики семейных отношений, традициях уклада семьи, творческих формах семейной активности, истории семьи, основам семейного права и возрастной педагогики, психологии супружеских и детско-родительских отношений</a:t>
            </a:r>
            <a:r>
              <a:rPr lang="ru-RU" dirty="0"/>
              <a:t>.</a:t>
            </a:r>
          </a:p>
        </p:txBody>
      </p:sp>
    </p:spTree>
    <p:extLst>
      <p:ext uri="{BB962C8B-B14F-4D97-AF65-F5344CB8AC3E}">
        <p14:creationId xmlns:p14="http://schemas.microsoft.com/office/powerpoint/2010/main" val="3157954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5D7086-020E-4955-B4E2-F3EF6E28E257}"/>
              </a:ext>
            </a:extLst>
          </p:cNvPr>
          <p:cNvSpPr>
            <a:spLocks noGrp="1"/>
          </p:cNvSpPr>
          <p:nvPr>
            <p:ph type="title"/>
          </p:nvPr>
        </p:nvSpPr>
        <p:spPr/>
        <p:txBody>
          <a:bodyPr/>
          <a:lstStyle/>
          <a:p>
            <a:r>
              <a:rPr lang="ru-RU" dirty="0"/>
              <a:t>Функции родительского просвещения: </a:t>
            </a:r>
          </a:p>
        </p:txBody>
      </p:sp>
      <p:sp>
        <p:nvSpPr>
          <p:cNvPr id="3" name="Объект 2">
            <a:extLst>
              <a:ext uri="{FF2B5EF4-FFF2-40B4-BE49-F238E27FC236}">
                <a16:creationId xmlns:a16="http://schemas.microsoft.com/office/drawing/2014/main" id="{E6809519-2CA5-4B19-9638-A7CC4F99C607}"/>
              </a:ext>
            </a:extLst>
          </p:cNvPr>
          <p:cNvSpPr>
            <a:spLocks noGrp="1"/>
          </p:cNvSpPr>
          <p:nvPr>
            <p:ph idx="1"/>
          </p:nvPr>
        </p:nvSpPr>
        <p:spPr/>
        <p:txBody>
          <a:bodyPr>
            <a:normAutofit/>
          </a:bodyPr>
          <a:lstStyle/>
          <a:p>
            <a:r>
              <a:rPr lang="ru-RU" sz="2400" dirty="0">
                <a:solidFill>
                  <a:schemeClr val="tx1"/>
                </a:solidFill>
              </a:rPr>
              <a:t>1. </a:t>
            </a:r>
            <a:r>
              <a:rPr lang="ru-RU" sz="2400" b="1" dirty="0">
                <a:solidFill>
                  <a:schemeClr val="tx1"/>
                </a:solidFill>
              </a:rPr>
              <a:t>Просветительская</a:t>
            </a:r>
            <a:r>
              <a:rPr lang="ru-RU" sz="2400" dirty="0">
                <a:solidFill>
                  <a:schemeClr val="tx1"/>
                </a:solidFill>
              </a:rPr>
              <a:t> функция – создание информационных возможностей видеть и понимать изменения, происходящие с детьми, эффективно воздействовать на ситуацию. </a:t>
            </a:r>
          </a:p>
          <a:p>
            <a:r>
              <a:rPr lang="ru-RU" sz="2400" dirty="0">
                <a:solidFill>
                  <a:schemeClr val="tx1"/>
                </a:solidFill>
              </a:rPr>
              <a:t>2. </a:t>
            </a:r>
            <a:r>
              <a:rPr lang="ru-RU" sz="2400" b="1" dirty="0">
                <a:solidFill>
                  <a:schemeClr val="tx1"/>
                </a:solidFill>
              </a:rPr>
              <a:t>Консультативная</a:t>
            </a:r>
            <a:r>
              <a:rPr lang="ru-RU" sz="2400" dirty="0">
                <a:solidFill>
                  <a:schemeClr val="tx1"/>
                </a:solidFill>
              </a:rPr>
              <a:t> функция – психолого-педагогический поиск методов эффективного воздействия на ребенка в процессе приобретения им личностных, общественных и учебных навыков. </a:t>
            </a:r>
          </a:p>
          <a:p>
            <a:r>
              <a:rPr lang="ru-RU" sz="2400" dirty="0">
                <a:solidFill>
                  <a:schemeClr val="tx1"/>
                </a:solidFill>
              </a:rPr>
              <a:t>3. </a:t>
            </a:r>
            <a:r>
              <a:rPr lang="ru-RU" sz="2400" b="1" dirty="0">
                <a:solidFill>
                  <a:schemeClr val="tx1"/>
                </a:solidFill>
              </a:rPr>
              <a:t>Коммуникативная</a:t>
            </a:r>
            <a:r>
              <a:rPr lang="ru-RU" sz="2400" dirty="0">
                <a:solidFill>
                  <a:schemeClr val="tx1"/>
                </a:solidFill>
              </a:rPr>
              <a:t> функция – обогащение семейной жизни эмоциональными впечатлениями, опытом культуры взаимодействия ребенка и родителей, укрепление детско-родительских отношений. </a:t>
            </a:r>
          </a:p>
        </p:txBody>
      </p:sp>
    </p:spTree>
    <p:extLst>
      <p:ext uri="{BB962C8B-B14F-4D97-AF65-F5344CB8AC3E}">
        <p14:creationId xmlns:p14="http://schemas.microsoft.com/office/powerpoint/2010/main" val="3818982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5D7086-020E-4955-B4E2-F3EF6E28E257}"/>
              </a:ext>
            </a:extLst>
          </p:cNvPr>
          <p:cNvSpPr>
            <a:spLocks noGrp="1"/>
          </p:cNvSpPr>
          <p:nvPr>
            <p:ph type="title"/>
          </p:nvPr>
        </p:nvSpPr>
        <p:spPr/>
        <p:txBody>
          <a:bodyPr/>
          <a:lstStyle/>
          <a:p>
            <a:r>
              <a:rPr lang="ru-RU" dirty="0"/>
              <a:t>Функции родительского просвещения: </a:t>
            </a:r>
          </a:p>
        </p:txBody>
      </p:sp>
      <p:sp>
        <p:nvSpPr>
          <p:cNvPr id="3" name="Объект 2">
            <a:extLst>
              <a:ext uri="{FF2B5EF4-FFF2-40B4-BE49-F238E27FC236}">
                <a16:creationId xmlns:a16="http://schemas.microsoft.com/office/drawing/2014/main" id="{E6809519-2CA5-4B19-9638-A7CC4F99C607}"/>
              </a:ext>
            </a:extLst>
          </p:cNvPr>
          <p:cNvSpPr>
            <a:spLocks noGrp="1"/>
          </p:cNvSpPr>
          <p:nvPr>
            <p:ph idx="1"/>
          </p:nvPr>
        </p:nvSpPr>
        <p:spPr>
          <a:xfrm>
            <a:off x="1143001" y="2057400"/>
            <a:ext cx="6286500" cy="4038600"/>
          </a:xfrm>
        </p:spPr>
        <p:txBody>
          <a:bodyPr>
            <a:normAutofit/>
          </a:bodyPr>
          <a:lstStyle/>
          <a:p>
            <a:r>
              <a:rPr lang="ru-RU" sz="2400" dirty="0">
                <a:solidFill>
                  <a:schemeClr val="tx1"/>
                </a:solidFill>
              </a:rPr>
              <a:t>4. </a:t>
            </a:r>
            <a:r>
              <a:rPr lang="ru-RU" sz="2400" b="1" dirty="0">
                <a:solidFill>
                  <a:schemeClr val="tx1"/>
                </a:solidFill>
              </a:rPr>
              <a:t>Развивающая</a:t>
            </a:r>
            <a:r>
              <a:rPr lang="ru-RU" sz="2400" dirty="0">
                <a:solidFill>
                  <a:schemeClr val="tx1"/>
                </a:solidFill>
              </a:rPr>
              <a:t> функция – формирование у родителей потребности самообразования, повышения уровня родительских компетенций. </a:t>
            </a:r>
          </a:p>
          <a:p>
            <a:r>
              <a:rPr lang="ru-RU" sz="2400" dirty="0">
                <a:solidFill>
                  <a:schemeClr val="tx1"/>
                </a:solidFill>
              </a:rPr>
              <a:t>5. </a:t>
            </a:r>
            <a:r>
              <a:rPr lang="ru-RU" sz="2400" b="1" dirty="0">
                <a:solidFill>
                  <a:schemeClr val="tx1"/>
                </a:solidFill>
              </a:rPr>
              <a:t>Организационно-управленческая</a:t>
            </a:r>
            <a:r>
              <a:rPr lang="ru-RU" sz="2400" dirty="0">
                <a:solidFill>
                  <a:schemeClr val="tx1"/>
                </a:solidFill>
              </a:rPr>
              <a:t> функция – продвижение лучших практик участия родителей в государственно-общественном управлении образованием, повышение эффективности данных процессов, консолидация детей и взрослых вокруг детского сада. </a:t>
            </a:r>
          </a:p>
        </p:txBody>
      </p:sp>
      <p:pic>
        <p:nvPicPr>
          <p:cNvPr id="13314" name="Picture 2" descr="Picture background">
            <a:extLst>
              <a:ext uri="{FF2B5EF4-FFF2-40B4-BE49-F238E27FC236}">
                <a16:creationId xmlns:a16="http://schemas.microsoft.com/office/drawing/2014/main" id="{BD99F6C3-916E-4572-9612-CF4B1991F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0549" y="2152649"/>
            <a:ext cx="3248025" cy="324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81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28235E-4DC7-493C-99A6-5BA89179F753}"/>
              </a:ext>
            </a:extLst>
          </p:cNvPr>
          <p:cNvSpPr>
            <a:spLocks noGrp="1"/>
          </p:cNvSpPr>
          <p:nvPr>
            <p:ph type="title"/>
          </p:nvPr>
        </p:nvSpPr>
        <p:spPr/>
        <p:txBody>
          <a:bodyPr>
            <a:normAutofit fontScale="90000"/>
          </a:bodyPr>
          <a:lstStyle/>
          <a:p>
            <a:pPr algn="ctr"/>
            <a:r>
              <a:rPr lang="ru-RU" dirty="0"/>
              <a:t>Принципы организации просветительской работы с родителями</a:t>
            </a:r>
          </a:p>
        </p:txBody>
      </p:sp>
      <p:sp>
        <p:nvSpPr>
          <p:cNvPr id="3" name="Объект 2">
            <a:extLst>
              <a:ext uri="{FF2B5EF4-FFF2-40B4-BE49-F238E27FC236}">
                <a16:creationId xmlns:a16="http://schemas.microsoft.com/office/drawing/2014/main" id="{7EB3C65E-D8C0-41A3-9911-037EB8D1D22F}"/>
              </a:ext>
            </a:extLst>
          </p:cNvPr>
          <p:cNvSpPr>
            <a:spLocks noGrp="1"/>
          </p:cNvSpPr>
          <p:nvPr>
            <p:ph idx="1"/>
          </p:nvPr>
        </p:nvSpPr>
        <p:spPr>
          <a:xfrm>
            <a:off x="609600" y="2057399"/>
            <a:ext cx="11153775" cy="4371975"/>
          </a:xfrm>
        </p:spPr>
        <p:txBody>
          <a:bodyPr>
            <a:normAutofit/>
          </a:bodyPr>
          <a:lstStyle/>
          <a:p>
            <a:r>
              <a:rPr lang="ru-RU" sz="2400" b="1" dirty="0">
                <a:solidFill>
                  <a:schemeClr val="tx1"/>
                </a:solidFill>
              </a:rPr>
              <a:t>добровольности</a:t>
            </a:r>
            <a:r>
              <a:rPr lang="ru-RU" sz="2400" dirty="0">
                <a:solidFill>
                  <a:schemeClr val="tx1"/>
                </a:solidFill>
              </a:rPr>
              <a:t> (участие родителей в различных видах деятельности при взаимодействии с образовательной организацией является добровольным, согласно опыту, интересу родителей); </a:t>
            </a:r>
          </a:p>
          <a:p>
            <a:r>
              <a:rPr lang="ru-RU" sz="2400" b="1" dirty="0">
                <a:solidFill>
                  <a:schemeClr val="tx1"/>
                </a:solidFill>
              </a:rPr>
              <a:t>открытости</a:t>
            </a:r>
            <a:r>
              <a:rPr lang="ru-RU" sz="2400" dirty="0">
                <a:solidFill>
                  <a:schemeClr val="tx1"/>
                </a:solidFill>
              </a:rPr>
              <a:t> (широкое информирование о совместных мероприятиях семьи и образовательной организации размещение информации на сайте ОУ, департамента образования, администрации муниципального и регионального уровня, социальных сетях и т.д.)</a:t>
            </a:r>
          </a:p>
          <a:p>
            <a:r>
              <a:rPr lang="ru-RU" sz="2400" b="1" dirty="0">
                <a:solidFill>
                  <a:schemeClr val="tx1"/>
                </a:solidFill>
              </a:rPr>
              <a:t>взаимного доверия, уважения, и поддержки </a:t>
            </a:r>
            <a:r>
              <a:rPr lang="ru-RU" sz="2400" dirty="0">
                <a:solidFill>
                  <a:schemeClr val="tx1"/>
                </a:solidFill>
              </a:rPr>
              <a:t>(педагогическим работникам и родителям как участникам воспитательного процесса предоставляются равные права и равная ответственность, обеспечивается уважение интересов друг друга, оказание помощи в случае необходимости); </a:t>
            </a:r>
          </a:p>
        </p:txBody>
      </p:sp>
    </p:spTree>
    <p:extLst>
      <p:ext uri="{BB962C8B-B14F-4D97-AF65-F5344CB8AC3E}">
        <p14:creationId xmlns:p14="http://schemas.microsoft.com/office/powerpoint/2010/main" val="80737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28235E-4DC7-493C-99A6-5BA89179F753}"/>
              </a:ext>
            </a:extLst>
          </p:cNvPr>
          <p:cNvSpPr>
            <a:spLocks noGrp="1"/>
          </p:cNvSpPr>
          <p:nvPr>
            <p:ph type="title"/>
          </p:nvPr>
        </p:nvSpPr>
        <p:spPr/>
        <p:txBody>
          <a:bodyPr>
            <a:normAutofit fontScale="90000"/>
          </a:bodyPr>
          <a:lstStyle/>
          <a:p>
            <a:pPr algn="ctr"/>
            <a:r>
              <a:rPr lang="ru-RU" dirty="0"/>
              <a:t>Принципы организации просветительской работы с родителями</a:t>
            </a:r>
          </a:p>
        </p:txBody>
      </p:sp>
      <p:sp>
        <p:nvSpPr>
          <p:cNvPr id="3" name="Объект 2">
            <a:extLst>
              <a:ext uri="{FF2B5EF4-FFF2-40B4-BE49-F238E27FC236}">
                <a16:creationId xmlns:a16="http://schemas.microsoft.com/office/drawing/2014/main" id="{7EB3C65E-D8C0-41A3-9911-037EB8D1D22F}"/>
              </a:ext>
            </a:extLst>
          </p:cNvPr>
          <p:cNvSpPr>
            <a:spLocks noGrp="1"/>
          </p:cNvSpPr>
          <p:nvPr>
            <p:ph idx="1"/>
          </p:nvPr>
        </p:nvSpPr>
        <p:spPr>
          <a:xfrm>
            <a:off x="371476" y="2057399"/>
            <a:ext cx="11172824" cy="4562475"/>
          </a:xfrm>
        </p:spPr>
        <p:txBody>
          <a:bodyPr>
            <a:normAutofit/>
          </a:bodyPr>
          <a:lstStyle/>
          <a:p>
            <a:r>
              <a:rPr lang="ru-RU" b="1" dirty="0">
                <a:solidFill>
                  <a:schemeClr val="tx1"/>
                </a:solidFill>
              </a:rPr>
              <a:t>гуманистической направленности воспитания </a:t>
            </a:r>
            <a:r>
              <a:rPr lang="ru-RU" dirty="0">
                <a:solidFill>
                  <a:schemeClr val="tx1"/>
                </a:solidFill>
              </a:rPr>
              <a:t>(последовательное отношение педагогов и родителей к обучающемуся как к ответственному и самостоятельному субъекту собственного развития), ориентации на интересы детей; </a:t>
            </a:r>
          </a:p>
          <a:p>
            <a:r>
              <a:rPr lang="ru-RU" b="1" dirty="0">
                <a:solidFill>
                  <a:schemeClr val="tx1"/>
                </a:solidFill>
              </a:rPr>
              <a:t>учета возрастных и индивидуальных особенностей детей </a:t>
            </a:r>
            <a:r>
              <a:rPr lang="ru-RU" dirty="0">
                <a:solidFill>
                  <a:schemeClr val="tx1"/>
                </a:solidFill>
              </a:rPr>
              <a:t>(при организации совместной с родителями воспитательной работы содержание, формы и методы деятельности не остаются неизменными на разных возрастных этапах жизни детей; в соответствии с этим принципом должны учитываться темперамент, характер, способности и интересы, мысли, мечты и переживания обучающихся; не менее важно учитывать их половозрастные особенности); </a:t>
            </a:r>
          </a:p>
          <a:p>
            <a:r>
              <a:rPr lang="ru-RU" b="1" dirty="0">
                <a:solidFill>
                  <a:schemeClr val="tx1"/>
                </a:solidFill>
              </a:rPr>
              <a:t>научности</a:t>
            </a:r>
            <a:r>
              <a:rPr lang="ru-RU" dirty="0">
                <a:solidFill>
                  <a:schemeClr val="tx1"/>
                </a:solidFill>
              </a:rPr>
              <a:t> – организация деятельности, основываясь на наработках и экспертном мнении научно-педагогического сообщества, в которой родители убеждаются в истинности и жизненной силе получаемых от педагогов знаний; </a:t>
            </a:r>
          </a:p>
        </p:txBody>
      </p:sp>
    </p:spTree>
    <p:extLst>
      <p:ext uri="{BB962C8B-B14F-4D97-AF65-F5344CB8AC3E}">
        <p14:creationId xmlns:p14="http://schemas.microsoft.com/office/powerpoint/2010/main" val="1517226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28235E-4DC7-493C-99A6-5BA89179F753}"/>
              </a:ext>
            </a:extLst>
          </p:cNvPr>
          <p:cNvSpPr>
            <a:spLocks noGrp="1"/>
          </p:cNvSpPr>
          <p:nvPr>
            <p:ph type="title"/>
          </p:nvPr>
        </p:nvSpPr>
        <p:spPr/>
        <p:txBody>
          <a:bodyPr>
            <a:normAutofit fontScale="90000"/>
          </a:bodyPr>
          <a:lstStyle/>
          <a:p>
            <a:pPr algn="ctr"/>
            <a:r>
              <a:rPr lang="ru-RU" dirty="0"/>
              <a:t>Принципы организации просветительской работы с родителями</a:t>
            </a:r>
          </a:p>
        </p:txBody>
      </p:sp>
      <p:sp>
        <p:nvSpPr>
          <p:cNvPr id="3" name="Объект 2">
            <a:extLst>
              <a:ext uri="{FF2B5EF4-FFF2-40B4-BE49-F238E27FC236}">
                <a16:creationId xmlns:a16="http://schemas.microsoft.com/office/drawing/2014/main" id="{7EB3C65E-D8C0-41A3-9911-037EB8D1D22F}"/>
              </a:ext>
            </a:extLst>
          </p:cNvPr>
          <p:cNvSpPr>
            <a:spLocks noGrp="1"/>
          </p:cNvSpPr>
          <p:nvPr>
            <p:ph idx="1"/>
          </p:nvPr>
        </p:nvSpPr>
        <p:spPr>
          <a:xfrm>
            <a:off x="476250" y="2057400"/>
            <a:ext cx="11077575" cy="4400550"/>
          </a:xfrm>
        </p:spPr>
        <p:txBody>
          <a:bodyPr>
            <a:normAutofit/>
          </a:bodyPr>
          <a:lstStyle/>
          <a:p>
            <a:r>
              <a:rPr lang="ru-RU" sz="2400" dirty="0">
                <a:solidFill>
                  <a:schemeClr val="tx1"/>
                </a:solidFill>
              </a:rPr>
              <a:t>согласованности требований образовательной организации, семьи и общественности (единство и целостность учебно-воспитательного процесса обеспечивается тесным взаимодействием всех педагогических систем). </a:t>
            </a:r>
          </a:p>
          <a:p>
            <a:r>
              <a:rPr lang="ru-RU" sz="2400" b="1" dirty="0">
                <a:solidFill>
                  <a:schemeClr val="tx1"/>
                </a:solidFill>
              </a:rPr>
              <a:t>единства обучения, воспитания и развития </a:t>
            </a:r>
            <a:r>
              <a:rPr lang="ru-RU" sz="2400" dirty="0">
                <a:solidFill>
                  <a:schemeClr val="tx1"/>
                </a:solidFill>
              </a:rPr>
              <a:t>(обучение приводит в действие познавательные, творческие возможности, побуждает к проявлению добросовестности, настойчивости, требовательности к себе и в то же время способствует повышению воспитанности, создает условия для развития способностей, активизирует умственное и физическое развитие личности, постепенно повышает уровень образованности); </a:t>
            </a:r>
          </a:p>
          <a:p>
            <a:r>
              <a:rPr lang="ru-RU" sz="2400" b="1" dirty="0">
                <a:solidFill>
                  <a:schemeClr val="tx1"/>
                </a:solidFill>
              </a:rPr>
              <a:t>связи обучения и воспитания с жизнью</a:t>
            </a:r>
            <a:r>
              <a:rPr lang="ru-RU" sz="2400" dirty="0">
                <a:solidFill>
                  <a:schemeClr val="tx1"/>
                </a:solidFill>
              </a:rPr>
              <a:t> (управляемого перехода от деятельности в учебной ситуации к самостоятельной деятельности в реальной жизненной ситуации);</a:t>
            </a:r>
          </a:p>
        </p:txBody>
      </p:sp>
    </p:spTree>
    <p:extLst>
      <p:ext uri="{BB962C8B-B14F-4D97-AF65-F5344CB8AC3E}">
        <p14:creationId xmlns:p14="http://schemas.microsoft.com/office/powerpoint/2010/main" val="2409616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28235E-4DC7-493C-99A6-5BA89179F753}"/>
              </a:ext>
            </a:extLst>
          </p:cNvPr>
          <p:cNvSpPr>
            <a:spLocks noGrp="1"/>
          </p:cNvSpPr>
          <p:nvPr>
            <p:ph type="title"/>
          </p:nvPr>
        </p:nvSpPr>
        <p:spPr/>
        <p:txBody>
          <a:bodyPr>
            <a:normAutofit fontScale="90000"/>
          </a:bodyPr>
          <a:lstStyle/>
          <a:p>
            <a:pPr algn="ctr"/>
            <a:r>
              <a:rPr lang="ru-RU" dirty="0"/>
              <a:t>Принципы организации просветительской работы с родителями</a:t>
            </a:r>
          </a:p>
        </p:txBody>
      </p:sp>
      <p:sp>
        <p:nvSpPr>
          <p:cNvPr id="3" name="Объект 2">
            <a:extLst>
              <a:ext uri="{FF2B5EF4-FFF2-40B4-BE49-F238E27FC236}">
                <a16:creationId xmlns:a16="http://schemas.microsoft.com/office/drawing/2014/main" id="{7EB3C65E-D8C0-41A3-9911-037EB8D1D22F}"/>
              </a:ext>
            </a:extLst>
          </p:cNvPr>
          <p:cNvSpPr>
            <a:spLocks noGrp="1"/>
          </p:cNvSpPr>
          <p:nvPr>
            <p:ph idx="1"/>
          </p:nvPr>
        </p:nvSpPr>
        <p:spPr/>
        <p:txBody>
          <a:bodyPr>
            <a:normAutofit/>
          </a:bodyPr>
          <a:lstStyle/>
          <a:p>
            <a:r>
              <a:rPr lang="ru-RU" sz="2400" b="1" dirty="0">
                <a:solidFill>
                  <a:schemeClr val="tx1"/>
                </a:solidFill>
              </a:rPr>
              <a:t>аксиологического подхода</a:t>
            </a:r>
            <a:r>
              <a:rPr lang="ru-RU" sz="2400" dirty="0">
                <a:solidFill>
                  <a:schemeClr val="tx1"/>
                </a:solidFill>
              </a:rPr>
              <a:t> (человек, семья рассматривается как высшая ценность общества); </a:t>
            </a:r>
          </a:p>
          <a:p>
            <a:r>
              <a:rPr lang="ru-RU" sz="2400" b="1" dirty="0">
                <a:solidFill>
                  <a:schemeClr val="tx1"/>
                </a:solidFill>
              </a:rPr>
              <a:t>социального партнерства и социального диалога </a:t>
            </a:r>
            <a:r>
              <a:rPr lang="ru-RU" sz="2400" dirty="0">
                <a:solidFill>
                  <a:schemeClr val="tx1"/>
                </a:solidFill>
              </a:rPr>
              <a:t>(предполагает взаимодействие всех участников воспитательного процесса, объединенных единой целью); </a:t>
            </a:r>
          </a:p>
          <a:p>
            <a:r>
              <a:rPr lang="ru-RU" sz="2400" b="1" dirty="0">
                <a:solidFill>
                  <a:schemeClr val="tx1"/>
                </a:solidFill>
              </a:rPr>
              <a:t>систематичности и последовательности </a:t>
            </a:r>
            <a:r>
              <a:rPr lang="ru-RU" sz="2400" dirty="0">
                <a:solidFill>
                  <a:schemeClr val="tx1"/>
                </a:solidFill>
              </a:rPr>
              <a:t>(знания, умения и навыки формируются в системе, в определенном порядке, когда каждый элемент учебного материала логически связывается с другими, последующее опирается на предыдущее, готовит к усвоению нового)</a:t>
            </a:r>
          </a:p>
        </p:txBody>
      </p:sp>
    </p:spTree>
    <p:extLst>
      <p:ext uri="{BB962C8B-B14F-4D97-AF65-F5344CB8AC3E}">
        <p14:creationId xmlns:p14="http://schemas.microsoft.com/office/powerpoint/2010/main" val="2650629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9D82E-85A8-46B4-8B3D-2564AE358372}"/>
              </a:ext>
            </a:extLst>
          </p:cNvPr>
          <p:cNvSpPr>
            <a:spLocks noGrp="1"/>
          </p:cNvSpPr>
          <p:nvPr>
            <p:ph type="title"/>
          </p:nvPr>
        </p:nvSpPr>
        <p:spPr/>
        <p:txBody>
          <a:bodyPr/>
          <a:lstStyle/>
          <a:p>
            <a:pPr algn="ctr"/>
            <a:r>
              <a:rPr lang="ru-RU" dirty="0"/>
              <a:t>Наиболее актуальные темы для родителей</a:t>
            </a:r>
          </a:p>
        </p:txBody>
      </p:sp>
      <p:sp>
        <p:nvSpPr>
          <p:cNvPr id="3" name="Объект 2">
            <a:extLst>
              <a:ext uri="{FF2B5EF4-FFF2-40B4-BE49-F238E27FC236}">
                <a16:creationId xmlns:a16="http://schemas.microsoft.com/office/drawing/2014/main" id="{4C21CE84-4E2F-476A-90D8-A5F124BBB858}"/>
              </a:ext>
            </a:extLst>
          </p:cNvPr>
          <p:cNvSpPr>
            <a:spLocks noGrp="1"/>
          </p:cNvSpPr>
          <p:nvPr>
            <p:ph idx="1"/>
          </p:nvPr>
        </p:nvSpPr>
        <p:spPr/>
        <p:txBody>
          <a:bodyPr/>
          <a:lstStyle/>
          <a:p>
            <a:pPr marL="0" indent="0">
              <a:buNone/>
            </a:pPr>
            <a:r>
              <a:rPr lang="ru-RU" dirty="0">
                <a:solidFill>
                  <a:schemeClr val="tx1"/>
                </a:solidFill>
              </a:rPr>
              <a:t>В приоритетах (по итогам проведённого Национальной родительской ассоциацией в 2019 году опроса 3100 родителей, и 650 педагогов) 4 темы наиболее востребованных родителями: </a:t>
            </a:r>
          </a:p>
          <a:p>
            <a:r>
              <a:rPr lang="ru-RU" dirty="0">
                <a:solidFill>
                  <a:schemeClr val="tx1"/>
                </a:solidFill>
              </a:rPr>
              <a:t>правила оказания первой помощи ребёнку в экстремальной ситуации; </a:t>
            </a:r>
          </a:p>
          <a:p>
            <a:r>
              <a:rPr lang="ru-RU" dirty="0">
                <a:solidFill>
                  <a:schemeClr val="tx1"/>
                </a:solidFill>
              </a:rPr>
              <a:t>возрастная психология;</a:t>
            </a:r>
          </a:p>
          <a:p>
            <a:r>
              <a:rPr lang="ru-RU" dirty="0">
                <a:solidFill>
                  <a:schemeClr val="tx1"/>
                </a:solidFill>
              </a:rPr>
              <a:t>возрастная физиология детей; </a:t>
            </a:r>
          </a:p>
          <a:p>
            <a:r>
              <a:rPr lang="ru-RU" dirty="0">
                <a:solidFill>
                  <a:schemeClr val="tx1"/>
                </a:solidFill>
              </a:rPr>
              <a:t>информационная безопасность. </a:t>
            </a:r>
          </a:p>
        </p:txBody>
      </p:sp>
      <p:pic>
        <p:nvPicPr>
          <p:cNvPr id="14338" name="Picture 2" descr="Picture background">
            <a:extLst>
              <a:ext uri="{FF2B5EF4-FFF2-40B4-BE49-F238E27FC236}">
                <a16:creationId xmlns:a16="http://schemas.microsoft.com/office/drawing/2014/main" id="{D788B0AF-C126-41AE-8EDD-6A19F1A58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3795474"/>
            <a:ext cx="4133850" cy="27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86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95B8B9-D2F5-4D6A-9E7B-1AF1B8377A0D}"/>
              </a:ext>
            </a:extLst>
          </p:cNvPr>
          <p:cNvSpPr>
            <a:spLocks noGrp="1"/>
          </p:cNvSpPr>
          <p:nvPr>
            <p:ph type="title"/>
          </p:nvPr>
        </p:nvSpPr>
        <p:spPr/>
        <p:txBody>
          <a:bodyPr/>
          <a:lstStyle/>
          <a:p>
            <a:r>
              <a:rPr lang="ru-RU" dirty="0"/>
              <a:t>Нормативно-правовое обеспечение</a:t>
            </a:r>
          </a:p>
        </p:txBody>
      </p:sp>
      <p:sp>
        <p:nvSpPr>
          <p:cNvPr id="3" name="Объект 2">
            <a:extLst>
              <a:ext uri="{FF2B5EF4-FFF2-40B4-BE49-F238E27FC236}">
                <a16:creationId xmlns:a16="http://schemas.microsoft.com/office/drawing/2014/main" id="{EA6C927B-6960-4F00-A9E7-956C34D617E7}"/>
              </a:ext>
            </a:extLst>
          </p:cNvPr>
          <p:cNvSpPr>
            <a:spLocks noGrp="1"/>
          </p:cNvSpPr>
          <p:nvPr>
            <p:ph idx="1"/>
          </p:nvPr>
        </p:nvSpPr>
        <p:spPr>
          <a:xfrm>
            <a:off x="952500" y="1897062"/>
            <a:ext cx="8820150" cy="4351338"/>
          </a:xfrm>
        </p:spPr>
        <p:txBody>
          <a:bodyPr>
            <a:normAutofit/>
          </a:bodyPr>
          <a:lstStyle/>
          <a:p>
            <a:pPr marL="45720" indent="0">
              <a:buNone/>
            </a:pPr>
            <a:r>
              <a:rPr lang="ru-RU" sz="2800" i="0" u="none" strike="noStrike" dirty="0">
                <a:solidFill>
                  <a:schemeClr val="tx1"/>
                </a:solidFill>
                <a:effectLst/>
                <a:latin typeface="Corbel" panose="020B0503020204020204" pitchFamily="34" charset="0"/>
              </a:rPr>
              <a:t>Федеральный закон от 29.12.2012 N 273-ФЗ (ред. от 08.08.2024) "Об образовании в Российской Федерации" (с изм. и доп., вступ. в силу с 01.09.2024)</a:t>
            </a:r>
            <a:endParaRPr lang="ru-RU" sz="2800" dirty="0">
              <a:solidFill>
                <a:schemeClr val="tx1"/>
              </a:solidFill>
            </a:endParaRPr>
          </a:p>
        </p:txBody>
      </p:sp>
      <p:pic>
        <p:nvPicPr>
          <p:cNvPr id="3074" name="Picture 2">
            <a:extLst>
              <a:ext uri="{FF2B5EF4-FFF2-40B4-BE49-F238E27FC236}">
                <a16:creationId xmlns:a16="http://schemas.microsoft.com/office/drawing/2014/main" id="{6654A950-2B3A-432C-BAC3-F195B585D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150" y="1562100"/>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cture background">
            <a:extLst>
              <a:ext uri="{FF2B5EF4-FFF2-40B4-BE49-F238E27FC236}">
                <a16:creationId xmlns:a16="http://schemas.microsoft.com/office/drawing/2014/main" id="{D2AEA0E1-51F9-4D56-B3D3-505A5FEA7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8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ECD1DA-C503-4BD4-9CD0-FB0660EB82F2}"/>
              </a:ext>
            </a:extLst>
          </p:cNvPr>
          <p:cNvSpPr>
            <a:spLocks noGrp="1"/>
          </p:cNvSpPr>
          <p:nvPr>
            <p:ph type="title"/>
          </p:nvPr>
        </p:nvSpPr>
        <p:spPr/>
        <p:txBody>
          <a:bodyPr>
            <a:normAutofit fontScale="90000"/>
          </a:bodyPr>
          <a:lstStyle/>
          <a:p>
            <a:pPr algn="ctr"/>
            <a:r>
              <a:rPr lang="ru-RU" dirty="0"/>
              <a:t>Основные направления информационно-просветительской работы с родителями </a:t>
            </a:r>
          </a:p>
        </p:txBody>
      </p:sp>
      <p:graphicFrame>
        <p:nvGraphicFramePr>
          <p:cNvPr id="4" name="Объект 3">
            <a:extLst>
              <a:ext uri="{FF2B5EF4-FFF2-40B4-BE49-F238E27FC236}">
                <a16:creationId xmlns:a16="http://schemas.microsoft.com/office/drawing/2014/main" id="{600A972B-7FDB-452E-8B3F-543BCB52F7B7}"/>
              </a:ext>
            </a:extLst>
          </p:cNvPr>
          <p:cNvGraphicFramePr>
            <a:graphicFrameLocks noGrp="1"/>
          </p:cNvGraphicFramePr>
          <p:nvPr>
            <p:ph idx="1"/>
            <p:extLst>
              <p:ext uri="{D42A27DB-BD31-4B8C-83A1-F6EECF244321}">
                <p14:modId xmlns:p14="http://schemas.microsoft.com/office/powerpoint/2010/main" val="2797929081"/>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154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9AD389-9B24-4D6E-9BF1-BEAB960A97D1}"/>
              </a:ext>
            </a:extLst>
          </p:cNvPr>
          <p:cNvSpPr>
            <a:spLocks noGrp="1"/>
          </p:cNvSpPr>
          <p:nvPr>
            <p:ph type="title"/>
          </p:nvPr>
        </p:nvSpPr>
        <p:spPr/>
        <p:txBody>
          <a:bodyPr/>
          <a:lstStyle/>
          <a:p>
            <a:pPr algn="ctr"/>
            <a:r>
              <a:rPr lang="ru-RU" dirty="0"/>
              <a:t>Информационно-аналитическое направление</a:t>
            </a:r>
          </a:p>
        </p:txBody>
      </p:sp>
      <p:sp>
        <p:nvSpPr>
          <p:cNvPr id="3" name="Объект 2">
            <a:extLst>
              <a:ext uri="{FF2B5EF4-FFF2-40B4-BE49-F238E27FC236}">
                <a16:creationId xmlns:a16="http://schemas.microsoft.com/office/drawing/2014/main" id="{CF81ABE0-6D4E-4F58-9A54-743BB1DC02A1}"/>
              </a:ext>
            </a:extLst>
          </p:cNvPr>
          <p:cNvSpPr>
            <a:spLocks noGrp="1"/>
          </p:cNvSpPr>
          <p:nvPr>
            <p:ph idx="1"/>
          </p:nvPr>
        </p:nvSpPr>
        <p:spPr/>
        <p:txBody>
          <a:bodyPr/>
          <a:lstStyle/>
          <a:p>
            <a:pPr marL="45720" indent="0">
              <a:buNone/>
            </a:pPr>
            <a:r>
              <a:rPr lang="ru-RU" b="1" dirty="0">
                <a:solidFill>
                  <a:schemeClr val="tx1"/>
                </a:solidFill>
              </a:rPr>
              <a:t>Цель</a:t>
            </a:r>
            <a:r>
              <a:rPr lang="ru-RU" dirty="0">
                <a:solidFill>
                  <a:schemeClr val="tx1"/>
                </a:solidFill>
              </a:rPr>
              <a:t>: сбор информации о семьях воспитанников, об общекультурном уровне родителей, о наличии у них необходимых педагогических знаний, об отношении в семье к ребенку, о запросах, интересах и потребностях родителей в психолого-педагогической информации </a:t>
            </a:r>
          </a:p>
          <a:p>
            <a:pPr marL="45720" indent="0">
              <a:buNone/>
            </a:pPr>
            <a:r>
              <a:rPr lang="ru-RU" b="1" dirty="0">
                <a:solidFill>
                  <a:schemeClr val="tx1"/>
                </a:solidFill>
              </a:rPr>
              <a:t>Методы</a:t>
            </a:r>
            <a:r>
              <a:rPr lang="ru-RU" dirty="0">
                <a:solidFill>
                  <a:schemeClr val="tx1"/>
                </a:solidFill>
              </a:rPr>
              <a:t>:</a:t>
            </a:r>
          </a:p>
          <a:p>
            <a:r>
              <a:rPr lang="ru-RU" dirty="0">
                <a:solidFill>
                  <a:schemeClr val="tx1"/>
                </a:solidFill>
              </a:rPr>
              <a:t>Анкетирование</a:t>
            </a:r>
          </a:p>
          <a:p>
            <a:r>
              <a:rPr lang="ru-RU" dirty="0">
                <a:solidFill>
                  <a:schemeClr val="tx1"/>
                </a:solidFill>
              </a:rPr>
              <a:t>Опрос</a:t>
            </a:r>
          </a:p>
          <a:p>
            <a:r>
              <a:rPr lang="ru-RU" dirty="0">
                <a:solidFill>
                  <a:schemeClr val="tx1"/>
                </a:solidFill>
              </a:rPr>
              <a:t>Интервью и беседа</a:t>
            </a:r>
          </a:p>
          <a:p>
            <a:r>
              <a:rPr lang="ru-RU" dirty="0">
                <a:solidFill>
                  <a:schemeClr val="tx1"/>
                </a:solidFill>
              </a:rPr>
              <a:t>Информационная корзина (тетрадь)</a:t>
            </a:r>
            <a:endParaRPr lang="ru-RU" b="1" dirty="0">
              <a:solidFill>
                <a:schemeClr val="tx1"/>
              </a:solidFill>
            </a:endParaRPr>
          </a:p>
        </p:txBody>
      </p:sp>
      <p:pic>
        <p:nvPicPr>
          <p:cNvPr id="4098" name="Picture 2" descr="Picture background">
            <a:extLst>
              <a:ext uri="{FF2B5EF4-FFF2-40B4-BE49-F238E27FC236}">
                <a16:creationId xmlns:a16="http://schemas.microsoft.com/office/drawing/2014/main" id="{60A2832B-9A1D-4EC8-808C-C9F1D0656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198" y="3187066"/>
            <a:ext cx="3834615"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74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585FFF-11A6-4CBD-BBB9-D0B0AF30EECB}"/>
              </a:ext>
            </a:extLst>
          </p:cNvPr>
          <p:cNvSpPr>
            <a:spLocks noGrp="1"/>
          </p:cNvSpPr>
          <p:nvPr>
            <p:ph type="title"/>
          </p:nvPr>
        </p:nvSpPr>
        <p:spPr/>
        <p:txBody>
          <a:bodyPr/>
          <a:lstStyle/>
          <a:p>
            <a:r>
              <a:rPr lang="ru-RU" dirty="0"/>
              <a:t>Познавательное направление</a:t>
            </a:r>
          </a:p>
        </p:txBody>
      </p:sp>
      <p:sp>
        <p:nvSpPr>
          <p:cNvPr id="3" name="Объект 2">
            <a:extLst>
              <a:ext uri="{FF2B5EF4-FFF2-40B4-BE49-F238E27FC236}">
                <a16:creationId xmlns:a16="http://schemas.microsoft.com/office/drawing/2014/main" id="{BFBF6B7A-C031-44E5-AD3F-9093D982B8B9}"/>
              </a:ext>
            </a:extLst>
          </p:cNvPr>
          <p:cNvSpPr>
            <a:spLocks noGrp="1"/>
          </p:cNvSpPr>
          <p:nvPr>
            <p:ph idx="1"/>
          </p:nvPr>
        </p:nvSpPr>
        <p:spPr>
          <a:xfrm>
            <a:off x="723900" y="1965960"/>
            <a:ext cx="10291971" cy="4453890"/>
          </a:xfrm>
        </p:spPr>
        <p:txBody>
          <a:bodyPr>
            <a:normAutofit lnSpcReduction="10000"/>
          </a:bodyPr>
          <a:lstStyle/>
          <a:p>
            <a:pPr marL="45720" indent="0">
              <a:buNone/>
            </a:pPr>
            <a:r>
              <a:rPr lang="ru-RU" b="1" dirty="0">
                <a:solidFill>
                  <a:schemeClr val="tx1"/>
                </a:solidFill>
              </a:rPr>
              <a:t>Цель</a:t>
            </a:r>
            <a:r>
              <a:rPr lang="ru-RU" dirty="0">
                <a:solidFill>
                  <a:schemeClr val="tx1"/>
                </a:solidFill>
              </a:rPr>
              <a:t>: повышение психолого-педагогической культуры родителей. Обогащение родителей знаниями в вопросах воспитания детей дошкольного возраста, обучение родителей методам и приемам взаимодействия с ребенком, повышение педагогической компетенции</a:t>
            </a:r>
          </a:p>
          <a:p>
            <a:pPr marL="45720" indent="0">
              <a:buNone/>
            </a:pPr>
            <a:r>
              <a:rPr lang="ru-RU" b="1" dirty="0">
                <a:solidFill>
                  <a:schemeClr val="tx1"/>
                </a:solidFill>
              </a:rPr>
              <a:t>Формы</a:t>
            </a:r>
            <a:r>
              <a:rPr lang="ru-RU" dirty="0">
                <a:solidFill>
                  <a:schemeClr val="tx1"/>
                </a:solidFill>
              </a:rPr>
              <a:t>:</a:t>
            </a:r>
          </a:p>
          <a:p>
            <a:r>
              <a:rPr lang="ru-RU" dirty="0">
                <a:solidFill>
                  <a:schemeClr val="tx1"/>
                </a:solidFill>
              </a:rPr>
              <a:t>Общие родительские собрания</a:t>
            </a:r>
          </a:p>
          <a:p>
            <a:r>
              <a:rPr lang="ru-RU" dirty="0">
                <a:solidFill>
                  <a:schemeClr val="tx1"/>
                </a:solidFill>
              </a:rPr>
              <a:t>Консультирование</a:t>
            </a:r>
          </a:p>
          <a:p>
            <a:r>
              <a:rPr lang="ru-RU" dirty="0">
                <a:solidFill>
                  <a:schemeClr val="tx1"/>
                </a:solidFill>
              </a:rPr>
              <a:t>Семинары-практикумы</a:t>
            </a:r>
          </a:p>
          <a:p>
            <a:r>
              <a:rPr lang="ru-RU" dirty="0">
                <a:solidFill>
                  <a:schemeClr val="tx1"/>
                </a:solidFill>
              </a:rPr>
              <a:t>Групповые родительские собрания</a:t>
            </a:r>
          </a:p>
          <a:p>
            <a:r>
              <a:rPr lang="ru-RU" dirty="0">
                <a:solidFill>
                  <a:schemeClr val="tx1"/>
                </a:solidFill>
              </a:rPr>
              <a:t>Семейная гостиная</a:t>
            </a:r>
          </a:p>
          <a:p>
            <a:r>
              <a:rPr lang="ru-RU" dirty="0">
                <a:solidFill>
                  <a:schemeClr val="tx1"/>
                </a:solidFill>
              </a:rPr>
              <a:t>День открытых дверей </a:t>
            </a:r>
          </a:p>
          <a:p>
            <a:pPr marL="45720" indent="0">
              <a:buNone/>
            </a:pPr>
            <a:endParaRPr lang="ru-RU" dirty="0"/>
          </a:p>
          <a:p>
            <a:pPr marL="45720" indent="0">
              <a:buNone/>
            </a:pPr>
            <a:endParaRPr lang="ru-RU" dirty="0"/>
          </a:p>
        </p:txBody>
      </p:sp>
      <p:pic>
        <p:nvPicPr>
          <p:cNvPr id="15362" name="Picture 2" descr="Picture background">
            <a:extLst>
              <a:ext uri="{FF2B5EF4-FFF2-40B4-BE49-F238E27FC236}">
                <a16:creationId xmlns:a16="http://schemas.microsoft.com/office/drawing/2014/main" id="{BC35F44A-8427-42E2-BD3B-6089F2B7F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667125"/>
            <a:ext cx="4953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8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4CB80-9545-4E47-BABE-CD18B12B7AB0}"/>
              </a:ext>
            </a:extLst>
          </p:cNvPr>
          <p:cNvSpPr>
            <a:spLocks noGrp="1"/>
          </p:cNvSpPr>
          <p:nvPr>
            <p:ph type="title"/>
          </p:nvPr>
        </p:nvSpPr>
        <p:spPr/>
        <p:txBody>
          <a:bodyPr/>
          <a:lstStyle/>
          <a:p>
            <a:pPr algn="ctr"/>
            <a:r>
              <a:rPr lang="ru-RU" dirty="0"/>
              <a:t>Досуговое направление</a:t>
            </a:r>
          </a:p>
        </p:txBody>
      </p:sp>
      <p:sp>
        <p:nvSpPr>
          <p:cNvPr id="3" name="Объект 2">
            <a:extLst>
              <a:ext uri="{FF2B5EF4-FFF2-40B4-BE49-F238E27FC236}">
                <a16:creationId xmlns:a16="http://schemas.microsoft.com/office/drawing/2014/main" id="{431537F9-6A13-472E-9873-F4CE34366795}"/>
              </a:ext>
            </a:extLst>
          </p:cNvPr>
          <p:cNvSpPr>
            <a:spLocks noGrp="1"/>
          </p:cNvSpPr>
          <p:nvPr>
            <p:ph idx="1"/>
          </p:nvPr>
        </p:nvSpPr>
        <p:spPr/>
        <p:txBody>
          <a:bodyPr/>
          <a:lstStyle/>
          <a:p>
            <a:pPr marL="45720" indent="0">
              <a:buNone/>
            </a:pPr>
            <a:r>
              <a:rPr lang="ru-RU" b="1" dirty="0">
                <a:solidFill>
                  <a:schemeClr val="tx1"/>
                </a:solidFill>
              </a:rPr>
              <a:t>Цель</a:t>
            </a:r>
            <a:r>
              <a:rPr lang="ru-RU" dirty="0">
                <a:solidFill>
                  <a:schemeClr val="tx1"/>
                </a:solidFill>
              </a:rPr>
              <a:t>: установление теплых неформальных отношений между педагогами и родителями, а также более доверительных отношений между родителями и детьми</a:t>
            </a:r>
          </a:p>
          <a:p>
            <a:pPr marL="45720" indent="0">
              <a:buNone/>
            </a:pPr>
            <a:r>
              <a:rPr lang="ru-RU" b="1" dirty="0">
                <a:solidFill>
                  <a:schemeClr val="tx1"/>
                </a:solidFill>
              </a:rPr>
              <a:t>Формы</a:t>
            </a:r>
            <a:r>
              <a:rPr lang="ru-RU" dirty="0">
                <a:solidFill>
                  <a:schemeClr val="tx1"/>
                </a:solidFill>
              </a:rPr>
              <a:t>:</a:t>
            </a:r>
          </a:p>
          <a:p>
            <a:r>
              <a:rPr lang="ru-RU" dirty="0">
                <a:solidFill>
                  <a:schemeClr val="tx1"/>
                </a:solidFill>
              </a:rPr>
              <a:t>Праздники, утренники, мероприятия</a:t>
            </a:r>
          </a:p>
          <a:p>
            <a:pPr marL="45720" indent="0">
              <a:buNone/>
            </a:pPr>
            <a:r>
              <a:rPr lang="ru-RU" dirty="0">
                <a:solidFill>
                  <a:schemeClr val="tx1"/>
                </a:solidFill>
              </a:rPr>
              <a:t>(концерты, соревнования, спортивные досуги)</a:t>
            </a:r>
          </a:p>
          <a:p>
            <a:r>
              <a:rPr lang="ru-RU" dirty="0">
                <a:solidFill>
                  <a:schemeClr val="tx1"/>
                </a:solidFill>
              </a:rPr>
              <a:t>Выставки работ родителей и детей </a:t>
            </a:r>
          </a:p>
          <a:p>
            <a:pPr marL="45720" indent="0">
              <a:buNone/>
            </a:pPr>
            <a:endParaRPr lang="ru-RU" dirty="0"/>
          </a:p>
        </p:txBody>
      </p:sp>
      <p:pic>
        <p:nvPicPr>
          <p:cNvPr id="16386" name="Picture 2" descr="Picture background">
            <a:extLst>
              <a:ext uri="{FF2B5EF4-FFF2-40B4-BE49-F238E27FC236}">
                <a16:creationId xmlns:a16="http://schemas.microsoft.com/office/drawing/2014/main" id="{83456879-14B3-482E-816C-E37467DD6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952" y="3809999"/>
            <a:ext cx="4210786"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74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CB9538-CB65-42AF-8F90-41AFE07B7C08}"/>
              </a:ext>
            </a:extLst>
          </p:cNvPr>
          <p:cNvSpPr>
            <a:spLocks noGrp="1"/>
          </p:cNvSpPr>
          <p:nvPr>
            <p:ph type="title"/>
          </p:nvPr>
        </p:nvSpPr>
        <p:spPr/>
        <p:txBody>
          <a:bodyPr/>
          <a:lstStyle/>
          <a:p>
            <a:pPr algn="ctr"/>
            <a:r>
              <a:rPr lang="ru-RU" dirty="0"/>
              <a:t>Наглядно-информационное направление</a:t>
            </a:r>
          </a:p>
        </p:txBody>
      </p:sp>
      <p:sp>
        <p:nvSpPr>
          <p:cNvPr id="3" name="Объект 2">
            <a:extLst>
              <a:ext uri="{FF2B5EF4-FFF2-40B4-BE49-F238E27FC236}">
                <a16:creationId xmlns:a16="http://schemas.microsoft.com/office/drawing/2014/main" id="{F6093BF8-CE17-44A8-A199-6D4E54012194}"/>
              </a:ext>
            </a:extLst>
          </p:cNvPr>
          <p:cNvSpPr>
            <a:spLocks noGrp="1"/>
          </p:cNvSpPr>
          <p:nvPr>
            <p:ph idx="1"/>
          </p:nvPr>
        </p:nvSpPr>
        <p:spPr/>
        <p:txBody>
          <a:bodyPr/>
          <a:lstStyle/>
          <a:p>
            <a:pPr marL="45720" indent="0">
              <a:buNone/>
            </a:pPr>
            <a:r>
              <a:rPr lang="ru-RU" b="1" dirty="0">
                <a:solidFill>
                  <a:schemeClr val="tx1"/>
                </a:solidFill>
              </a:rPr>
              <a:t>Цель</a:t>
            </a:r>
            <a:r>
              <a:rPr lang="ru-RU" dirty="0">
                <a:solidFill>
                  <a:schemeClr val="tx1"/>
                </a:solidFill>
              </a:rPr>
              <a:t>: информирование родителей о предстоящей деятельности детей, о результатах работы; педагогическое просвещение родителей. Наглядно-информационное направление дает возможность донести до родителей любую информацию в доступной форме, напомнить тактично о родительских обязанностях и ответственности</a:t>
            </a:r>
          </a:p>
          <a:p>
            <a:pPr marL="45720" indent="0">
              <a:buNone/>
            </a:pPr>
            <a:r>
              <a:rPr lang="ru-RU" b="1" dirty="0">
                <a:solidFill>
                  <a:schemeClr val="tx1"/>
                </a:solidFill>
              </a:rPr>
              <a:t>Формы</a:t>
            </a:r>
            <a:r>
              <a:rPr lang="ru-RU" dirty="0">
                <a:solidFill>
                  <a:schemeClr val="tx1"/>
                </a:solidFill>
              </a:rPr>
              <a:t>:</a:t>
            </a:r>
          </a:p>
          <a:p>
            <a:r>
              <a:rPr lang="ru-RU" dirty="0">
                <a:solidFill>
                  <a:schemeClr val="tx1"/>
                </a:solidFill>
              </a:rPr>
              <a:t>Информационно-ознакомительные </a:t>
            </a:r>
          </a:p>
          <a:p>
            <a:r>
              <a:rPr lang="ru-RU" dirty="0">
                <a:solidFill>
                  <a:schemeClr val="tx1"/>
                </a:solidFill>
              </a:rPr>
              <a:t>Информационно-просветительские</a:t>
            </a:r>
          </a:p>
        </p:txBody>
      </p:sp>
      <p:pic>
        <p:nvPicPr>
          <p:cNvPr id="17410" name="Picture 2" descr="Picture background">
            <a:extLst>
              <a:ext uri="{FF2B5EF4-FFF2-40B4-BE49-F238E27FC236}">
                <a16:creationId xmlns:a16="http://schemas.microsoft.com/office/drawing/2014/main" id="{CD421D26-7B7A-4105-BA49-18345A646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982" y="3848100"/>
            <a:ext cx="4117481" cy="279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8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28E28F-73EF-4B7E-8168-8686416B0040}"/>
              </a:ext>
            </a:extLst>
          </p:cNvPr>
          <p:cNvSpPr>
            <a:spLocks noGrp="1"/>
          </p:cNvSpPr>
          <p:nvPr>
            <p:ph type="title"/>
          </p:nvPr>
        </p:nvSpPr>
        <p:spPr/>
        <p:txBody>
          <a:bodyPr/>
          <a:lstStyle/>
          <a:p>
            <a:pPr algn="ctr"/>
            <a:r>
              <a:rPr lang="ru-RU" dirty="0"/>
              <a:t>Информационно-ознакомительные формы</a:t>
            </a:r>
          </a:p>
        </p:txBody>
      </p:sp>
      <p:sp>
        <p:nvSpPr>
          <p:cNvPr id="3" name="Объект 2">
            <a:extLst>
              <a:ext uri="{FF2B5EF4-FFF2-40B4-BE49-F238E27FC236}">
                <a16:creationId xmlns:a16="http://schemas.microsoft.com/office/drawing/2014/main" id="{067B385B-91F5-48E4-B62E-197CE3F6BCE8}"/>
              </a:ext>
            </a:extLst>
          </p:cNvPr>
          <p:cNvSpPr>
            <a:spLocks noGrp="1"/>
          </p:cNvSpPr>
          <p:nvPr>
            <p:ph idx="1"/>
          </p:nvPr>
        </p:nvSpPr>
        <p:spPr>
          <a:xfrm>
            <a:off x="647700" y="2057400"/>
            <a:ext cx="10715625" cy="4476750"/>
          </a:xfrm>
        </p:spPr>
        <p:txBody>
          <a:bodyPr>
            <a:normAutofit fontScale="85000" lnSpcReduction="20000"/>
          </a:bodyPr>
          <a:lstStyle/>
          <a:p>
            <a:pPr marL="45720" indent="0">
              <a:buNone/>
            </a:pPr>
            <a:r>
              <a:rPr lang="ru-RU" dirty="0">
                <a:solidFill>
                  <a:schemeClr val="tx1"/>
                </a:solidFill>
              </a:rPr>
              <a:t>Направлены на ознакомление родителей с дошкольным учреждением, особенностями его работы, с педагогами, занимающимися воспитанием детей: </a:t>
            </a:r>
          </a:p>
          <a:p>
            <a:r>
              <a:rPr lang="ru-RU" dirty="0">
                <a:solidFill>
                  <a:schemeClr val="tx1"/>
                </a:solidFill>
              </a:rPr>
              <a:t>информационные стенды;</a:t>
            </a:r>
          </a:p>
          <a:p>
            <a:r>
              <a:rPr lang="ru-RU" dirty="0">
                <a:solidFill>
                  <a:schemeClr val="tx1"/>
                </a:solidFill>
              </a:rPr>
              <a:t>родительские уголки групп (информация в родительском уголке); </a:t>
            </a:r>
          </a:p>
          <a:p>
            <a:r>
              <a:rPr lang="ru-RU" dirty="0">
                <a:solidFill>
                  <a:schemeClr val="tx1"/>
                </a:solidFill>
              </a:rPr>
              <a:t>официальные сайты ДОУ; </a:t>
            </a:r>
          </a:p>
          <a:p>
            <a:r>
              <a:rPr lang="ru-RU" dirty="0">
                <a:solidFill>
                  <a:schemeClr val="tx1"/>
                </a:solidFill>
              </a:rPr>
              <a:t>социальная сеть </a:t>
            </a:r>
            <a:r>
              <a:rPr lang="ru-RU" dirty="0" err="1">
                <a:solidFill>
                  <a:schemeClr val="tx1"/>
                </a:solidFill>
              </a:rPr>
              <a:t>ВКонтакте</a:t>
            </a:r>
            <a:r>
              <a:rPr lang="ru-RU" dirty="0">
                <a:solidFill>
                  <a:schemeClr val="tx1"/>
                </a:solidFill>
              </a:rPr>
              <a:t>;</a:t>
            </a:r>
          </a:p>
          <a:p>
            <a:r>
              <a:rPr lang="ru-RU" dirty="0">
                <a:solidFill>
                  <a:schemeClr val="tx1"/>
                </a:solidFill>
              </a:rPr>
              <a:t>режим дня, меню, сведения об учреждении; </a:t>
            </a:r>
          </a:p>
          <a:p>
            <a:r>
              <a:rPr lang="ru-RU" dirty="0">
                <a:solidFill>
                  <a:schemeClr val="tx1"/>
                </a:solidFill>
              </a:rPr>
              <a:t>папки-передвижки; </a:t>
            </a:r>
          </a:p>
          <a:p>
            <a:r>
              <a:rPr lang="ru-RU" dirty="0">
                <a:solidFill>
                  <a:schemeClr val="tx1"/>
                </a:solidFill>
              </a:rPr>
              <a:t>стенд с фото «Вот как мы живем»; </a:t>
            </a:r>
          </a:p>
          <a:p>
            <a:r>
              <a:rPr lang="ru-RU" dirty="0">
                <a:solidFill>
                  <a:schemeClr val="tx1"/>
                </a:solidFill>
              </a:rPr>
              <a:t>консультации для родителей (ответы на вопросы родителей); </a:t>
            </a:r>
          </a:p>
          <a:p>
            <a:r>
              <a:rPr lang="ru-RU" dirty="0">
                <a:solidFill>
                  <a:schemeClr val="tx1"/>
                </a:solidFill>
              </a:rPr>
              <a:t>доска достижений и деятельности детей (рисование, лепка); </a:t>
            </a:r>
          </a:p>
          <a:p>
            <a:r>
              <a:rPr lang="ru-RU" dirty="0">
                <a:solidFill>
                  <a:schemeClr val="tx1"/>
                </a:solidFill>
              </a:rPr>
              <a:t>библиотека – передвижка (подбор педагогической литературы по запросу родителей)</a:t>
            </a:r>
          </a:p>
        </p:txBody>
      </p:sp>
      <p:pic>
        <p:nvPicPr>
          <p:cNvPr id="18434" name="Picture 2" descr="Picture background">
            <a:extLst>
              <a:ext uri="{FF2B5EF4-FFF2-40B4-BE49-F238E27FC236}">
                <a16:creationId xmlns:a16="http://schemas.microsoft.com/office/drawing/2014/main" id="{9C4539D2-85EC-4C51-9296-CC5D69D18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209" y="2857500"/>
            <a:ext cx="3129629"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041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EC65FE-4743-4B38-B349-B8CACED27AC2}"/>
              </a:ext>
            </a:extLst>
          </p:cNvPr>
          <p:cNvSpPr>
            <a:spLocks noGrp="1"/>
          </p:cNvSpPr>
          <p:nvPr>
            <p:ph type="title"/>
          </p:nvPr>
        </p:nvSpPr>
        <p:spPr/>
        <p:txBody>
          <a:bodyPr/>
          <a:lstStyle/>
          <a:p>
            <a:pPr algn="ctr"/>
            <a:r>
              <a:rPr lang="ru-RU" dirty="0"/>
              <a:t>Информационно-просветительские формы</a:t>
            </a:r>
          </a:p>
        </p:txBody>
      </p:sp>
      <p:sp>
        <p:nvSpPr>
          <p:cNvPr id="3" name="Объект 2">
            <a:extLst>
              <a:ext uri="{FF2B5EF4-FFF2-40B4-BE49-F238E27FC236}">
                <a16:creationId xmlns:a16="http://schemas.microsoft.com/office/drawing/2014/main" id="{D6BA18A0-7D4B-4232-8A33-67FE38825C34}"/>
              </a:ext>
            </a:extLst>
          </p:cNvPr>
          <p:cNvSpPr>
            <a:spLocks noGrp="1"/>
          </p:cNvSpPr>
          <p:nvPr>
            <p:ph idx="1"/>
          </p:nvPr>
        </p:nvSpPr>
        <p:spPr>
          <a:xfrm>
            <a:off x="1000126" y="2057399"/>
            <a:ext cx="10015746" cy="4429125"/>
          </a:xfrm>
        </p:spPr>
        <p:txBody>
          <a:bodyPr>
            <a:normAutofit fontScale="92500" lnSpcReduction="10000"/>
          </a:bodyPr>
          <a:lstStyle/>
          <a:p>
            <a:pPr marL="45720" indent="0">
              <a:buNone/>
            </a:pPr>
            <a:r>
              <a:rPr lang="ru-RU" dirty="0">
                <a:solidFill>
                  <a:schemeClr val="tx1"/>
                </a:solidFill>
              </a:rPr>
              <a:t>Направлены на обогащение знаний родителей об особенностях развития и воспитания детей дошкольного возраста: </a:t>
            </a:r>
          </a:p>
          <a:p>
            <a:r>
              <a:rPr lang="ru-RU" dirty="0">
                <a:solidFill>
                  <a:schemeClr val="tx1"/>
                </a:solidFill>
              </a:rPr>
              <a:t>родительский клуб; </a:t>
            </a:r>
          </a:p>
          <a:p>
            <a:r>
              <a:rPr lang="ru-RU" dirty="0">
                <a:solidFill>
                  <a:schemeClr val="tx1"/>
                </a:solidFill>
              </a:rPr>
              <a:t>мастер-классы; </a:t>
            </a:r>
          </a:p>
          <a:p>
            <a:r>
              <a:rPr lang="ru-RU" dirty="0">
                <a:solidFill>
                  <a:schemeClr val="tx1"/>
                </a:solidFill>
              </a:rPr>
              <a:t>игры; </a:t>
            </a:r>
          </a:p>
          <a:p>
            <a:r>
              <a:rPr lang="ru-RU" dirty="0">
                <a:solidFill>
                  <a:schemeClr val="tx1"/>
                </a:solidFill>
              </a:rPr>
              <a:t>тренинги;</a:t>
            </a:r>
          </a:p>
          <a:p>
            <a:r>
              <a:rPr lang="ru-RU" dirty="0">
                <a:solidFill>
                  <a:schemeClr val="tx1"/>
                </a:solidFill>
              </a:rPr>
              <a:t>средства социальной рекламы (видеоролики, буклеты, памятки); </a:t>
            </a:r>
          </a:p>
          <a:p>
            <a:r>
              <a:rPr lang="ru-RU" dirty="0">
                <a:solidFill>
                  <a:schemeClr val="tx1"/>
                </a:solidFill>
              </a:rPr>
              <a:t>объявления; </a:t>
            </a:r>
          </a:p>
          <a:p>
            <a:r>
              <a:rPr lang="ru-RU" dirty="0">
                <a:solidFill>
                  <a:schemeClr val="tx1"/>
                </a:solidFill>
              </a:rPr>
              <a:t>консультации по различным вопросам; </a:t>
            </a:r>
          </a:p>
          <a:p>
            <a:r>
              <a:rPr lang="ru-RU" dirty="0">
                <a:solidFill>
                  <a:schemeClr val="tx1"/>
                </a:solidFill>
              </a:rPr>
              <a:t>применение Интернет-ресурсов (официальные сайты ДОУ, социальная сеть </a:t>
            </a:r>
            <a:r>
              <a:rPr lang="ru-RU" dirty="0" err="1">
                <a:solidFill>
                  <a:schemeClr val="tx1"/>
                </a:solidFill>
              </a:rPr>
              <a:t>ВКонтакте</a:t>
            </a:r>
            <a:r>
              <a:rPr lang="ru-RU" dirty="0">
                <a:solidFill>
                  <a:schemeClr val="tx1"/>
                </a:solidFill>
              </a:rPr>
              <a:t>, мессенджеры </a:t>
            </a:r>
            <a:r>
              <a:rPr lang="ru-RU" dirty="0" err="1">
                <a:solidFill>
                  <a:schemeClr val="tx1"/>
                </a:solidFill>
              </a:rPr>
              <a:t>WhatsApp</a:t>
            </a:r>
            <a:r>
              <a:rPr lang="ru-RU" dirty="0">
                <a:solidFill>
                  <a:schemeClr val="tx1"/>
                </a:solidFill>
              </a:rPr>
              <a:t>, электронная почта и др.)</a:t>
            </a:r>
          </a:p>
        </p:txBody>
      </p:sp>
    </p:spTree>
    <p:extLst>
      <p:ext uri="{BB962C8B-B14F-4D97-AF65-F5344CB8AC3E}">
        <p14:creationId xmlns:p14="http://schemas.microsoft.com/office/powerpoint/2010/main" val="1084461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D49B31-B182-4307-953A-C61978BC9BEA}"/>
              </a:ext>
            </a:extLst>
          </p:cNvPr>
          <p:cNvSpPr>
            <a:spLocks noGrp="1"/>
          </p:cNvSpPr>
          <p:nvPr>
            <p:ph type="title"/>
          </p:nvPr>
        </p:nvSpPr>
        <p:spPr/>
        <p:txBody>
          <a:bodyPr/>
          <a:lstStyle/>
          <a:p>
            <a:pPr algn="ctr"/>
            <a:r>
              <a:rPr lang="ru-RU" dirty="0"/>
              <a:t>Вебинары для родителей</a:t>
            </a:r>
          </a:p>
        </p:txBody>
      </p:sp>
      <p:pic>
        <p:nvPicPr>
          <p:cNvPr id="5" name="Рисунок 4">
            <a:extLst>
              <a:ext uri="{FF2B5EF4-FFF2-40B4-BE49-F238E27FC236}">
                <a16:creationId xmlns:a16="http://schemas.microsoft.com/office/drawing/2014/main" id="{F7A737A8-7602-4A28-8224-5E1CAEA6B8DA}"/>
              </a:ext>
            </a:extLst>
          </p:cNvPr>
          <p:cNvPicPr>
            <a:picLocks noChangeAspect="1"/>
          </p:cNvPicPr>
          <p:nvPr/>
        </p:nvPicPr>
        <p:blipFill>
          <a:blip r:embed="rId2"/>
          <a:stretch>
            <a:fillRect/>
          </a:stretch>
        </p:blipFill>
        <p:spPr>
          <a:xfrm>
            <a:off x="804862" y="2318385"/>
            <a:ext cx="10791825" cy="2681736"/>
          </a:xfrm>
          <a:prstGeom prst="rect">
            <a:avLst/>
          </a:prstGeom>
        </p:spPr>
      </p:pic>
      <p:pic>
        <p:nvPicPr>
          <p:cNvPr id="5122" name="Picture 2">
            <a:extLst>
              <a:ext uri="{FF2B5EF4-FFF2-40B4-BE49-F238E27FC236}">
                <a16:creationId xmlns:a16="http://schemas.microsoft.com/office/drawing/2014/main" id="{5BCE15AB-B775-442C-BCBF-D5FA426E705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93506" y="5124450"/>
            <a:ext cx="14097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28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769CF4-AD41-4D31-9D92-C1A3C31A1C1B}"/>
              </a:ext>
            </a:extLst>
          </p:cNvPr>
          <p:cNvSpPr>
            <a:spLocks noGrp="1"/>
          </p:cNvSpPr>
          <p:nvPr>
            <p:ph type="title"/>
          </p:nvPr>
        </p:nvSpPr>
        <p:spPr/>
        <p:txBody>
          <a:bodyPr/>
          <a:lstStyle/>
          <a:p>
            <a:pPr algn="ctr"/>
            <a:r>
              <a:rPr lang="ru-RU" dirty="0"/>
              <a:t>По формату вебинары могут быть:</a:t>
            </a:r>
          </a:p>
        </p:txBody>
      </p:sp>
      <p:sp>
        <p:nvSpPr>
          <p:cNvPr id="3" name="Объект 2">
            <a:extLst>
              <a:ext uri="{FF2B5EF4-FFF2-40B4-BE49-F238E27FC236}">
                <a16:creationId xmlns:a16="http://schemas.microsoft.com/office/drawing/2014/main" id="{7E614E00-0CAF-4B22-86A3-C94076BF2707}"/>
              </a:ext>
            </a:extLst>
          </p:cNvPr>
          <p:cNvSpPr>
            <a:spLocks noGrp="1"/>
          </p:cNvSpPr>
          <p:nvPr>
            <p:ph idx="1"/>
          </p:nvPr>
        </p:nvSpPr>
        <p:spPr/>
        <p:txBody>
          <a:bodyPr/>
          <a:lstStyle/>
          <a:p>
            <a:pPr algn="l">
              <a:buFont typeface="Arial" panose="020B0604020202020204" pitchFamily="34" charset="0"/>
              <a:buChar char="•"/>
            </a:pPr>
            <a:r>
              <a:rPr lang="ru-RU" b="0" i="0" dirty="0">
                <a:solidFill>
                  <a:srgbClr val="1D2023"/>
                </a:solidFill>
                <a:effectLst/>
                <a:latin typeface="Corbel" panose="020B0503020204020204" pitchFamily="34" charset="0"/>
              </a:rPr>
              <a:t>«</a:t>
            </a:r>
            <a:r>
              <a:rPr lang="ru-RU" b="1" i="0" dirty="0">
                <a:solidFill>
                  <a:srgbClr val="1D2023"/>
                </a:solidFill>
                <a:effectLst/>
                <a:latin typeface="Corbel" panose="020B0503020204020204" pitchFamily="34" charset="0"/>
              </a:rPr>
              <a:t>Живыми</a:t>
            </a:r>
            <a:r>
              <a:rPr lang="ru-RU" b="0" i="0" dirty="0">
                <a:solidFill>
                  <a:srgbClr val="1D2023"/>
                </a:solidFill>
                <a:effectLst/>
                <a:latin typeface="Corbel" panose="020B0503020204020204" pitchFamily="34" charset="0"/>
              </a:rPr>
              <a:t>». Когда спикер общается со слушателями в прямом эфире.</a:t>
            </a:r>
          </a:p>
          <a:p>
            <a:pPr algn="l">
              <a:buFont typeface="Arial" panose="020B0604020202020204" pitchFamily="34" charset="0"/>
              <a:buChar char="•"/>
            </a:pPr>
            <a:r>
              <a:rPr lang="ru-RU" b="1" i="0" dirty="0" err="1">
                <a:solidFill>
                  <a:srgbClr val="1D2023"/>
                </a:solidFill>
                <a:effectLst/>
                <a:latin typeface="Corbel" panose="020B0503020204020204" pitchFamily="34" charset="0"/>
              </a:rPr>
              <a:t>Автовебинарами</a:t>
            </a:r>
            <a:r>
              <a:rPr lang="ru-RU" b="0" i="0" dirty="0">
                <a:solidFill>
                  <a:srgbClr val="1D2023"/>
                </a:solidFill>
                <a:effectLst/>
                <a:latin typeface="Corbel" panose="020B0503020204020204" pitchFamily="34" charset="0"/>
              </a:rPr>
              <a:t>. Записи, которые выглядят почти как прямой эфир и запускаются в назначенное время.</a:t>
            </a:r>
          </a:p>
          <a:p>
            <a:pPr algn="l">
              <a:buFont typeface="Arial" panose="020B0604020202020204" pitchFamily="34" charset="0"/>
              <a:buChar char="•"/>
            </a:pPr>
            <a:r>
              <a:rPr lang="ru-RU" b="1" i="0" dirty="0">
                <a:solidFill>
                  <a:srgbClr val="1D2023"/>
                </a:solidFill>
                <a:effectLst/>
                <a:latin typeface="Corbel" panose="020B0503020204020204" pitchFamily="34" charset="0"/>
              </a:rPr>
              <a:t>Демонстрационными</a:t>
            </a:r>
            <a:r>
              <a:rPr lang="ru-RU" b="0" i="0" dirty="0">
                <a:solidFill>
                  <a:srgbClr val="1D2023"/>
                </a:solidFill>
                <a:effectLst/>
                <a:latin typeface="Corbel" panose="020B0503020204020204" pitchFamily="34" charset="0"/>
              </a:rPr>
              <a:t>. Запись экрана спикера с закадровыми поясняющими комментариями.</a:t>
            </a:r>
          </a:p>
          <a:p>
            <a:pPr marL="45720" indent="0">
              <a:buNone/>
            </a:pPr>
            <a:endParaRPr lang="ru-RU" dirty="0"/>
          </a:p>
        </p:txBody>
      </p:sp>
      <p:pic>
        <p:nvPicPr>
          <p:cNvPr id="19458" name="Picture 2" descr="Picture background">
            <a:extLst>
              <a:ext uri="{FF2B5EF4-FFF2-40B4-BE49-F238E27FC236}">
                <a16:creationId xmlns:a16="http://schemas.microsoft.com/office/drawing/2014/main" id="{F9C992AD-4926-4667-A7F1-F0C5DF2D4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917" y="3648074"/>
            <a:ext cx="4411257"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603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36B67E-E9B3-4579-96AD-FED3833F3043}"/>
              </a:ext>
            </a:extLst>
          </p:cNvPr>
          <p:cNvSpPr>
            <a:spLocks noGrp="1"/>
          </p:cNvSpPr>
          <p:nvPr>
            <p:ph type="title"/>
          </p:nvPr>
        </p:nvSpPr>
        <p:spPr/>
        <p:txBody>
          <a:bodyPr/>
          <a:lstStyle/>
          <a:p>
            <a:pPr algn="ctr"/>
            <a:r>
              <a:rPr lang="ru-RU" dirty="0"/>
              <a:t>На что обратить внимание перед началом трансляции</a:t>
            </a:r>
          </a:p>
        </p:txBody>
      </p:sp>
      <p:sp>
        <p:nvSpPr>
          <p:cNvPr id="3" name="Объект 2">
            <a:extLst>
              <a:ext uri="{FF2B5EF4-FFF2-40B4-BE49-F238E27FC236}">
                <a16:creationId xmlns:a16="http://schemas.microsoft.com/office/drawing/2014/main" id="{8F8C2D95-9029-46C8-94B9-9FADB3B54BCA}"/>
              </a:ext>
            </a:extLst>
          </p:cNvPr>
          <p:cNvSpPr>
            <a:spLocks noGrp="1"/>
          </p:cNvSpPr>
          <p:nvPr>
            <p:ph idx="1"/>
          </p:nvPr>
        </p:nvSpPr>
        <p:spPr>
          <a:xfrm>
            <a:off x="1143001" y="2057400"/>
            <a:ext cx="6172200" cy="4038600"/>
          </a:xfrm>
        </p:spPr>
        <p:txBody>
          <a:bodyPr/>
          <a:lstStyle/>
          <a:p>
            <a:pPr algn="l" fontAlgn="base"/>
            <a:r>
              <a:rPr lang="ru-RU" b="0" i="0" dirty="0">
                <a:solidFill>
                  <a:srgbClr val="000000"/>
                </a:solidFill>
                <a:effectLst/>
                <a:latin typeface="Corbel" panose="020B0503020204020204" pitchFamily="34" charset="0"/>
              </a:rPr>
              <a:t>Проверьте работу видео и звука на своем компьютере</a:t>
            </a:r>
            <a:r>
              <a:rPr lang="ru-RU" b="1" i="0" dirty="0">
                <a:solidFill>
                  <a:srgbClr val="FFFFFF"/>
                </a:solidFill>
                <a:effectLst/>
                <a:latin typeface="Corbel" panose="020B0503020204020204" pitchFamily="34" charset="0"/>
              </a:rPr>
              <a:t>2</a:t>
            </a:r>
          </a:p>
          <a:p>
            <a:pPr algn="l" fontAlgn="base"/>
            <a:r>
              <a:rPr lang="ru-RU" b="0" i="0" dirty="0">
                <a:solidFill>
                  <a:srgbClr val="000000"/>
                </a:solidFill>
                <a:effectLst/>
                <a:latin typeface="Corbel" panose="020B0503020204020204" pitchFamily="34" charset="0"/>
              </a:rPr>
              <a:t>Порепетируйте – расскажите презентацию вслух</a:t>
            </a:r>
            <a:endParaRPr lang="ru-RU" b="1" i="0" dirty="0">
              <a:solidFill>
                <a:srgbClr val="FFFFFF"/>
              </a:solidFill>
              <a:effectLst/>
              <a:latin typeface="Corbel" panose="020B0503020204020204" pitchFamily="34" charset="0"/>
            </a:endParaRPr>
          </a:p>
          <a:p>
            <a:pPr algn="l" fontAlgn="base"/>
            <a:r>
              <a:rPr lang="ru-RU" b="0" i="0" dirty="0">
                <a:solidFill>
                  <a:srgbClr val="000000"/>
                </a:solidFill>
                <a:effectLst/>
                <a:latin typeface="Corbel" panose="020B0503020204020204" pitchFamily="34" charset="0"/>
              </a:rPr>
              <a:t>Составьте план вебинара – опорные точки вашего рассказа</a:t>
            </a:r>
            <a:endParaRPr lang="ru-RU" b="1" i="0" dirty="0">
              <a:solidFill>
                <a:srgbClr val="FFFFFF"/>
              </a:solidFill>
              <a:effectLst/>
              <a:latin typeface="Corbel" panose="020B0503020204020204" pitchFamily="34" charset="0"/>
            </a:endParaRPr>
          </a:p>
          <a:p>
            <a:pPr algn="l" fontAlgn="base"/>
            <a:r>
              <a:rPr lang="ru-RU" b="0" i="0" dirty="0">
                <a:solidFill>
                  <a:srgbClr val="000000"/>
                </a:solidFill>
                <a:effectLst/>
                <a:latin typeface="Corbel" panose="020B0503020204020204" pitchFamily="34" charset="0"/>
              </a:rPr>
              <a:t>Подготовьте рабочее место и избавьтесь от источников возможного шума</a:t>
            </a:r>
          </a:p>
          <a:p>
            <a:endParaRPr lang="ru-RU" dirty="0"/>
          </a:p>
        </p:txBody>
      </p:sp>
      <p:pic>
        <p:nvPicPr>
          <p:cNvPr id="20482" name="Picture 2" descr="Picture background">
            <a:extLst>
              <a:ext uri="{FF2B5EF4-FFF2-40B4-BE49-F238E27FC236}">
                <a16:creationId xmlns:a16="http://schemas.microsoft.com/office/drawing/2014/main" id="{94114D7E-31A5-41A6-B5B1-936ED2CDC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089" y="2600325"/>
            <a:ext cx="3453924"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4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E49E63-60B0-46D5-B292-B0A91E29FB19}"/>
              </a:ext>
            </a:extLst>
          </p:cNvPr>
          <p:cNvSpPr>
            <a:spLocks noGrp="1"/>
          </p:cNvSpPr>
          <p:nvPr>
            <p:ph type="title"/>
          </p:nvPr>
        </p:nvSpPr>
        <p:spPr/>
        <p:txBody>
          <a:bodyPr>
            <a:normAutofit fontScale="90000"/>
          </a:bodyPr>
          <a:lstStyle/>
          <a:p>
            <a:pPr algn="ctr"/>
            <a:r>
              <a:rPr lang="ru-RU" dirty="0"/>
              <a:t>Статья 2. Основные понятия, используемые в настоящем Федеральном законе</a:t>
            </a:r>
          </a:p>
        </p:txBody>
      </p:sp>
      <p:sp>
        <p:nvSpPr>
          <p:cNvPr id="3" name="Объект 2">
            <a:extLst>
              <a:ext uri="{FF2B5EF4-FFF2-40B4-BE49-F238E27FC236}">
                <a16:creationId xmlns:a16="http://schemas.microsoft.com/office/drawing/2014/main" id="{97BD6390-1CC4-4D40-9202-7B92F6526441}"/>
              </a:ext>
            </a:extLst>
          </p:cNvPr>
          <p:cNvSpPr>
            <a:spLocks noGrp="1"/>
          </p:cNvSpPr>
          <p:nvPr>
            <p:ph idx="1"/>
          </p:nvPr>
        </p:nvSpPr>
        <p:spPr/>
        <p:txBody>
          <a:bodyPr/>
          <a:lstStyle/>
          <a:p>
            <a:pPr indent="0" algn="l">
              <a:buNone/>
            </a:pPr>
            <a:r>
              <a:rPr lang="ru-RU" sz="2400" b="1" dirty="0">
                <a:solidFill>
                  <a:srgbClr val="000000"/>
                </a:solidFill>
                <a:latin typeface="Corbel" panose="020B0503020204020204" pitchFamily="34" charset="0"/>
              </a:rPr>
              <a:t>Просветительская деятельность </a:t>
            </a:r>
            <a:r>
              <a:rPr lang="ru-RU" sz="2400" dirty="0">
                <a:solidFill>
                  <a:srgbClr val="000000"/>
                </a:solidFill>
                <a:latin typeface="Corbel" panose="020B0503020204020204" pitchFamily="34" charset="0"/>
              </a:rPr>
              <a:t>– осуществляемая вне рамок образовательных программ деятельность, направленная на распространение знаний, опыта, формирование умений, навыков, ценностных установок, компетенции в целях интеллектуального, духовно-нравственного, творческого, физического и (или) профессионального развития человека, удовлетворения его образовательных потребностей и интересов и затрагивающая отношения, регулируемые настоящим Федеральным законом и иными нормативными правовыми актами Российской Федерации.</a:t>
            </a:r>
          </a:p>
          <a:p>
            <a:pPr algn="l"/>
            <a:r>
              <a:rPr lang="ru-RU" sz="2400" b="0" i="0" dirty="0">
                <a:solidFill>
                  <a:srgbClr val="828282"/>
                </a:solidFill>
                <a:effectLst/>
                <a:latin typeface="Corbel" panose="020B0503020204020204" pitchFamily="34" charset="0"/>
              </a:rPr>
              <a:t>(п. 35 введен Федеральным </a:t>
            </a:r>
            <a:r>
              <a:rPr lang="ru-RU" sz="2400" b="0" i="0" u="none" strike="noStrike" dirty="0">
                <a:solidFill>
                  <a:srgbClr val="1A0DAB"/>
                </a:solidFill>
                <a:effectLst/>
                <a:latin typeface="Corbel" panose="020B0503020204020204" pitchFamily="34" charset="0"/>
                <a:hlinkClick r:id="rId2"/>
              </a:rPr>
              <a:t>законом</a:t>
            </a:r>
            <a:r>
              <a:rPr lang="ru-RU" sz="2400" b="0" i="0" dirty="0">
                <a:solidFill>
                  <a:srgbClr val="828282"/>
                </a:solidFill>
                <a:effectLst/>
                <a:latin typeface="Corbel" panose="020B0503020204020204" pitchFamily="34" charset="0"/>
              </a:rPr>
              <a:t> от 05.04.2021 N 85-ФЗ)</a:t>
            </a:r>
          </a:p>
          <a:p>
            <a:endParaRPr lang="ru-RU" dirty="0"/>
          </a:p>
        </p:txBody>
      </p:sp>
    </p:spTree>
    <p:extLst>
      <p:ext uri="{BB962C8B-B14F-4D97-AF65-F5344CB8AC3E}">
        <p14:creationId xmlns:p14="http://schemas.microsoft.com/office/powerpoint/2010/main" val="425363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D4D7ED-7CB0-40E2-823E-E25F8D8D71D1}"/>
              </a:ext>
            </a:extLst>
          </p:cNvPr>
          <p:cNvSpPr>
            <a:spLocks noGrp="1"/>
          </p:cNvSpPr>
          <p:nvPr>
            <p:ph type="title"/>
          </p:nvPr>
        </p:nvSpPr>
        <p:spPr/>
        <p:txBody>
          <a:bodyPr/>
          <a:lstStyle/>
          <a:p>
            <a:pPr algn="ctr"/>
            <a:r>
              <a:rPr lang="ru-RU" dirty="0"/>
              <a:t>Как написать план вебинара</a:t>
            </a:r>
          </a:p>
        </p:txBody>
      </p:sp>
      <p:sp>
        <p:nvSpPr>
          <p:cNvPr id="3" name="Объект 2">
            <a:extLst>
              <a:ext uri="{FF2B5EF4-FFF2-40B4-BE49-F238E27FC236}">
                <a16:creationId xmlns:a16="http://schemas.microsoft.com/office/drawing/2014/main" id="{61657A7D-D3CF-47C3-BB1F-F2D09005738A}"/>
              </a:ext>
            </a:extLst>
          </p:cNvPr>
          <p:cNvSpPr>
            <a:spLocks noGrp="1"/>
          </p:cNvSpPr>
          <p:nvPr>
            <p:ph idx="1"/>
          </p:nvPr>
        </p:nvSpPr>
        <p:spPr/>
        <p:txBody>
          <a:bodyPr>
            <a:normAutofit/>
          </a:bodyPr>
          <a:lstStyle/>
          <a:p>
            <a:pPr algn="l" fontAlgn="base"/>
            <a:r>
              <a:rPr lang="ru-RU" sz="2400" b="1" i="0" dirty="0">
                <a:solidFill>
                  <a:srgbClr val="000000"/>
                </a:solidFill>
                <a:effectLst/>
                <a:latin typeface="Corbel" panose="020B0503020204020204" pitchFamily="34" charset="0"/>
              </a:rPr>
              <a:t>Запишите основные тезисы того, о чем вы хотите рассказать.</a:t>
            </a:r>
            <a:r>
              <a:rPr lang="ru-RU" sz="2400" b="0" i="0" dirty="0">
                <a:solidFill>
                  <a:srgbClr val="000000"/>
                </a:solidFill>
                <a:effectLst/>
                <a:latin typeface="Corbel" panose="020B0503020204020204" pitchFamily="34" charset="0"/>
              </a:rPr>
              <a:t> Они могут перекликаться с вашей презентацией, например, вы можете описать каждый слайд одним тезисом. Это поможет создать связный рассказ.</a:t>
            </a:r>
            <a:endParaRPr lang="ru-RU" sz="2400" b="1" i="0" dirty="0">
              <a:solidFill>
                <a:srgbClr val="FFFFFF"/>
              </a:solidFill>
              <a:effectLst/>
              <a:latin typeface="Corbel" panose="020B0503020204020204" pitchFamily="34" charset="0"/>
            </a:endParaRPr>
          </a:p>
          <a:p>
            <a:pPr algn="l" fontAlgn="base"/>
            <a:r>
              <a:rPr lang="ru-RU" sz="2400" b="1" i="0" dirty="0">
                <a:solidFill>
                  <a:srgbClr val="000000"/>
                </a:solidFill>
                <a:effectLst/>
                <a:latin typeface="Corbel" panose="020B0503020204020204" pitchFamily="34" charset="0"/>
              </a:rPr>
              <a:t>Отметьте моменты, где хотите взаимодействовать с аудиторией.</a:t>
            </a:r>
            <a:r>
              <a:rPr lang="ru-RU" sz="2400" b="0" i="0" dirty="0">
                <a:solidFill>
                  <a:srgbClr val="000000"/>
                </a:solidFill>
                <a:effectLst/>
                <a:latin typeface="Corbel" panose="020B0503020204020204" pitchFamily="34" charset="0"/>
              </a:rPr>
              <a:t> Это могут быть вопросы от зрителей в конце вебинара или ваш вопрос, который позволит вовлечь зрителей в тему.</a:t>
            </a:r>
            <a:endParaRPr lang="ru-RU" sz="2400" b="1" i="0" dirty="0">
              <a:solidFill>
                <a:srgbClr val="FFFFFF"/>
              </a:solidFill>
              <a:effectLst/>
              <a:latin typeface="Corbel" panose="020B0503020204020204" pitchFamily="34" charset="0"/>
            </a:endParaRPr>
          </a:p>
          <a:p>
            <a:pPr algn="l" fontAlgn="base"/>
            <a:r>
              <a:rPr lang="ru-RU" sz="2400" b="1" i="0" dirty="0">
                <a:solidFill>
                  <a:srgbClr val="000000"/>
                </a:solidFill>
                <a:effectLst/>
                <a:latin typeface="Corbel" panose="020B0503020204020204" pitchFamily="34" charset="0"/>
              </a:rPr>
              <a:t>Подумайте, с чего начать и как закончить вебинар.</a:t>
            </a:r>
            <a:r>
              <a:rPr lang="ru-RU" sz="2400" b="0" i="0" dirty="0">
                <a:solidFill>
                  <a:srgbClr val="000000"/>
                </a:solidFill>
                <a:effectLst/>
                <a:latin typeface="Corbel" panose="020B0503020204020204" pitchFamily="34" charset="0"/>
              </a:rPr>
              <a:t> Например, в начале можно отметить вопросы, которые вы хотите осветить, а в конце повторить несколько главных тезисов.</a:t>
            </a:r>
          </a:p>
          <a:p>
            <a:endParaRPr lang="ru-RU" dirty="0"/>
          </a:p>
        </p:txBody>
      </p:sp>
    </p:spTree>
    <p:extLst>
      <p:ext uri="{BB962C8B-B14F-4D97-AF65-F5344CB8AC3E}">
        <p14:creationId xmlns:p14="http://schemas.microsoft.com/office/powerpoint/2010/main" val="219996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B26E42-07DA-4B50-8A77-7628853E444E}"/>
              </a:ext>
            </a:extLst>
          </p:cNvPr>
          <p:cNvSpPr>
            <a:spLocks noGrp="1"/>
          </p:cNvSpPr>
          <p:nvPr>
            <p:ph type="title"/>
          </p:nvPr>
        </p:nvSpPr>
        <p:spPr/>
        <p:txBody>
          <a:bodyPr/>
          <a:lstStyle/>
          <a:p>
            <a:pPr algn="ctr"/>
            <a:r>
              <a:rPr lang="ru-RU" dirty="0"/>
              <a:t>Социальная реклама</a:t>
            </a:r>
          </a:p>
        </p:txBody>
      </p:sp>
      <p:sp>
        <p:nvSpPr>
          <p:cNvPr id="3" name="Объект 2">
            <a:extLst>
              <a:ext uri="{FF2B5EF4-FFF2-40B4-BE49-F238E27FC236}">
                <a16:creationId xmlns:a16="http://schemas.microsoft.com/office/drawing/2014/main" id="{4F42AEBD-1F87-438E-9B16-7615FFC44853}"/>
              </a:ext>
            </a:extLst>
          </p:cNvPr>
          <p:cNvSpPr>
            <a:spLocks noGrp="1"/>
          </p:cNvSpPr>
          <p:nvPr>
            <p:ph idx="1"/>
          </p:nvPr>
        </p:nvSpPr>
        <p:spPr/>
        <p:txBody>
          <a:bodyPr/>
          <a:lstStyle/>
          <a:p>
            <a:pPr algn="l"/>
            <a:r>
              <a:rPr lang="ru-RU" sz="2400" i="0" dirty="0">
                <a:solidFill>
                  <a:srgbClr val="333333"/>
                </a:solidFill>
                <a:effectLst/>
                <a:latin typeface="Corbel" panose="020B0503020204020204" pitchFamily="34" charset="0"/>
              </a:rPr>
              <a:t>Социальная реклама – это некоммерческая реклама, которая привлекает внимание к проблемам общества и помогает изменить поведенческие нормы, сформировать у людей определённые моральные ценности, принципы, взгляды и убеждения. </a:t>
            </a:r>
          </a:p>
          <a:p>
            <a:pPr algn="l"/>
            <a:r>
              <a:rPr lang="ru-RU" sz="2400" i="0" dirty="0">
                <a:solidFill>
                  <a:srgbClr val="333333"/>
                </a:solidFill>
                <a:effectLst/>
                <a:latin typeface="Corbel" panose="020B0503020204020204" pitchFamily="34" charset="0"/>
              </a:rPr>
              <a:t>Основная цель социальной рекламы: воздействовать на вредные с точки зрения социума привычки, формируя полезные для общества поведенческие модели. </a:t>
            </a:r>
          </a:p>
          <a:p>
            <a:endParaRPr lang="ru-RU" dirty="0"/>
          </a:p>
        </p:txBody>
      </p:sp>
      <p:pic>
        <p:nvPicPr>
          <p:cNvPr id="9218" name="Picture 2" descr="Picture background">
            <a:extLst>
              <a:ext uri="{FF2B5EF4-FFF2-40B4-BE49-F238E27FC236}">
                <a16:creationId xmlns:a16="http://schemas.microsoft.com/office/drawing/2014/main" id="{D76FDBBD-7AD6-4E8F-A90A-48A7194EA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027" y="4324350"/>
            <a:ext cx="4533897" cy="22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79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2D3C2C-F47B-4227-BA3D-83FA14468DF7}"/>
              </a:ext>
            </a:extLst>
          </p:cNvPr>
          <p:cNvSpPr>
            <a:spLocks noGrp="1"/>
          </p:cNvSpPr>
          <p:nvPr>
            <p:ph type="title"/>
          </p:nvPr>
        </p:nvSpPr>
        <p:spPr/>
        <p:txBody>
          <a:bodyPr>
            <a:normAutofit/>
          </a:bodyPr>
          <a:lstStyle/>
          <a:p>
            <a:pPr algn="ctr"/>
            <a:r>
              <a:rPr lang="ru-RU" dirty="0"/>
              <a:t>Задачи социальной рекламы</a:t>
            </a:r>
          </a:p>
        </p:txBody>
      </p:sp>
      <p:sp>
        <p:nvSpPr>
          <p:cNvPr id="3" name="Объект 2">
            <a:extLst>
              <a:ext uri="{FF2B5EF4-FFF2-40B4-BE49-F238E27FC236}">
                <a16:creationId xmlns:a16="http://schemas.microsoft.com/office/drawing/2014/main" id="{0EAC7EAA-A59F-4609-AF25-0F3B531C2E11}"/>
              </a:ext>
            </a:extLst>
          </p:cNvPr>
          <p:cNvSpPr>
            <a:spLocks noGrp="1"/>
          </p:cNvSpPr>
          <p:nvPr>
            <p:ph idx="1"/>
          </p:nvPr>
        </p:nvSpPr>
        <p:spPr/>
        <p:txBody>
          <a:bodyPr/>
          <a:lstStyle/>
          <a:p>
            <a:r>
              <a:rPr lang="ru-RU" i="0" dirty="0">
                <a:solidFill>
                  <a:srgbClr val="4D434B"/>
                </a:solidFill>
                <a:effectLst/>
                <a:latin typeface="Corbel" panose="020B0503020204020204" pitchFamily="34" charset="0"/>
              </a:rPr>
              <a:t>Привлекает внимание к социально значимым вопросам.</a:t>
            </a:r>
          </a:p>
          <a:p>
            <a:r>
              <a:rPr lang="ru-RU" i="0" dirty="0">
                <a:solidFill>
                  <a:srgbClr val="4D434B"/>
                </a:solidFill>
                <a:effectLst/>
                <a:latin typeface="Corbel" panose="020B0503020204020204" pitchFamily="34" charset="0"/>
              </a:rPr>
              <a:t>Заставляет задуматься.</a:t>
            </a:r>
            <a:endParaRPr lang="ru-RU" dirty="0">
              <a:solidFill>
                <a:srgbClr val="4D434B"/>
              </a:solidFill>
              <a:latin typeface="Corbel" panose="020B0503020204020204" pitchFamily="34" charset="0"/>
            </a:endParaRPr>
          </a:p>
          <a:p>
            <a:r>
              <a:rPr lang="ru-RU" i="0" dirty="0">
                <a:solidFill>
                  <a:srgbClr val="4D434B"/>
                </a:solidFill>
                <a:effectLst/>
                <a:latin typeface="Corbel" panose="020B0503020204020204" pitchFamily="34" charset="0"/>
              </a:rPr>
              <a:t>Призывает к активным действиям.</a:t>
            </a:r>
          </a:p>
          <a:p>
            <a:r>
              <a:rPr lang="ru-RU" i="0" dirty="0">
                <a:solidFill>
                  <a:srgbClr val="4D434B"/>
                </a:solidFill>
                <a:effectLst/>
                <a:latin typeface="Corbel" panose="020B0503020204020204" pitchFamily="34" charset="0"/>
              </a:rPr>
              <a:t>Стимулирует спрос на продукцию. </a:t>
            </a:r>
            <a:endParaRPr lang="ru-RU" dirty="0"/>
          </a:p>
        </p:txBody>
      </p:sp>
      <p:pic>
        <p:nvPicPr>
          <p:cNvPr id="6146" name="Picture 2" descr="соцреклама о вождении автомобиля">
            <a:extLst>
              <a:ext uri="{FF2B5EF4-FFF2-40B4-BE49-F238E27FC236}">
                <a16:creationId xmlns:a16="http://schemas.microsoft.com/office/drawing/2014/main" id="{3236069D-5167-4C5F-B7FD-40B645A7F4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665" y="2986087"/>
            <a:ext cx="4295335" cy="2181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соцреклама об автомобильной безопасности">
            <a:extLst>
              <a:ext uri="{FF2B5EF4-FFF2-40B4-BE49-F238E27FC236}">
                <a16:creationId xmlns:a16="http://schemas.microsoft.com/office/drawing/2014/main" id="{D8E0388D-FCF5-41C8-AB6D-9B6A3268BE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665" y="4329332"/>
            <a:ext cx="4295335" cy="214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5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C3B1AE-3222-41DB-8E5F-606B555D2836}"/>
              </a:ext>
            </a:extLst>
          </p:cNvPr>
          <p:cNvSpPr>
            <a:spLocks noGrp="1"/>
          </p:cNvSpPr>
          <p:nvPr>
            <p:ph type="title"/>
          </p:nvPr>
        </p:nvSpPr>
        <p:spPr>
          <a:xfrm>
            <a:off x="1059180" y="539115"/>
            <a:ext cx="9875520" cy="1356360"/>
          </a:xfrm>
        </p:spPr>
        <p:txBody>
          <a:bodyPr>
            <a:normAutofit/>
          </a:bodyPr>
          <a:lstStyle/>
          <a:p>
            <a:pPr algn="ctr"/>
            <a:r>
              <a:rPr lang="ru-RU" dirty="0"/>
              <a:t>Виды социальной рекламы. </a:t>
            </a:r>
            <a:br>
              <a:rPr lang="ru-RU" dirty="0"/>
            </a:br>
            <a:r>
              <a:rPr lang="ru-RU" dirty="0"/>
              <a:t>По способу воздействия</a:t>
            </a:r>
          </a:p>
        </p:txBody>
      </p:sp>
      <p:sp>
        <p:nvSpPr>
          <p:cNvPr id="3" name="Объект 2">
            <a:extLst>
              <a:ext uri="{FF2B5EF4-FFF2-40B4-BE49-F238E27FC236}">
                <a16:creationId xmlns:a16="http://schemas.microsoft.com/office/drawing/2014/main" id="{188CC821-1106-42AD-A9F3-8C8D349A2E01}"/>
              </a:ext>
            </a:extLst>
          </p:cNvPr>
          <p:cNvSpPr>
            <a:spLocks noGrp="1"/>
          </p:cNvSpPr>
          <p:nvPr>
            <p:ph idx="1"/>
          </p:nvPr>
        </p:nvSpPr>
        <p:spPr>
          <a:xfrm>
            <a:off x="819150" y="1965960"/>
            <a:ext cx="11229975" cy="2926081"/>
          </a:xfrm>
        </p:spPr>
        <p:txBody>
          <a:bodyPr>
            <a:normAutofit fontScale="92500" lnSpcReduction="10000"/>
          </a:bodyPr>
          <a:lstStyle/>
          <a:p>
            <a:r>
              <a:rPr lang="ru-RU" b="1" dirty="0">
                <a:solidFill>
                  <a:srgbClr val="4D434B"/>
                </a:solidFill>
                <a:latin typeface="Corbel" panose="020B0503020204020204" pitchFamily="34" charset="0"/>
              </a:rPr>
              <a:t>Призывающая. </a:t>
            </a:r>
            <a:r>
              <a:rPr lang="ru-RU" dirty="0">
                <a:solidFill>
                  <a:srgbClr val="4D434B"/>
                </a:solidFill>
                <a:latin typeface="Corbel" panose="020B0503020204020204" pitchFamily="34" charset="0"/>
              </a:rPr>
              <a:t>Это реклама с призывом к активным действиям.</a:t>
            </a:r>
          </a:p>
          <a:p>
            <a:r>
              <a:rPr lang="ru-RU" b="1" dirty="0">
                <a:solidFill>
                  <a:srgbClr val="4D434B"/>
                </a:solidFill>
                <a:latin typeface="Corbel" panose="020B0503020204020204" pitchFamily="34" charset="0"/>
              </a:rPr>
              <a:t>Вопрошающая</a:t>
            </a:r>
            <a:r>
              <a:rPr lang="ru-RU" b="1" i="0" dirty="0">
                <a:solidFill>
                  <a:srgbClr val="4D434B"/>
                </a:solidFill>
                <a:effectLst/>
                <a:latin typeface="Corbel" panose="020B0503020204020204" pitchFamily="34" charset="0"/>
              </a:rPr>
              <a:t>. </a:t>
            </a:r>
            <a:r>
              <a:rPr lang="ru-RU" b="0" i="0" dirty="0">
                <a:solidFill>
                  <a:srgbClr val="4D434B"/>
                </a:solidFill>
                <a:effectLst/>
                <a:latin typeface="Corbel" panose="020B0503020204020204" pitchFamily="34" charset="0"/>
              </a:rPr>
              <a:t>К людям обращаются с вопросом, который побуждает их задуматься об определенной проблеме.</a:t>
            </a:r>
          </a:p>
          <a:p>
            <a:r>
              <a:rPr lang="ru-RU" b="1" i="0" dirty="0">
                <a:solidFill>
                  <a:srgbClr val="4D434B"/>
                </a:solidFill>
                <a:effectLst/>
                <a:latin typeface="Corbel" panose="020B0503020204020204" pitchFamily="34" charset="0"/>
              </a:rPr>
              <a:t>Тезисная. </a:t>
            </a:r>
            <a:r>
              <a:rPr lang="ru-RU" b="0" i="0" dirty="0">
                <a:solidFill>
                  <a:srgbClr val="4D434B"/>
                </a:solidFill>
                <a:effectLst/>
                <a:latin typeface="Corbel" panose="020B0503020204020204" pitchFamily="34" charset="0"/>
              </a:rPr>
              <a:t>В рекламе констатируют какой-либо факт, приводят тезис без оценочных суждений.</a:t>
            </a:r>
          </a:p>
          <a:p>
            <a:r>
              <a:rPr lang="ru-RU" b="1" i="0" dirty="0">
                <a:solidFill>
                  <a:srgbClr val="4D434B"/>
                </a:solidFill>
                <a:effectLst/>
                <a:latin typeface="Corbel" panose="020B0503020204020204" pitchFamily="34" charset="0"/>
              </a:rPr>
              <a:t>Информирующая. </a:t>
            </a:r>
            <a:r>
              <a:rPr lang="ru-RU" b="0" i="0" dirty="0">
                <a:solidFill>
                  <a:srgbClr val="4D434B"/>
                </a:solidFill>
                <a:effectLst/>
                <a:latin typeface="Corbel" panose="020B0503020204020204" pitchFamily="34" charset="0"/>
              </a:rPr>
              <a:t>Аудитории рассказывают о важном вопросе в целях просвещения.</a:t>
            </a:r>
            <a:endParaRPr lang="ru-RU" dirty="0">
              <a:solidFill>
                <a:srgbClr val="4D434B"/>
              </a:solidFill>
              <a:latin typeface="Corbel" panose="020B0503020204020204" pitchFamily="34" charset="0"/>
            </a:endParaRPr>
          </a:p>
          <a:p>
            <a:r>
              <a:rPr lang="ru-RU" b="1" i="0" dirty="0">
                <a:solidFill>
                  <a:srgbClr val="4D434B"/>
                </a:solidFill>
                <a:effectLst/>
                <a:latin typeface="Corbel" panose="020B0503020204020204" pitchFamily="34" charset="0"/>
              </a:rPr>
              <a:t>Комбинированная. </a:t>
            </a:r>
            <a:r>
              <a:rPr lang="ru-RU" b="0" i="0" dirty="0">
                <a:solidFill>
                  <a:srgbClr val="4D434B"/>
                </a:solidFill>
                <a:effectLst/>
                <a:latin typeface="Corbel" panose="020B0503020204020204" pitchFamily="34" charset="0"/>
              </a:rPr>
              <a:t>Реклама сочетает несколько разных способов воздействия, например, статистические данные + призыв к действию.</a:t>
            </a:r>
            <a:br>
              <a:rPr lang="ru-RU" dirty="0"/>
            </a:br>
            <a:endParaRPr lang="ru-RU" b="1" i="0" dirty="0">
              <a:solidFill>
                <a:srgbClr val="000000"/>
              </a:solidFill>
              <a:effectLst/>
              <a:latin typeface="Corbel" panose="020B0503020204020204" pitchFamily="34" charset="0"/>
            </a:endParaRPr>
          </a:p>
          <a:p>
            <a:endParaRPr lang="ru-RU" dirty="0"/>
          </a:p>
        </p:txBody>
      </p:sp>
      <p:pic>
        <p:nvPicPr>
          <p:cNvPr id="7170" name="Picture 2">
            <a:extLst>
              <a:ext uri="{FF2B5EF4-FFF2-40B4-BE49-F238E27FC236}">
                <a16:creationId xmlns:a16="http://schemas.microsoft.com/office/drawing/2014/main" id="{AFDCF6FB-2003-4922-9277-8C2E5BBB7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6025" y="238125"/>
            <a:ext cx="16573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icture background">
            <a:extLst>
              <a:ext uri="{FF2B5EF4-FFF2-40B4-BE49-F238E27FC236}">
                <a16:creationId xmlns:a16="http://schemas.microsoft.com/office/drawing/2014/main" id="{1B968600-6C58-4857-A8CD-FF997145F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175" y="4371975"/>
            <a:ext cx="4781549"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733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D157BA-4739-4EE0-B7AB-95FA585AFF36}"/>
              </a:ext>
            </a:extLst>
          </p:cNvPr>
          <p:cNvSpPr>
            <a:spLocks noGrp="1"/>
          </p:cNvSpPr>
          <p:nvPr>
            <p:ph type="title"/>
          </p:nvPr>
        </p:nvSpPr>
        <p:spPr/>
        <p:txBody>
          <a:bodyPr vert="horz" lIns="91440" tIns="45720" rIns="91440" bIns="45720" rtlCol="0" anchor="ctr">
            <a:normAutofit/>
          </a:bodyPr>
          <a:lstStyle/>
          <a:p>
            <a:pPr algn="ctr"/>
            <a:r>
              <a:rPr lang="ru-RU" dirty="0"/>
              <a:t>Виды социальной рекламы. </a:t>
            </a:r>
            <a:br>
              <a:rPr lang="ru-RU" dirty="0"/>
            </a:br>
            <a:r>
              <a:rPr lang="ru-RU" dirty="0"/>
              <a:t>По эмоциональному воздействию</a:t>
            </a:r>
          </a:p>
        </p:txBody>
      </p:sp>
      <p:sp>
        <p:nvSpPr>
          <p:cNvPr id="3" name="Объект 2">
            <a:extLst>
              <a:ext uri="{FF2B5EF4-FFF2-40B4-BE49-F238E27FC236}">
                <a16:creationId xmlns:a16="http://schemas.microsoft.com/office/drawing/2014/main" id="{6572F795-1AFA-4A48-97D9-55BE8AB4459D}"/>
              </a:ext>
            </a:extLst>
          </p:cNvPr>
          <p:cNvSpPr>
            <a:spLocks noGrp="1"/>
          </p:cNvSpPr>
          <p:nvPr>
            <p:ph idx="1"/>
          </p:nvPr>
        </p:nvSpPr>
        <p:spPr/>
        <p:txBody>
          <a:bodyPr/>
          <a:lstStyle/>
          <a:p>
            <a:r>
              <a:rPr lang="ru-RU" b="1" i="0" dirty="0">
                <a:solidFill>
                  <a:srgbClr val="4D434B"/>
                </a:solidFill>
                <a:effectLst/>
                <a:latin typeface="Corbel" panose="020B0503020204020204" pitchFamily="34" charset="0"/>
              </a:rPr>
              <a:t>Позитивная. </a:t>
            </a:r>
            <a:r>
              <a:rPr lang="ru-RU" b="0" i="0" dirty="0" err="1">
                <a:solidFill>
                  <a:srgbClr val="4D434B"/>
                </a:solidFill>
                <a:effectLst/>
                <a:latin typeface="Corbel" panose="020B0503020204020204" pitchFamily="34" charset="0"/>
              </a:rPr>
              <a:t>Соцреклама</a:t>
            </a:r>
            <a:r>
              <a:rPr lang="ru-RU" b="0" i="0" dirty="0">
                <a:solidFill>
                  <a:srgbClr val="4D434B"/>
                </a:solidFill>
                <a:effectLst/>
                <a:latin typeface="Corbel" panose="020B0503020204020204" pitchFamily="34" charset="0"/>
              </a:rPr>
              <a:t> с позитивным окрасом. Вызывает только положительные эмоции, призывает к добрым поступкам.</a:t>
            </a:r>
          </a:p>
          <a:p>
            <a:r>
              <a:rPr lang="ru-RU" b="1" i="0" dirty="0">
                <a:solidFill>
                  <a:srgbClr val="4D434B"/>
                </a:solidFill>
                <a:effectLst/>
                <a:latin typeface="Corbel" panose="020B0503020204020204" pitchFamily="34" charset="0"/>
              </a:rPr>
              <a:t>Негативная. </a:t>
            </a:r>
            <a:r>
              <a:rPr lang="ru-RU" b="0" i="0" dirty="0">
                <a:solidFill>
                  <a:srgbClr val="4D434B"/>
                </a:solidFill>
                <a:effectLst/>
                <a:latin typeface="Corbel" panose="020B0503020204020204" pitchFamily="34" charset="0"/>
              </a:rPr>
              <a:t>Вызывает отрицательные эмоции и негативную реакцию: грусть, страх, тоску, тревогу. В этом формате важно соблюсти баланс: зацепить аудиторию и не вызвать отвращения. Шокирующие кадры и излишняя демонстрация жестокости могут раздражать людей и провоцировать неприязнь к самой рекламе.</a:t>
            </a:r>
            <a:endParaRPr lang="ru-RU" dirty="0"/>
          </a:p>
        </p:txBody>
      </p:sp>
      <p:pic>
        <p:nvPicPr>
          <p:cNvPr id="8194" name="Picture 2" descr="Picture background">
            <a:extLst>
              <a:ext uri="{FF2B5EF4-FFF2-40B4-BE49-F238E27FC236}">
                <a16:creationId xmlns:a16="http://schemas.microsoft.com/office/drawing/2014/main" id="{DEC6F69B-DA5F-40E2-B19C-20DACCFB0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850" y="4213321"/>
            <a:ext cx="4819650" cy="2401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991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27EBAB-47AB-48C6-BC7C-7FBAD48CD1C4}"/>
              </a:ext>
            </a:extLst>
          </p:cNvPr>
          <p:cNvSpPr>
            <a:spLocks noGrp="1"/>
          </p:cNvSpPr>
          <p:nvPr>
            <p:ph type="title"/>
          </p:nvPr>
        </p:nvSpPr>
        <p:spPr>
          <a:xfrm>
            <a:off x="1291591" y="316410"/>
            <a:ext cx="9875520" cy="1356360"/>
          </a:xfrm>
        </p:spPr>
        <p:txBody>
          <a:bodyPr/>
          <a:lstStyle/>
          <a:p>
            <a:pPr algn="ctr"/>
            <a:r>
              <a:rPr lang="ru-RU" dirty="0"/>
              <a:t>Примеры социальной рекламы</a:t>
            </a:r>
          </a:p>
        </p:txBody>
      </p:sp>
      <p:pic>
        <p:nvPicPr>
          <p:cNvPr id="10242" name="Picture 2">
            <a:extLst>
              <a:ext uri="{FF2B5EF4-FFF2-40B4-BE49-F238E27FC236}">
                <a16:creationId xmlns:a16="http://schemas.microsoft.com/office/drawing/2014/main" id="{6BB40C93-F8AD-49A0-B0A7-9D557B2FD8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5831" y="192619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B96910C-65CC-48B1-A609-BC168C560454}"/>
              </a:ext>
            </a:extLst>
          </p:cNvPr>
          <p:cNvSpPr txBox="1"/>
          <p:nvPr/>
        </p:nvSpPr>
        <p:spPr>
          <a:xfrm>
            <a:off x="935831" y="1592818"/>
            <a:ext cx="6096000" cy="369332"/>
          </a:xfrm>
          <a:prstGeom prst="rect">
            <a:avLst/>
          </a:prstGeom>
          <a:noFill/>
        </p:spPr>
        <p:txBody>
          <a:bodyPr wrap="square">
            <a:spAutoFit/>
          </a:bodyPr>
          <a:lstStyle/>
          <a:p>
            <a:r>
              <a:rPr lang="ru-RU" sz="1800" dirty="0">
                <a:solidFill>
                  <a:srgbClr val="000000"/>
                </a:solidFill>
                <a:effectLst/>
                <a:latin typeface="Corbel" panose="020B0503020204020204" pitchFamily="34" charset="0"/>
                <a:ea typeface="Times New Roman" panose="02020603050405020304" pitchFamily="18" charset="0"/>
              </a:rPr>
              <a:t>Мы думаем о себе голосами наших родителей:</a:t>
            </a:r>
            <a:endParaRPr lang="ru-RU" dirty="0"/>
          </a:p>
        </p:txBody>
      </p:sp>
      <p:pic>
        <p:nvPicPr>
          <p:cNvPr id="7" name="Рисунок 6">
            <a:extLst>
              <a:ext uri="{FF2B5EF4-FFF2-40B4-BE49-F238E27FC236}">
                <a16:creationId xmlns:a16="http://schemas.microsoft.com/office/drawing/2014/main" id="{B8D6EFB6-DD95-4C6A-8BA5-F7E123FDE026}"/>
              </a:ext>
            </a:extLst>
          </p:cNvPr>
          <p:cNvPicPr>
            <a:picLocks noChangeAspect="1"/>
          </p:cNvPicPr>
          <p:nvPr/>
        </p:nvPicPr>
        <p:blipFill>
          <a:blip r:embed="rId3"/>
          <a:stretch>
            <a:fillRect/>
          </a:stretch>
        </p:blipFill>
        <p:spPr>
          <a:xfrm>
            <a:off x="2628899" y="2076921"/>
            <a:ext cx="2800351" cy="1397228"/>
          </a:xfrm>
          <a:prstGeom prst="rect">
            <a:avLst/>
          </a:prstGeom>
        </p:spPr>
      </p:pic>
      <p:sp>
        <p:nvSpPr>
          <p:cNvPr id="10" name="TextBox 9">
            <a:extLst>
              <a:ext uri="{FF2B5EF4-FFF2-40B4-BE49-F238E27FC236}">
                <a16:creationId xmlns:a16="http://schemas.microsoft.com/office/drawing/2014/main" id="{26BE1916-5853-4860-8892-E3D47AFD8B5B}"/>
              </a:ext>
            </a:extLst>
          </p:cNvPr>
          <p:cNvSpPr txBox="1"/>
          <p:nvPr/>
        </p:nvSpPr>
        <p:spPr>
          <a:xfrm>
            <a:off x="6080760" y="1582142"/>
            <a:ext cx="6096000" cy="390684"/>
          </a:xfrm>
          <a:prstGeom prst="rect">
            <a:avLst/>
          </a:prstGeom>
          <a:noFill/>
        </p:spPr>
        <p:txBody>
          <a:bodyPr wrap="square">
            <a:spAutoFit/>
          </a:bodyPr>
          <a:lstStyle/>
          <a:p>
            <a:pPr lvl="0">
              <a:lnSpc>
                <a:spcPct val="115000"/>
              </a:lnSpc>
              <a:spcAft>
                <a:spcPts val="0"/>
              </a:spcAft>
              <a:buClr>
                <a:srgbClr val="000000"/>
              </a:buClr>
            </a:pPr>
            <a:r>
              <a:rPr lang="ru-RU" sz="18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Только взрослый может разорвать круг насилия:</a:t>
            </a:r>
            <a:endParaRPr lang="ru-RU" sz="1400" dirty="0">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10244" name="Picture 4">
            <a:extLst>
              <a:ext uri="{FF2B5EF4-FFF2-40B4-BE49-F238E27FC236}">
                <a16:creationId xmlns:a16="http://schemas.microsoft.com/office/drawing/2014/main" id="{5C12727E-F4EA-4B89-90A4-97731A0E4E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1" y="1962149"/>
            <a:ext cx="1678543" cy="1678543"/>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25F5A6C3-5CB2-4139-8913-F1A3A891C7C1}"/>
              </a:ext>
            </a:extLst>
          </p:cNvPr>
          <p:cNvPicPr>
            <a:picLocks noChangeAspect="1"/>
          </p:cNvPicPr>
          <p:nvPr/>
        </p:nvPicPr>
        <p:blipFill>
          <a:blip r:embed="rId5"/>
          <a:stretch>
            <a:fillRect/>
          </a:stretch>
        </p:blipFill>
        <p:spPr>
          <a:xfrm>
            <a:off x="8166734" y="2076921"/>
            <a:ext cx="2362193" cy="1352079"/>
          </a:xfrm>
          <a:prstGeom prst="rect">
            <a:avLst/>
          </a:prstGeom>
        </p:spPr>
      </p:pic>
      <p:sp>
        <p:nvSpPr>
          <p:cNvPr id="15" name="TextBox 14">
            <a:extLst>
              <a:ext uri="{FF2B5EF4-FFF2-40B4-BE49-F238E27FC236}">
                <a16:creationId xmlns:a16="http://schemas.microsoft.com/office/drawing/2014/main" id="{442E73A1-960F-4D71-AA18-81F6E3F1CF66}"/>
              </a:ext>
            </a:extLst>
          </p:cNvPr>
          <p:cNvSpPr txBox="1"/>
          <p:nvPr/>
        </p:nvSpPr>
        <p:spPr>
          <a:xfrm>
            <a:off x="918446" y="3825357"/>
            <a:ext cx="6096000" cy="390684"/>
          </a:xfrm>
          <a:prstGeom prst="rect">
            <a:avLst/>
          </a:prstGeom>
          <a:noFill/>
        </p:spPr>
        <p:txBody>
          <a:bodyPr wrap="square">
            <a:spAutoFit/>
          </a:bodyPr>
          <a:lstStyle/>
          <a:p>
            <a:pPr lvl="0">
              <a:lnSpc>
                <a:spcPct val="115000"/>
              </a:lnSpc>
              <a:spcAft>
                <a:spcPts val="0"/>
              </a:spcAft>
              <a:buClr>
                <a:srgbClr val="000000"/>
              </a:buClr>
            </a:pPr>
            <a:r>
              <a:rPr lang="ru-RU" sz="18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А какие следы оставляете вы на своем ребенке?</a:t>
            </a:r>
            <a:endParaRPr lang="ru-RU" sz="1400" dirty="0">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10246" name="Picture 6">
            <a:extLst>
              <a:ext uri="{FF2B5EF4-FFF2-40B4-BE49-F238E27FC236}">
                <a16:creationId xmlns:a16="http://schemas.microsoft.com/office/drawing/2014/main" id="{D15A98B1-7ED5-4675-BC80-F022E37CB0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831" y="421604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FE2915F5-AE22-415D-B6FF-8A7474FCABDE}"/>
              </a:ext>
            </a:extLst>
          </p:cNvPr>
          <p:cNvPicPr>
            <a:picLocks noChangeAspect="1"/>
          </p:cNvPicPr>
          <p:nvPr/>
        </p:nvPicPr>
        <p:blipFill>
          <a:blip r:embed="rId7"/>
          <a:stretch>
            <a:fillRect/>
          </a:stretch>
        </p:blipFill>
        <p:spPr>
          <a:xfrm>
            <a:off x="2795528" y="4380662"/>
            <a:ext cx="2633722" cy="1516385"/>
          </a:xfrm>
          <a:prstGeom prst="rect">
            <a:avLst/>
          </a:prstGeom>
        </p:spPr>
      </p:pic>
      <p:sp>
        <p:nvSpPr>
          <p:cNvPr id="20" name="TextBox 19">
            <a:extLst>
              <a:ext uri="{FF2B5EF4-FFF2-40B4-BE49-F238E27FC236}">
                <a16:creationId xmlns:a16="http://schemas.microsoft.com/office/drawing/2014/main" id="{BF37A2BA-0095-4862-8E7C-7CE38B6E71A9}"/>
              </a:ext>
            </a:extLst>
          </p:cNvPr>
          <p:cNvSpPr txBox="1"/>
          <p:nvPr/>
        </p:nvSpPr>
        <p:spPr>
          <a:xfrm>
            <a:off x="6229351" y="3771380"/>
            <a:ext cx="6096000" cy="390684"/>
          </a:xfrm>
          <a:prstGeom prst="rect">
            <a:avLst/>
          </a:prstGeom>
          <a:noFill/>
        </p:spPr>
        <p:txBody>
          <a:bodyPr wrap="square">
            <a:spAutoFit/>
          </a:bodyPr>
          <a:lstStyle/>
          <a:p>
            <a:pPr lvl="0">
              <a:lnSpc>
                <a:spcPct val="115000"/>
              </a:lnSpc>
              <a:spcAft>
                <a:spcPts val="0"/>
              </a:spcAft>
              <a:buClr>
                <a:srgbClr val="000000"/>
              </a:buClr>
            </a:pPr>
            <a:r>
              <a:rPr lang="ru-RU" sz="1800" dirty="0">
                <a:solidFill>
                  <a:srgbClr val="000000"/>
                </a:solidFill>
                <a:effectLst/>
                <a:latin typeface="Corbel" panose="020B0503020204020204" pitchFamily="34" charset="0"/>
                <a:ea typeface="Times New Roman" panose="02020603050405020304" pitchFamily="18" charset="0"/>
                <a:cs typeface="Times New Roman" panose="02020603050405020304" pitchFamily="18" charset="0"/>
              </a:rPr>
              <a:t>Передавайте детям только добрые традиции:</a:t>
            </a:r>
            <a:endParaRPr lang="ru-RU" sz="1400" dirty="0">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10248" name="Picture 8">
            <a:extLst>
              <a:ext uri="{FF2B5EF4-FFF2-40B4-BE49-F238E27FC236}">
                <a16:creationId xmlns:a16="http://schemas.microsoft.com/office/drawing/2014/main" id="{81ADE524-75DB-49B3-B369-4A3552A8F3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7901" y="421604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a:extLst>
              <a:ext uri="{FF2B5EF4-FFF2-40B4-BE49-F238E27FC236}">
                <a16:creationId xmlns:a16="http://schemas.microsoft.com/office/drawing/2014/main" id="{E28DDEA0-7994-46A0-B2F7-B24BDCDBEE64}"/>
              </a:ext>
            </a:extLst>
          </p:cNvPr>
          <p:cNvPicPr>
            <a:picLocks noChangeAspect="1"/>
          </p:cNvPicPr>
          <p:nvPr/>
        </p:nvPicPr>
        <p:blipFill>
          <a:blip r:embed="rId9"/>
          <a:stretch>
            <a:fillRect/>
          </a:stretch>
        </p:blipFill>
        <p:spPr>
          <a:xfrm>
            <a:off x="7772401" y="4380662"/>
            <a:ext cx="3104458" cy="1377972"/>
          </a:xfrm>
          <a:prstGeom prst="rect">
            <a:avLst/>
          </a:prstGeom>
        </p:spPr>
      </p:pic>
    </p:spTree>
    <p:extLst>
      <p:ext uri="{BB962C8B-B14F-4D97-AF65-F5344CB8AC3E}">
        <p14:creationId xmlns:p14="http://schemas.microsoft.com/office/powerpoint/2010/main" val="1033462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C14CED-6716-4123-8C08-1426C8F20D3F}"/>
              </a:ext>
            </a:extLst>
          </p:cNvPr>
          <p:cNvSpPr>
            <a:spLocks noGrp="1"/>
          </p:cNvSpPr>
          <p:nvPr>
            <p:ph type="title"/>
          </p:nvPr>
        </p:nvSpPr>
        <p:spPr/>
        <p:txBody>
          <a:bodyPr>
            <a:normAutofit/>
          </a:bodyPr>
          <a:lstStyle/>
          <a:p>
            <a:pPr algn="ctr"/>
            <a:r>
              <a:rPr lang="ru-RU" dirty="0"/>
              <a:t>Социальное партнерство дошкольной образовательной организации</a:t>
            </a:r>
          </a:p>
        </p:txBody>
      </p:sp>
      <p:sp>
        <p:nvSpPr>
          <p:cNvPr id="3" name="Объект 2">
            <a:extLst>
              <a:ext uri="{FF2B5EF4-FFF2-40B4-BE49-F238E27FC236}">
                <a16:creationId xmlns:a16="http://schemas.microsoft.com/office/drawing/2014/main" id="{55570C3F-951F-466E-BBB6-6C5E8356FAF1}"/>
              </a:ext>
            </a:extLst>
          </p:cNvPr>
          <p:cNvSpPr>
            <a:spLocks noGrp="1"/>
          </p:cNvSpPr>
          <p:nvPr>
            <p:ph idx="1"/>
          </p:nvPr>
        </p:nvSpPr>
        <p:spPr/>
        <p:txBody>
          <a:bodyPr>
            <a:normAutofit/>
          </a:bodyPr>
          <a:lstStyle/>
          <a:p>
            <a:pPr marL="45720" indent="0">
              <a:buNone/>
            </a:pPr>
            <a:r>
              <a:rPr lang="ru-RU" sz="2400" i="0" dirty="0">
                <a:solidFill>
                  <a:schemeClr val="tx1"/>
                </a:solidFill>
                <a:effectLst/>
                <a:latin typeface="Corbel" panose="020B0503020204020204" pitchFamily="34" charset="0"/>
              </a:rPr>
              <a:t>– это система взаимоотношений между дошкольными образовательными</a:t>
            </a:r>
            <a:r>
              <a:rPr lang="ru-RU" sz="2400" dirty="0">
                <a:solidFill>
                  <a:schemeClr val="tx1"/>
                </a:solidFill>
                <a:latin typeface="Corbel" panose="020B0503020204020204" pitchFamily="34" charset="0"/>
              </a:rPr>
              <a:t> </a:t>
            </a:r>
            <a:r>
              <a:rPr lang="ru-RU" sz="2400" i="0" dirty="0">
                <a:solidFill>
                  <a:schemeClr val="tx1"/>
                </a:solidFill>
                <a:effectLst/>
                <a:latin typeface="Corbel" panose="020B0503020204020204" pitchFamily="34" charset="0"/>
              </a:rPr>
              <a:t>заведениями и сторонними институтами, характеризующихся равноправием сторон, строящихся на добровольных началах и осознанном заключении и выполнении коллективных договоров, нацеленных на создание психолого-педагогических и социокультурных условий для воспитания, обучения и развития детей дошкольного возраста.</a:t>
            </a:r>
            <a:endParaRPr lang="ru-RU" sz="2400" dirty="0">
              <a:solidFill>
                <a:schemeClr val="tx1"/>
              </a:solidFill>
            </a:endParaRPr>
          </a:p>
        </p:txBody>
      </p:sp>
      <p:pic>
        <p:nvPicPr>
          <p:cNvPr id="21506" name="Picture 2" descr="Picture background">
            <a:extLst>
              <a:ext uri="{FF2B5EF4-FFF2-40B4-BE49-F238E27FC236}">
                <a16:creationId xmlns:a16="http://schemas.microsoft.com/office/drawing/2014/main" id="{5D149D0B-4266-4ECF-B41D-0B643203B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950" y="4093972"/>
            <a:ext cx="3478213" cy="245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829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F6B611-8561-4C19-9CBA-6CE8F656A1B3}"/>
              </a:ext>
            </a:extLst>
          </p:cNvPr>
          <p:cNvSpPr>
            <a:spLocks noGrp="1"/>
          </p:cNvSpPr>
          <p:nvPr>
            <p:ph type="title"/>
          </p:nvPr>
        </p:nvSpPr>
        <p:spPr/>
        <p:txBody>
          <a:bodyPr/>
          <a:lstStyle/>
          <a:p>
            <a:pPr algn="ctr"/>
            <a:r>
              <a:rPr lang="ru-RU" dirty="0"/>
              <a:t>С кем можно сотрудничать</a:t>
            </a:r>
          </a:p>
        </p:txBody>
      </p:sp>
      <p:sp>
        <p:nvSpPr>
          <p:cNvPr id="3" name="Объект 2">
            <a:extLst>
              <a:ext uri="{FF2B5EF4-FFF2-40B4-BE49-F238E27FC236}">
                <a16:creationId xmlns:a16="http://schemas.microsoft.com/office/drawing/2014/main" id="{F43CC7BE-3F52-41A1-A322-7384443A3FB7}"/>
              </a:ext>
            </a:extLst>
          </p:cNvPr>
          <p:cNvSpPr>
            <a:spLocks noGrp="1"/>
          </p:cNvSpPr>
          <p:nvPr>
            <p:ph idx="1"/>
          </p:nvPr>
        </p:nvSpPr>
        <p:spPr/>
        <p:txBody>
          <a:bodyPr>
            <a:normAutofit/>
          </a:bodyPr>
          <a:lstStyle/>
          <a:p>
            <a:r>
              <a:rPr lang="ru-RU" sz="2400" dirty="0">
                <a:solidFill>
                  <a:schemeClr val="tx1"/>
                </a:solidFill>
              </a:rPr>
              <a:t>С медицинскими учреждениями </a:t>
            </a:r>
          </a:p>
          <a:p>
            <a:r>
              <a:rPr lang="ru-RU" sz="2400" dirty="0">
                <a:solidFill>
                  <a:schemeClr val="tx1"/>
                </a:solidFill>
              </a:rPr>
              <a:t>С детской библиотекой</a:t>
            </a:r>
          </a:p>
          <a:p>
            <a:r>
              <a:rPr lang="ru-RU" sz="2400" dirty="0">
                <a:solidFill>
                  <a:schemeClr val="tx1"/>
                </a:solidFill>
              </a:rPr>
              <a:t>С музеями</a:t>
            </a:r>
          </a:p>
          <a:p>
            <a:r>
              <a:rPr lang="ru-RU" sz="2400" dirty="0">
                <a:solidFill>
                  <a:schemeClr val="tx1"/>
                </a:solidFill>
              </a:rPr>
              <a:t>С ГИБДД</a:t>
            </a:r>
          </a:p>
          <a:p>
            <a:r>
              <a:rPr lang="ru-RU" sz="2400" dirty="0">
                <a:solidFill>
                  <a:schemeClr val="tx1"/>
                </a:solidFill>
              </a:rPr>
              <a:t>С учреждениями образования</a:t>
            </a:r>
          </a:p>
          <a:p>
            <a:pPr marL="45720" indent="0">
              <a:buNone/>
            </a:pPr>
            <a:r>
              <a:rPr lang="ru-RU" sz="2400" dirty="0">
                <a:solidFill>
                  <a:schemeClr val="tx1"/>
                </a:solidFill>
              </a:rPr>
              <a:t>(включая доп. Образование)</a:t>
            </a:r>
          </a:p>
        </p:txBody>
      </p:sp>
      <p:pic>
        <p:nvPicPr>
          <p:cNvPr id="22530" name="Picture 2" descr="Picture background">
            <a:extLst>
              <a:ext uri="{FF2B5EF4-FFF2-40B4-BE49-F238E27FC236}">
                <a16:creationId xmlns:a16="http://schemas.microsoft.com/office/drawing/2014/main" id="{B57485B4-F937-4F53-AF1A-A986784C7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833" y="2600386"/>
            <a:ext cx="3936837" cy="295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119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ADDF92-066F-4637-A297-6DAEBCC5041A}"/>
              </a:ext>
            </a:extLst>
          </p:cNvPr>
          <p:cNvSpPr>
            <a:spLocks noGrp="1"/>
          </p:cNvSpPr>
          <p:nvPr>
            <p:ph type="title"/>
          </p:nvPr>
        </p:nvSpPr>
        <p:spPr>
          <a:xfrm>
            <a:off x="1140351" y="504825"/>
            <a:ext cx="9875520" cy="1356360"/>
          </a:xfrm>
        </p:spPr>
        <p:txBody>
          <a:bodyPr>
            <a:normAutofit fontScale="90000"/>
          </a:bodyPr>
          <a:lstStyle/>
          <a:p>
            <a:pPr algn="ctr"/>
            <a:r>
              <a:rPr lang="ru-RU" dirty="0"/>
              <a:t>Использование сетевых ресурсов для информационно-просветительской работы с родителями направлено на…</a:t>
            </a:r>
          </a:p>
        </p:txBody>
      </p:sp>
      <p:sp>
        <p:nvSpPr>
          <p:cNvPr id="3" name="Объект 2">
            <a:extLst>
              <a:ext uri="{FF2B5EF4-FFF2-40B4-BE49-F238E27FC236}">
                <a16:creationId xmlns:a16="http://schemas.microsoft.com/office/drawing/2014/main" id="{D4864B16-5B3A-4829-9CC1-B656AB6D8716}"/>
              </a:ext>
            </a:extLst>
          </p:cNvPr>
          <p:cNvSpPr>
            <a:spLocks noGrp="1"/>
          </p:cNvSpPr>
          <p:nvPr>
            <p:ph idx="1"/>
          </p:nvPr>
        </p:nvSpPr>
        <p:spPr>
          <a:xfrm>
            <a:off x="619125" y="2114550"/>
            <a:ext cx="10253871" cy="4038600"/>
          </a:xfrm>
        </p:spPr>
        <p:txBody>
          <a:bodyPr/>
          <a:lstStyle/>
          <a:p>
            <a:pPr algn="just" fontAlgn="base"/>
            <a:r>
              <a:rPr lang="ru-RU" b="0" i="0" dirty="0">
                <a:solidFill>
                  <a:srgbClr val="2F2F2F"/>
                </a:solidFill>
                <a:effectLst/>
                <a:latin typeface="Corbel" panose="020B0503020204020204" pitchFamily="34" charset="0"/>
              </a:rPr>
              <a:t>организацию эффективного социального партнерства;</a:t>
            </a:r>
          </a:p>
          <a:p>
            <a:pPr algn="just" fontAlgn="base"/>
            <a:r>
              <a:rPr lang="ru-RU" b="0" i="0" dirty="0">
                <a:solidFill>
                  <a:srgbClr val="2F2F2F"/>
                </a:solidFill>
                <a:effectLst/>
                <a:latin typeface="Corbel" panose="020B0503020204020204" pitchFamily="34" charset="0"/>
              </a:rPr>
              <a:t>педагогическое просвещение родителей – размещение полезных материалов, ссылок;</a:t>
            </a:r>
          </a:p>
          <a:p>
            <a:pPr algn="just" fontAlgn="base"/>
            <a:r>
              <a:rPr lang="ru-RU" b="0" i="0" dirty="0">
                <a:solidFill>
                  <a:srgbClr val="2F2F2F"/>
                </a:solidFill>
                <a:effectLst/>
                <a:latin typeface="Corbel" panose="020B0503020204020204" pitchFamily="34" charset="0"/>
              </a:rPr>
              <a:t>полноценное обеспечение принципа информационной открытости, доступ к информации о направлениях деятельности, программах, лицензиях и грамотах;</a:t>
            </a:r>
          </a:p>
          <a:p>
            <a:pPr algn="just" fontAlgn="base"/>
            <a:r>
              <a:rPr lang="ru-RU" b="0" i="0" dirty="0">
                <a:solidFill>
                  <a:srgbClr val="2F2F2F"/>
                </a:solidFill>
                <a:effectLst/>
                <a:latin typeface="Corbel" panose="020B0503020204020204" pitchFamily="34" charset="0"/>
              </a:rPr>
              <a:t>сообщение о новостях и мероприятиях, фотоотчеты;</a:t>
            </a:r>
          </a:p>
          <a:p>
            <a:pPr algn="just" fontAlgn="base"/>
            <a:r>
              <a:rPr lang="ru-RU" b="0" i="0" dirty="0">
                <a:solidFill>
                  <a:srgbClr val="2F2F2F"/>
                </a:solidFill>
                <a:effectLst/>
                <a:latin typeface="Corbel" panose="020B0503020204020204" pitchFamily="34" charset="0"/>
              </a:rPr>
              <a:t>общение родителей со специалистами;</a:t>
            </a:r>
          </a:p>
          <a:p>
            <a:pPr algn="just" fontAlgn="base"/>
            <a:r>
              <a:rPr lang="ru-RU" b="0" i="0" dirty="0">
                <a:solidFill>
                  <a:srgbClr val="2F2F2F"/>
                </a:solidFill>
                <a:effectLst/>
                <a:latin typeface="Corbel" panose="020B0503020204020204" pitchFamily="34" charset="0"/>
              </a:rPr>
              <a:t>взаимодействие с родителями в электронном виде – возможность подачи заявлений, отправки каких-либо отчетов и других сведений.</a:t>
            </a:r>
          </a:p>
          <a:p>
            <a:endParaRPr lang="ru-RU" dirty="0"/>
          </a:p>
        </p:txBody>
      </p:sp>
    </p:spTree>
    <p:extLst>
      <p:ext uri="{BB962C8B-B14F-4D97-AF65-F5344CB8AC3E}">
        <p14:creationId xmlns:p14="http://schemas.microsoft.com/office/powerpoint/2010/main" val="3731314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17EC4F-2D69-4F28-8C03-1C45694EAADA}"/>
              </a:ext>
            </a:extLst>
          </p:cNvPr>
          <p:cNvSpPr>
            <a:spLocks noGrp="1"/>
          </p:cNvSpPr>
          <p:nvPr>
            <p:ph type="title"/>
          </p:nvPr>
        </p:nvSpPr>
        <p:spPr/>
        <p:txBody>
          <a:bodyPr/>
          <a:lstStyle/>
          <a:p>
            <a:pPr algn="ctr"/>
            <a:r>
              <a:rPr lang="ru-RU" dirty="0"/>
              <a:t>Вместо завершения</a:t>
            </a:r>
          </a:p>
        </p:txBody>
      </p:sp>
      <p:sp>
        <p:nvSpPr>
          <p:cNvPr id="3" name="Объект 2">
            <a:extLst>
              <a:ext uri="{FF2B5EF4-FFF2-40B4-BE49-F238E27FC236}">
                <a16:creationId xmlns:a16="http://schemas.microsoft.com/office/drawing/2014/main" id="{BFDD8005-472F-4F75-9743-A6F56FD18BFB}"/>
              </a:ext>
            </a:extLst>
          </p:cNvPr>
          <p:cNvSpPr>
            <a:spLocks noGrp="1"/>
          </p:cNvSpPr>
          <p:nvPr>
            <p:ph idx="1"/>
          </p:nvPr>
        </p:nvSpPr>
        <p:spPr/>
        <p:txBody>
          <a:bodyPr>
            <a:normAutofit/>
          </a:bodyPr>
          <a:lstStyle/>
          <a:p>
            <a:pPr marL="45720" indent="0">
              <a:buNone/>
            </a:pPr>
            <a:r>
              <a:rPr lang="ru-RU" sz="2400" b="0" i="0" dirty="0">
                <a:solidFill>
                  <a:srgbClr val="000000"/>
                </a:solidFill>
                <a:effectLst/>
                <a:latin typeface="-apple-system"/>
              </a:rPr>
              <a:t>Семья и детский сад – это два общественных института, которые стоят у истоков нашего будущего, а эффективность образовательного процесса повышается, если взаимодействие педагога с родителями строится на основе партнерских отношений.</a:t>
            </a:r>
            <a:endParaRPr lang="ru-RU" sz="2400" dirty="0"/>
          </a:p>
        </p:txBody>
      </p:sp>
      <p:pic>
        <p:nvPicPr>
          <p:cNvPr id="23554" name="Picture 2" descr="Picture background">
            <a:extLst>
              <a:ext uri="{FF2B5EF4-FFF2-40B4-BE49-F238E27FC236}">
                <a16:creationId xmlns:a16="http://schemas.microsoft.com/office/drawing/2014/main" id="{95D6E8D1-5543-47A8-9D38-6321A9151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3834" y="3324225"/>
            <a:ext cx="4288129"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00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BAE628-7ECE-4BBA-A0F0-708C4D0CF19D}"/>
              </a:ext>
            </a:extLst>
          </p:cNvPr>
          <p:cNvSpPr>
            <a:spLocks noGrp="1"/>
          </p:cNvSpPr>
          <p:nvPr>
            <p:ph type="title"/>
          </p:nvPr>
        </p:nvSpPr>
        <p:spPr>
          <a:xfrm>
            <a:off x="514349" y="238125"/>
            <a:ext cx="10925175" cy="1819275"/>
          </a:xfrm>
        </p:spPr>
        <p:txBody>
          <a:bodyPr>
            <a:normAutofit/>
          </a:bodyPr>
          <a:lstStyle/>
          <a:p>
            <a:pPr algn="ctr"/>
            <a:r>
              <a:rPr lang="ru-RU" sz="4000" dirty="0"/>
              <a:t>Статья 12.2. Общие требования к осуществлению просветительской деятельности</a:t>
            </a:r>
          </a:p>
        </p:txBody>
      </p:sp>
      <p:sp>
        <p:nvSpPr>
          <p:cNvPr id="3" name="Объект 2">
            <a:extLst>
              <a:ext uri="{FF2B5EF4-FFF2-40B4-BE49-F238E27FC236}">
                <a16:creationId xmlns:a16="http://schemas.microsoft.com/office/drawing/2014/main" id="{E90E0C4A-E05A-412E-93B5-40FCFA41EA40}"/>
              </a:ext>
            </a:extLst>
          </p:cNvPr>
          <p:cNvSpPr>
            <a:spLocks noGrp="1"/>
          </p:cNvSpPr>
          <p:nvPr>
            <p:ph idx="1"/>
          </p:nvPr>
        </p:nvSpPr>
        <p:spPr/>
        <p:txBody>
          <a:bodyPr>
            <a:normAutofit fontScale="92500" lnSpcReduction="10000"/>
          </a:bodyPr>
          <a:lstStyle/>
          <a:p>
            <a:pPr indent="342900" algn="l"/>
            <a:r>
              <a:rPr lang="ru-RU" sz="2800" b="0" i="0" dirty="0">
                <a:solidFill>
                  <a:srgbClr val="000000"/>
                </a:solidFill>
                <a:effectLst/>
                <a:latin typeface="Corbel" panose="020B0503020204020204" pitchFamily="34" charset="0"/>
              </a:rPr>
              <a:t>1. Просветительскую деятельность осуществляют органы государственной власти, иные государственные органы, органы местного самоуправления, уполномоченные ими организации, а также вправе осуществлять физические лица, индивидуальные предприниматели и (или) юридические лица при соблюдении требований, предусмотренных настоящим Федеральным законом и иными нормативными правовыми актами Российской Федерации.</a:t>
            </a:r>
          </a:p>
          <a:p>
            <a:r>
              <a:rPr lang="ru-RU" sz="2800" dirty="0"/>
              <a:t>1.1. Просветительская деятельность в отношении несовершеннолетних не может осуществляться иностранными агентами.</a:t>
            </a:r>
          </a:p>
        </p:txBody>
      </p:sp>
    </p:spTree>
    <p:extLst>
      <p:ext uri="{BB962C8B-B14F-4D97-AF65-F5344CB8AC3E}">
        <p14:creationId xmlns:p14="http://schemas.microsoft.com/office/powerpoint/2010/main" val="375808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8A9A2A-64E9-4A08-9403-0672B890DA22}"/>
              </a:ext>
            </a:extLst>
          </p:cNvPr>
          <p:cNvSpPr>
            <a:spLocks noGrp="1"/>
          </p:cNvSpPr>
          <p:nvPr>
            <p:ph type="title"/>
          </p:nvPr>
        </p:nvSpPr>
        <p:spPr>
          <a:xfrm>
            <a:off x="628649" y="276225"/>
            <a:ext cx="11134725" cy="1781175"/>
          </a:xfrm>
        </p:spPr>
        <p:txBody>
          <a:bodyPr>
            <a:normAutofit/>
          </a:bodyPr>
          <a:lstStyle/>
          <a:p>
            <a:pPr algn="ctr"/>
            <a:r>
              <a:rPr lang="ru-RU" sz="4000" dirty="0"/>
              <a:t>Статья 12.2. Общие требования к осуществлению просветительской деятельности</a:t>
            </a:r>
          </a:p>
        </p:txBody>
      </p:sp>
      <p:sp>
        <p:nvSpPr>
          <p:cNvPr id="3" name="Объект 2">
            <a:extLst>
              <a:ext uri="{FF2B5EF4-FFF2-40B4-BE49-F238E27FC236}">
                <a16:creationId xmlns:a16="http://schemas.microsoft.com/office/drawing/2014/main" id="{A0638631-1E1A-482E-BE7A-3553E6D53C49}"/>
              </a:ext>
            </a:extLst>
          </p:cNvPr>
          <p:cNvSpPr>
            <a:spLocks noGrp="1"/>
          </p:cNvSpPr>
          <p:nvPr>
            <p:ph idx="1"/>
          </p:nvPr>
        </p:nvSpPr>
        <p:spPr/>
        <p:txBody>
          <a:bodyPr>
            <a:normAutofit/>
          </a:bodyPr>
          <a:lstStyle/>
          <a:p>
            <a:pPr indent="342900" algn="l"/>
            <a:r>
              <a:rPr lang="ru-RU" b="0" i="0" dirty="0">
                <a:solidFill>
                  <a:srgbClr val="000000"/>
                </a:solidFill>
                <a:effectLst/>
                <a:latin typeface="Corbel" panose="020B0503020204020204" pitchFamily="34" charset="0"/>
              </a:rPr>
              <a:t>2. Не допускается использование просветительской деятельности для разжигания социальной, расовой, национальной или религиозной розни, для агитации, пропагандирующей исключительность, превосходство либо неполноценность граждан по признаку социальной, расовой, национальной, религиозной или языковой принадлежности, их отношения к религии, в том числе посредством сообщения недостоверных сведений об исторических, о национальных, религиозных и культурных традициях народов, а также для побуждения к действиям, противоречащим </a:t>
            </a:r>
            <a:r>
              <a:rPr lang="ru-RU" b="0" i="0" u="sng" dirty="0">
                <a:solidFill>
                  <a:srgbClr val="1A0DAB"/>
                </a:solidFill>
                <a:effectLst/>
                <a:latin typeface="Corbel" panose="020B0503020204020204" pitchFamily="34" charset="0"/>
              </a:rPr>
              <a:t>Конституции</a:t>
            </a:r>
            <a:r>
              <a:rPr lang="ru-RU" b="0" i="0" dirty="0">
                <a:solidFill>
                  <a:srgbClr val="000000"/>
                </a:solidFill>
                <a:effectLst/>
                <a:latin typeface="Corbel" panose="020B0503020204020204" pitchFamily="34" charset="0"/>
              </a:rPr>
              <a:t> Российской Федерации.</a:t>
            </a:r>
          </a:p>
          <a:p>
            <a:r>
              <a:rPr lang="ru-RU" dirty="0"/>
              <a:t>3. </a:t>
            </a:r>
            <a:r>
              <a:rPr lang="ru-RU" u="sng" dirty="0">
                <a:solidFill>
                  <a:srgbClr val="1A0DAB"/>
                </a:solidFill>
                <a:effectLst/>
              </a:rPr>
              <a:t>Порядок</a:t>
            </a:r>
            <a:r>
              <a:rPr lang="ru-RU" dirty="0"/>
              <a:t>, условия и формы осуществления просветительской </a:t>
            </a:r>
            <a:r>
              <a:rPr lang="ru-RU" u="sng" dirty="0">
                <a:solidFill>
                  <a:srgbClr val="1A0DAB"/>
                </a:solidFill>
                <a:effectLst/>
              </a:rPr>
              <a:t>деятельности</a:t>
            </a:r>
            <a:r>
              <a:rPr lang="ru-RU" dirty="0"/>
              <a:t>, а также порядок проведения контроля за ней устанавливается Правительством Российской Федерации.</a:t>
            </a:r>
          </a:p>
        </p:txBody>
      </p:sp>
    </p:spTree>
    <p:extLst>
      <p:ext uri="{BB962C8B-B14F-4D97-AF65-F5344CB8AC3E}">
        <p14:creationId xmlns:p14="http://schemas.microsoft.com/office/powerpoint/2010/main" val="28574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809708-19DD-4C69-B6F6-0D15F6E67161}"/>
              </a:ext>
            </a:extLst>
          </p:cNvPr>
          <p:cNvSpPr>
            <a:spLocks noGrp="1"/>
          </p:cNvSpPr>
          <p:nvPr>
            <p:ph type="title"/>
          </p:nvPr>
        </p:nvSpPr>
        <p:spPr/>
        <p:txBody>
          <a:bodyPr/>
          <a:lstStyle/>
          <a:p>
            <a:r>
              <a:rPr lang="ru-RU" dirty="0"/>
              <a:t>Нормативно-правовое обеспечение</a:t>
            </a:r>
          </a:p>
        </p:txBody>
      </p:sp>
      <p:sp>
        <p:nvSpPr>
          <p:cNvPr id="3" name="Объект 2">
            <a:extLst>
              <a:ext uri="{FF2B5EF4-FFF2-40B4-BE49-F238E27FC236}">
                <a16:creationId xmlns:a16="http://schemas.microsoft.com/office/drawing/2014/main" id="{7948C79E-2438-46CB-AA84-C387E0A8D7EB}"/>
              </a:ext>
            </a:extLst>
          </p:cNvPr>
          <p:cNvSpPr>
            <a:spLocks noGrp="1"/>
          </p:cNvSpPr>
          <p:nvPr>
            <p:ph idx="1"/>
          </p:nvPr>
        </p:nvSpPr>
        <p:spPr>
          <a:xfrm>
            <a:off x="838200" y="1825625"/>
            <a:ext cx="7981950" cy="4351338"/>
          </a:xfrm>
        </p:spPr>
        <p:txBody>
          <a:bodyPr/>
          <a:lstStyle/>
          <a:p>
            <a:pPr marL="0" indent="0">
              <a:buNone/>
            </a:pPr>
            <a:r>
              <a:rPr lang="ru-RU" sz="2400" b="1" i="0" dirty="0">
                <a:solidFill>
                  <a:srgbClr val="22272F"/>
                </a:solidFill>
                <a:effectLst/>
                <a:latin typeface="Corbel" panose="020B0503020204020204" pitchFamily="34" charset="0"/>
              </a:rPr>
              <a:t>Постановление Правительства РФ от 1 июля 2022 г. N 1195 "Об утверждении Правил осуществления просветительской деятельности"</a:t>
            </a:r>
          </a:p>
          <a:p>
            <a:pPr marL="0" indent="0">
              <a:buNone/>
            </a:pPr>
            <a:endParaRPr lang="ru-RU" dirty="0"/>
          </a:p>
        </p:txBody>
      </p:sp>
      <p:pic>
        <p:nvPicPr>
          <p:cNvPr id="1026" name="Picture 2">
            <a:extLst>
              <a:ext uri="{FF2B5EF4-FFF2-40B4-BE49-F238E27FC236}">
                <a16:creationId xmlns:a16="http://schemas.microsoft.com/office/drawing/2014/main" id="{7DDDB947-A8EB-4E77-AEA4-532C751AD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4100" y="2019300"/>
            <a:ext cx="14097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background">
            <a:extLst>
              <a:ext uri="{FF2B5EF4-FFF2-40B4-BE49-F238E27FC236}">
                <a16:creationId xmlns:a16="http://schemas.microsoft.com/office/drawing/2014/main" id="{13352BFA-3C32-4818-9E59-964FCDC3D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49" y="3870789"/>
            <a:ext cx="4562475" cy="256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41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268A73-A397-4712-B66D-1F70B49065D5}"/>
              </a:ext>
            </a:extLst>
          </p:cNvPr>
          <p:cNvSpPr>
            <a:spLocks noGrp="1"/>
          </p:cNvSpPr>
          <p:nvPr>
            <p:ph type="title"/>
          </p:nvPr>
        </p:nvSpPr>
        <p:spPr/>
        <p:txBody>
          <a:bodyPr>
            <a:normAutofit/>
          </a:bodyPr>
          <a:lstStyle/>
          <a:p>
            <a:pPr algn="ctr"/>
            <a:r>
              <a:rPr lang="ru-RU" dirty="0"/>
              <a:t>Просветительская деятельность осуществляется</a:t>
            </a:r>
          </a:p>
        </p:txBody>
      </p:sp>
      <p:sp>
        <p:nvSpPr>
          <p:cNvPr id="3" name="Объект 2">
            <a:extLst>
              <a:ext uri="{FF2B5EF4-FFF2-40B4-BE49-F238E27FC236}">
                <a16:creationId xmlns:a16="http://schemas.microsoft.com/office/drawing/2014/main" id="{EF75B86C-605F-4E9E-9A98-3F2BB763B5EE}"/>
              </a:ext>
            </a:extLst>
          </p:cNvPr>
          <p:cNvSpPr>
            <a:spLocks noGrp="1"/>
          </p:cNvSpPr>
          <p:nvPr>
            <p:ph idx="1"/>
          </p:nvPr>
        </p:nvSpPr>
        <p:spPr/>
        <p:txBody>
          <a:bodyPr>
            <a:normAutofit/>
          </a:bodyPr>
          <a:lstStyle/>
          <a:p>
            <a:pPr marL="0" indent="0">
              <a:buNone/>
            </a:pPr>
            <a:r>
              <a:rPr lang="ru-RU" sz="2400" b="0" i="0" dirty="0">
                <a:solidFill>
                  <a:schemeClr val="tx1"/>
                </a:solidFill>
                <a:effectLst/>
                <a:latin typeface="Corbel" panose="020B0503020204020204" pitchFamily="34" charset="0"/>
              </a:rPr>
              <a:t>органами государственной власти, иными государственными органами, органами местного самоуправления, уполномоченными ими организациями, а также может осуществляться физическими лицами, индивидуальными предпринимателями и (или) юридическими лицами (далее - организаторы просветительской деятельности) с соблюдением требований, предусмотренных законодательством Российской Федерации и настоящими Правилами.</a:t>
            </a:r>
            <a:endParaRPr lang="ru-RU" sz="2400" dirty="0">
              <a:solidFill>
                <a:schemeClr val="tx1"/>
              </a:solidFill>
            </a:endParaRPr>
          </a:p>
        </p:txBody>
      </p:sp>
    </p:spTree>
    <p:extLst>
      <p:ext uri="{BB962C8B-B14F-4D97-AF65-F5344CB8AC3E}">
        <p14:creationId xmlns:p14="http://schemas.microsoft.com/office/powerpoint/2010/main" val="1881726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0CFA03-0417-4C96-9967-E1C65102FA14}"/>
              </a:ext>
            </a:extLst>
          </p:cNvPr>
          <p:cNvSpPr>
            <a:spLocks noGrp="1"/>
          </p:cNvSpPr>
          <p:nvPr>
            <p:ph type="title"/>
          </p:nvPr>
        </p:nvSpPr>
        <p:spPr/>
        <p:txBody>
          <a:bodyPr>
            <a:normAutofit/>
          </a:bodyPr>
          <a:lstStyle/>
          <a:p>
            <a:pPr algn="ctr"/>
            <a:r>
              <a:rPr lang="ru-RU" sz="4000" dirty="0"/>
              <a:t>Содержание просветительской деятельности </a:t>
            </a:r>
          </a:p>
        </p:txBody>
      </p:sp>
      <p:sp>
        <p:nvSpPr>
          <p:cNvPr id="3" name="Объект 2">
            <a:extLst>
              <a:ext uri="{FF2B5EF4-FFF2-40B4-BE49-F238E27FC236}">
                <a16:creationId xmlns:a16="http://schemas.microsoft.com/office/drawing/2014/main" id="{70C88F2B-AE77-49A8-A2C5-38BA89437DB5}"/>
              </a:ext>
            </a:extLst>
          </p:cNvPr>
          <p:cNvSpPr>
            <a:spLocks noGrp="1"/>
          </p:cNvSpPr>
          <p:nvPr>
            <p:ph idx="1"/>
          </p:nvPr>
        </p:nvSpPr>
        <p:spPr/>
        <p:txBody>
          <a:bodyPr>
            <a:normAutofit/>
          </a:bodyPr>
          <a:lstStyle/>
          <a:p>
            <a:pPr marL="0" indent="0">
              <a:buNone/>
            </a:pPr>
            <a:r>
              <a:rPr lang="ru-RU" sz="2400" b="0" i="0" dirty="0">
                <a:solidFill>
                  <a:srgbClr val="464C55"/>
                </a:solidFill>
                <a:effectLst/>
                <a:latin typeface="Corbel" panose="020B0503020204020204" pitchFamily="34" charset="0"/>
              </a:rPr>
              <a:t>должно содействовать взаимопониманию и сотрудничеству между людьми, народами независимо от расовой, национальной, этнической, религиозной и социальной принадлежности, учитывать разнообразие мировоззренческих подходов, способствовать реализации права на свободный выбор мнений и убеждений, обеспечивать развитие способностей человека, формирование и развитие его личности в соответствии с </a:t>
            </a:r>
            <a:r>
              <a:rPr lang="ru-RU" sz="2400" b="0" i="0" u="none" strike="noStrike" dirty="0">
                <a:solidFill>
                  <a:srgbClr val="3272C0"/>
                </a:solidFill>
                <a:effectLst/>
                <a:latin typeface="Corbel" panose="020B0503020204020204" pitchFamily="34" charset="0"/>
              </a:rPr>
              <a:t>традиционными российскими духовно-нравственными ценностями</a:t>
            </a:r>
            <a:r>
              <a:rPr lang="ru-RU" sz="2400" b="0" i="0" dirty="0">
                <a:solidFill>
                  <a:srgbClr val="464C55"/>
                </a:solidFill>
                <a:effectLst/>
                <a:latin typeface="Corbel" panose="020B0503020204020204" pitchFamily="34" charset="0"/>
              </a:rPr>
              <a:t> и требованиями законодательства Российской Федерации.</a:t>
            </a:r>
            <a:endParaRPr lang="ru-RU" sz="2400" dirty="0"/>
          </a:p>
        </p:txBody>
      </p:sp>
    </p:spTree>
    <p:extLst>
      <p:ext uri="{BB962C8B-B14F-4D97-AF65-F5344CB8AC3E}">
        <p14:creationId xmlns:p14="http://schemas.microsoft.com/office/powerpoint/2010/main" val="1086576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D6CA7-CBA3-4A68-9B68-7143C84F7EEC}"/>
              </a:ext>
            </a:extLst>
          </p:cNvPr>
          <p:cNvSpPr>
            <a:spLocks noGrp="1"/>
          </p:cNvSpPr>
          <p:nvPr>
            <p:ph type="title"/>
          </p:nvPr>
        </p:nvSpPr>
        <p:spPr>
          <a:xfrm>
            <a:off x="3038475" y="1012508"/>
            <a:ext cx="9875520" cy="1356360"/>
          </a:xfrm>
        </p:spPr>
        <p:txBody>
          <a:bodyPr/>
          <a:lstStyle/>
          <a:p>
            <a:r>
              <a:rPr lang="ru-RU" dirty="0"/>
              <a:t>О традиционных ценностях</a:t>
            </a:r>
          </a:p>
        </p:txBody>
      </p:sp>
      <p:sp>
        <p:nvSpPr>
          <p:cNvPr id="3" name="Объект 2">
            <a:extLst>
              <a:ext uri="{FF2B5EF4-FFF2-40B4-BE49-F238E27FC236}">
                <a16:creationId xmlns:a16="http://schemas.microsoft.com/office/drawing/2014/main" id="{889FF766-2E63-4639-88C0-EC0D206E0B5B}"/>
              </a:ext>
            </a:extLst>
          </p:cNvPr>
          <p:cNvSpPr>
            <a:spLocks noGrp="1"/>
          </p:cNvSpPr>
          <p:nvPr>
            <p:ph idx="1"/>
          </p:nvPr>
        </p:nvSpPr>
        <p:spPr>
          <a:xfrm>
            <a:off x="1762125" y="2690812"/>
            <a:ext cx="9872871" cy="4038600"/>
          </a:xfrm>
        </p:spPr>
        <p:txBody>
          <a:bodyPr>
            <a:normAutofit/>
          </a:bodyPr>
          <a:lstStyle/>
          <a:p>
            <a:r>
              <a:rPr lang="ru-RU" sz="2400" b="1" i="0" dirty="0">
                <a:solidFill>
                  <a:srgbClr val="22272F"/>
                </a:solidFill>
                <a:effectLst/>
                <a:latin typeface="Corbel" panose="020B0503020204020204" pitchFamily="34" charset="0"/>
              </a:rPr>
              <a:t>Указ Президента РФ от 9 ноября 2022 г. N 809 "Об утверждении Основ государственной политики по сохранению и укреплению традиционных российских духовно-нравственных ценностей"</a:t>
            </a:r>
          </a:p>
          <a:p>
            <a:pPr marL="0" indent="0">
              <a:buNone/>
            </a:pPr>
            <a:r>
              <a:rPr lang="ru-RU" sz="2400" b="1" dirty="0">
                <a:solidFill>
                  <a:srgbClr val="22272F"/>
                </a:solidFill>
                <a:latin typeface="Corbel" panose="020B0503020204020204" pitchFamily="34" charset="0"/>
              </a:rPr>
              <a:t>Т</a:t>
            </a:r>
            <a:r>
              <a:rPr lang="ru-RU" sz="2400" b="1" i="0" dirty="0">
                <a:solidFill>
                  <a:srgbClr val="22272F"/>
                </a:solidFill>
                <a:effectLst/>
                <a:latin typeface="Corbel" panose="020B0503020204020204" pitchFamily="34" charset="0"/>
              </a:rPr>
              <a:t>радиционные ценности</a:t>
            </a:r>
            <a:r>
              <a:rPr lang="ru-RU" sz="2400" b="0" i="0" dirty="0">
                <a:solidFill>
                  <a:srgbClr val="464C55"/>
                </a:solidFill>
                <a:effectLst/>
                <a:latin typeface="Corbel" panose="020B0503020204020204" pitchFamily="34" charset="0"/>
              </a:rPr>
              <a:t> – это нравственные ориентиры, формирующие мировоззрение граждан России, передаваемые от поколения к поколению, лежащие в основе общероссийской гражданской идентичности и единого культурного пространства страны, укрепляющие гражданское единство, нашедшие свое уникальное, самобытное проявление в духовном, историческом и культурном развитии многонационального народа России.</a:t>
            </a:r>
            <a:endParaRPr lang="ru-RU" sz="2400" dirty="0"/>
          </a:p>
        </p:txBody>
      </p:sp>
      <p:pic>
        <p:nvPicPr>
          <p:cNvPr id="2050" name="Picture 2">
            <a:extLst>
              <a:ext uri="{FF2B5EF4-FFF2-40B4-BE49-F238E27FC236}">
                <a16:creationId xmlns:a16="http://schemas.microsoft.com/office/drawing/2014/main" id="{E4813469-1082-4E76-9ECE-EDCD74F5C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1725" y="128588"/>
            <a:ext cx="15621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icture background">
            <a:extLst>
              <a:ext uri="{FF2B5EF4-FFF2-40B4-BE49-F238E27FC236}">
                <a16:creationId xmlns:a16="http://schemas.microsoft.com/office/drawing/2014/main" id="{B3F15A84-6A99-48ED-9E03-172B80CADB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74" y="243840"/>
            <a:ext cx="2715101"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41467"/>
      </p:ext>
    </p:extLst>
  </p:cSld>
  <p:clrMapOvr>
    <a:masterClrMapping/>
  </p:clrMapOvr>
</p:sld>
</file>

<file path=ppt/theme/theme1.xml><?xml version="1.0" encoding="utf-8"?>
<a:theme xmlns:a="http://schemas.openxmlformats.org/drawingml/2006/main" name="Базис">
  <a:themeElements>
    <a:clrScheme name="Другая 6">
      <a:dk1>
        <a:sysClr val="windowText" lastClr="000000"/>
      </a:dk1>
      <a:lt1>
        <a:sysClr val="window" lastClr="FFFFFF"/>
      </a:lt1>
      <a:dk2>
        <a:srgbClr val="666666"/>
      </a:dk2>
      <a:lt2>
        <a:srgbClr val="D2D2D2"/>
      </a:lt2>
      <a:accent1>
        <a:srgbClr val="4E003F"/>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Базис</Template>
  <TotalTime>1668</TotalTime>
  <Words>2260</Words>
  <Application>Microsoft Office PowerPoint</Application>
  <PresentationFormat>Широкоэкранный</PresentationFormat>
  <Paragraphs>167</Paragraphs>
  <Slides>39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39</vt:i4>
      </vt:variant>
    </vt:vector>
  </HeadingPairs>
  <TitlesOfParts>
    <vt:vector size="43" baseType="lpstr">
      <vt:lpstr>-apple-system</vt:lpstr>
      <vt:lpstr>Arial</vt:lpstr>
      <vt:lpstr>Corbel</vt:lpstr>
      <vt:lpstr>Базис</vt:lpstr>
      <vt:lpstr>Направления и технологии информационно-просветительской работы  с родителями (законными представителями) в системе дошкольного образования</vt:lpstr>
      <vt:lpstr>Нормативно-правовое обеспечение</vt:lpstr>
      <vt:lpstr>Статья 2. Основные понятия, используемые в настоящем Федеральном законе</vt:lpstr>
      <vt:lpstr>Статья 12.2. Общие требования к осуществлению просветительской деятельности</vt:lpstr>
      <vt:lpstr>Статья 12.2. Общие требования к осуществлению просветительской деятельности</vt:lpstr>
      <vt:lpstr>Нормативно-правовое обеспечение</vt:lpstr>
      <vt:lpstr>Просветительская деятельность осуществляется</vt:lpstr>
      <vt:lpstr>Содержание просветительской деятельности </vt:lpstr>
      <vt:lpstr>О традиционных ценностях</vt:lpstr>
      <vt:lpstr>К традиционным ценностям относятся</vt:lpstr>
      <vt:lpstr>Снова к постановлению правительства N 1195</vt:lpstr>
      <vt:lpstr>Под родительским просвещением понимается</vt:lpstr>
      <vt:lpstr>Функции родительского просвещения: </vt:lpstr>
      <vt:lpstr>Функции родительского просвещения: </vt:lpstr>
      <vt:lpstr>Принципы организации просветительской работы с родителями</vt:lpstr>
      <vt:lpstr>Принципы организации просветительской работы с родителями</vt:lpstr>
      <vt:lpstr>Принципы организации просветительской работы с родителями</vt:lpstr>
      <vt:lpstr>Принципы организации просветительской работы с родителями</vt:lpstr>
      <vt:lpstr>Наиболее актуальные темы для родителей</vt:lpstr>
      <vt:lpstr>Основные направления информационно-просветительской работы с родителями </vt:lpstr>
      <vt:lpstr>Информационно-аналитическое направление</vt:lpstr>
      <vt:lpstr>Познавательное направление</vt:lpstr>
      <vt:lpstr>Досуговое направление</vt:lpstr>
      <vt:lpstr>Наглядно-информационное направление</vt:lpstr>
      <vt:lpstr>Информационно-ознакомительные формы</vt:lpstr>
      <vt:lpstr>Информационно-просветительские формы</vt:lpstr>
      <vt:lpstr>Вебинары для родителей</vt:lpstr>
      <vt:lpstr>По формату вебинары могут быть:</vt:lpstr>
      <vt:lpstr>На что обратить внимание перед началом трансляции</vt:lpstr>
      <vt:lpstr>Как написать план вебинара</vt:lpstr>
      <vt:lpstr>Социальная реклама</vt:lpstr>
      <vt:lpstr>Задачи социальной рекламы</vt:lpstr>
      <vt:lpstr>Виды социальной рекламы.  По способу воздействия</vt:lpstr>
      <vt:lpstr>Виды социальной рекламы.  По эмоциональному воздействию</vt:lpstr>
      <vt:lpstr>Примеры социальной рекламы</vt:lpstr>
      <vt:lpstr>Социальное партнерство дошкольной образовательной организации</vt:lpstr>
      <vt:lpstr>С кем можно сотрудничать</vt:lpstr>
      <vt:lpstr>Использование сетевых ресурсов для информационно-просветительской работы с родителями направлено на…</vt:lpstr>
      <vt:lpstr>Вместо завершения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Направления и технологии информационно-просветительской работы с родителями (законными представителями) в системе дошкольного образования</dc:title>
  <dc:creator>Admin</dc:creator>
  <cp:lastModifiedBy>Admin</cp:lastModifiedBy>
  <cp:revision>10</cp:revision>
  <dcterms:created xsi:type="dcterms:W3CDTF">2024-10-09T14:48:30Z</dcterms:created>
  <dcterms:modified xsi:type="dcterms:W3CDTF">2024-10-10T18:36:55Z</dcterms:modified>
</cp:coreProperties>
</file>