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4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</p:sldMasterIdLst>
  <p:notesMasterIdLst>
    <p:notesMasterId r:id="rId45"/>
  </p:notesMasterIdLst>
  <p:sldIdLst>
    <p:sldId id="465" r:id="rId3"/>
    <p:sldId id="314" r:id="rId4"/>
    <p:sldId id="317" r:id="rId5"/>
    <p:sldId id="3546" r:id="rId6"/>
    <p:sldId id="375" r:id="rId7"/>
    <p:sldId id="3545" r:id="rId8"/>
    <p:sldId id="323" r:id="rId9"/>
    <p:sldId id="354" r:id="rId10"/>
    <p:sldId id="3549" r:id="rId11"/>
    <p:sldId id="3547" r:id="rId12"/>
    <p:sldId id="3602" r:id="rId13"/>
    <p:sldId id="3548" r:id="rId14"/>
    <p:sldId id="3511" r:id="rId15"/>
    <p:sldId id="3550" r:id="rId16"/>
    <p:sldId id="3521" r:id="rId17"/>
    <p:sldId id="3581" r:id="rId18"/>
    <p:sldId id="3576" r:id="rId19"/>
    <p:sldId id="3523" r:id="rId20"/>
    <p:sldId id="356" r:id="rId21"/>
    <p:sldId id="3582" r:id="rId22"/>
    <p:sldId id="3583" r:id="rId23"/>
    <p:sldId id="3585" r:id="rId24"/>
    <p:sldId id="3557" r:id="rId25"/>
    <p:sldId id="3577" r:id="rId26"/>
    <p:sldId id="3594" r:id="rId27"/>
    <p:sldId id="3607" r:id="rId28"/>
    <p:sldId id="3564" r:id="rId29"/>
    <p:sldId id="367" r:id="rId30"/>
    <p:sldId id="319" r:id="rId31"/>
    <p:sldId id="3553" r:id="rId32"/>
    <p:sldId id="366" r:id="rId33"/>
    <p:sldId id="728" r:id="rId34"/>
    <p:sldId id="732" r:id="rId35"/>
    <p:sldId id="270" r:id="rId36"/>
    <p:sldId id="3525" r:id="rId37"/>
    <p:sldId id="3603" r:id="rId38"/>
    <p:sldId id="3604" r:id="rId39"/>
    <p:sldId id="3605" r:id="rId40"/>
    <p:sldId id="3606" r:id="rId41"/>
    <p:sldId id="264" r:id="rId42"/>
    <p:sldId id="3574" r:id="rId43"/>
    <p:sldId id="360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>
        <p:scale>
          <a:sx n="70" d="100"/>
          <a:sy n="70" d="100"/>
        </p:scale>
        <p:origin x="-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&#1051;&#1080;&#1089;&#1090;%20&#1074;%20&#1061;&#1072;&#1088;&#1080;&#1090;&#1086;&#1085;&#1086;&#1074;%20&#1040;.&#1053;.%2024.04.21.ppt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USERs\zvirevich\Desktop\&#1084;&#1077;&#1076;&#1089;&#1086;&#1074;&#1077;&#1090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_USERs\zvirevich\Desktop\&#1084;&#1077;&#1076;&#1089;&#1086;&#1074;&#1077;&#1090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45432721551319E-2"/>
          <c:y val="5.0156739811912224E-2"/>
          <c:w val="0.84754868168141373"/>
          <c:h val="0.72072816133093076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Лист1!$A$2:$A$29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32.65</c:v>
                </c:pt>
                <c:pt idx="1">
                  <c:v>22.19</c:v>
                </c:pt>
                <c:pt idx="2">
                  <c:v>9.64</c:v>
                </c:pt>
                <c:pt idx="3">
                  <c:v>1.75</c:v>
                </c:pt>
                <c:pt idx="4">
                  <c:v>0.8</c:v>
                </c:pt>
                <c:pt idx="5">
                  <c:v>0.5</c:v>
                </c:pt>
                <c:pt idx="6">
                  <c:v>0.7</c:v>
                </c:pt>
                <c:pt idx="7">
                  <c:v>0.53</c:v>
                </c:pt>
                <c:pt idx="8">
                  <c:v>0.15</c:v>
                </c:pt>
                <c:pt idx="9">
                  <c:v>0.54</c:v>
                </c:pt>
                <c:pt idx="10">
                  <c:v>0.15</c:v>
                </c:pt>
                <c:pt idx="11">
                  <c:v>0.53</c:v>
                </c:pt>
                <c:pt idx="12">
                  <c:v>0.08</c:v>
                </c:pt>
                <c:pt idx="13">
                  <c:v>0.15</c:v>
                </c:pt>
                <c:pt idx="15">
                  <c:v>0.09</c:v>
                </c:pt>
                <c:pt idx="20">
                  <c:v>0.14000000000000001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EC-43E2-9CD1-BF6085ACB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610432"/>
        <c:axId val="144611968"/>
      </c:areaChart>
      <c:catAx>
        <c:axId val="1446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4611968"/>
        <c:crosses val="autoZero"/>
        <c:auto val="1"/>
        <c:lblAlgn val="ctr"/>
        <c:lblOffset val="100"/>
        <c:noMultiLvlLbl val="0"/>
      </c:catAx>
      <c:valAx>
        <c:axId val="144611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4461043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AE1-4EE1-8111-C0E01D8C4966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E1-4EE1-8111-C0E01D8C4966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AE1-4EE1-8111-C0E01D8C49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Лист1!$B$8:$I$8</c:f>
              <c:strCache>
                <c:ptCount val="8"/>
                <c:pt idx="0">
                  <c:v>до 1 года</c:v>
                </c:pt>
                <c:pt idx="1">
                  <c:v>1-4 года</c:v>
                </c:pt>
                <c:pt idx="2">
                  <c:v>5-14 лет</c:v>
                </c:pt>
                <c:pt idx="3">
                  <c:v>15-24 года</c:v>
                </c:pt>
                <c:pt idx="4">
                  <c:v> 25-34 лет</c:v>
                </c:pt>
                <c:pt idx="5">
                  <c:v>35-54 лет</c:v>
                </c:pt>
                <c:pt idx="6">
                  <c:v> 55-74 лет</c:v>
                </c:pt>
                <c:pt idx="7">
                  <c:v> 75+ лет</c:v>
                </c:pt>
              </c:strCache>
            </c:strRef>
          </c:cat>
          <c:val>
            <c:numRef>
              <c:f>Лист1!$B$9:$I$9</c:f>
              <c:numCache>
                <c:formatCode>0.0</c:formatCode>
                <c:ptCount val="8"/>
                <c:pt idx="0">
                  <c:v>37.645189821910229</c:v>
                </c:pt>
                <c:pt idx="1">
                  <c:v>2.9244933749949809</c:v>
                </c:pt>
                <c:pt idx="2">
                  <c:v>1.007242364555462</c:v>
                </c:pt>
                <c:pt idx="3">
                  <c:v>3.2200243097243422</c:v>
                </c:pt>
                <c:pt idx="4">
                  <c:v>14.406313344718718</c:v>
                </c:pt>
                <c:pt idx="5">
                  <c:v>33.942574764060126</c:v>
                </c:pt>
                <c:pt idx="6">
                  <c:v>48.151172288376962</c:v>
                </c:pt>
                <c:pt idx="7">
                  <c:v>78.488359344345525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E1-4EE1-8111-C0E01D8C4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33024"/>
        <c:axId val="158034560"/>
      </c:barChart>
      <c:catAx>
        <c:axId val="15803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8034560"/>
        <c:crosses val="autoZero"/>
        <c:auto val="1"/>
        <c:lblAlgn val="ctr"/>
        <c:lblOffset val="100"/>
        <c:noMultiLvlLbl val="0"/>
      </c:catAx>
      <c:valAx>
        <c:axId val="158034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/>
                  <a:t>На 100 000 чел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80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8946801903614E-2"/>
          <c:y val="2.5911627752732494E-2"/>
          <c:w val="0.95089753233247309"/>
          <c:h val="0.619983463375864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все население</c:v>
                </c:pt>
              </c:strCache>
            </c:strRef>
          </c:tx>
          <c:spPr>
            <a:ln w="28575">
              <a:solidFill>
                <a:srgbClr val="7030A0"/>
              </a:solidFill>
              <a:headEnd type="oval" w="med" len="med"/>
              <a:tailEnd type="oval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16981132075472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6E-4884-A5EA-52A997FE63D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6E-4884-A5EA-52A997FE63D8}"/>
                </c:ext>
              </c:extLst>
            </c:dLbl>
            <c:dLbl>
              <c:idx val="2"/>
              <c:layout>
                <c:manualLayout>
                  <c:x val="-0.11949685534591195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6E-4884-A5EA-52A997FE63D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6E-4884-A5EA-52A997FE63D8}"/>
                </c:ext>
              </c:extLst>
            </c:dLbl>
            <c:dLbl>
              <c:idx val="4"/>
              <c:layout>
                <c:manualLayout>
                  <c:x val="-8.8050314465408799E-2"/>
                  <c:y val="-7.015081652236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6E-4884-A5EA-52A997FE63D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6E-4884-A5EA-52A997FE63D8}"/>
                </c:ext>
              </c:extLst>
            </c:dLbl>
            <c:dLbl>
              <c:idx val="6"/>
              <c:layout>
                <c:manualLayout>
                  <c:x val="-7.5471698113207544E-2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6E-4884-A5EA-52A997FE63D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6E-4884-A5EA-52A997FE63D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6E-4884-A5EA-52A997FE63D8}"/>
                </c:ext>
              </c:extLst>
            </c:dLbl>
            <c:dLbl>
              <c:idx val="9"/>
              <c:layout>
                <c:manualLayout>
                  <c:x val="-0.14465408805031446"/>
                  <c:y val="-6.734478386146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6E-4884-A5EA-52A997FE63D8}"/>
                </c:ext>
              </c:extLst>
            </c:dLbl>
            <c:dLbl>
              <c:idx val="10"/>
              <c:layout>
                <c:manualLayout>
                  <c:x val="-6.9182389937106917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6E-4884-A5EA-52A997FE63D8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6E-4884-A5EA-52A997FE63D8}"/>
                </c:ext>
              </c:extLst>
            </c:dLbl>
            <c:dLbl>
              <c:idx val="12"/>
              <c:layout>
                <c:manualLayout>
                  <c:x val="-8.4905660377358486E-2"/>
                  <c:y val="-5.8926685878784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6E-4884-A5EA-52A997FE63D8}"/>
                </c:ext>
              </c:extLst>
            </c:dLbl>
            <c:dLbl>
              <c:idx val="13"/>
              <c:layout>
                <c:manualLayout>
                  <c:x val="-1.5723270440251458E-2"/>
                  <c:y val="-2.8060326608944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6E-4884-A5EA-52A997FE63D8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6E-4884-A5EA-52A997FE63D8}"/>
                </c:ext>
              </c:extLst>
            </c:dLbl>
            <c:dLbl>
              <c:idx val="15"/>
              <c:layout>
                <c:manualLayout>
                  <c:x val="-4.340337817264129E-2"/>
                  <c:y val="-6.441330636115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6E-4884-A5EA-52A997FE63D8}"/>
                </c:ext>
              </c:extLst>
            </c:dLbl>
            <c:dLbl>
              <c:idx val="16"/>
              <c:layout>
                <c:manualLayout>
                  <c:x val="-3.30692405124886E-2"/>
                  <c:y val="-5.733759634197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66E-4884-A5EA-52A997FE63D8}"/>
                </c:ext>
              </c:extLst>
            </c:dLbl>
            <c:dLbl>
              <c:idx val="17"/>
              <c:layout>
                <c:manualLayout>
                  <c:x val="-7.2480531082543343E-3"/>
                  <c:y val="6.9135700608429135E-2"/>
                </c:manualLayout>
              </c:layout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6E-4884-A5EA-52A997FE63D8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254</c:v>
                </c:pt>
                <c:pt idx="1">
                  <c:v>232</c:v>
                </c:pt>
                <c:pt idx="2">
                  <c:v>318</c:v>
                </c:pt>
                <c:pt idx="3">
                  <c:v>338</c:v>
                </c:pt>
                <c:pt idx="4">
                  <c:v>437</c:v>
                </c:pt>
                <c:pt idx="5">
                  <c:v>381</c:v>
                </c:pt>
                <c:pt idx="6">
                  <c:v>474</c:v>
                </c:pt>
                <c:pt idx="7">
                  <c:v>471</c:v>
                </c:pt>
                <c:pt idx="8">
                  <c:v>493</c:v>
                </c:pt>
                <c:pt idx="9">
                  <c:v>553</c:v>
                </c:pt>
                <c:pt idx="10">
                  <c:v>649</c:v>
                </c:pt>
                <c:pt idx="11">
                  <c:v>584</c:v>
                </c:pt>
                <c:pt idx="12">
                  <c:v>585</c:v>
                </c:pt>
                <c:pt idx="13">
                  <c:v>658</c:v>
                </c:pt>
                <c:pt idx="14">
                  <c:v>519</c:v>
                </c:pt>
                <c:pt idx="15">
                  <c:v>653</c:v>
                </c:pt>
                <c:pt idx="16">
                  <c:v>709</c:v>
                </c:pt>
                <c:pt idx="17">
                  <c:v>1355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466E-4884-A5EA-52A997FE63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взрослые</c:v>
                </c:pt>
              </c:strCache>
            </c:strRef>
          </c:tx>
          <c:spPr>
            <a:ln w="28575">
              <a:solidFill>
                <a:srgbClr val="FF0000"/>
              </a:solidFill>
              <a:headEnd type="oval" w="med" len="med"/>
              <a:tailEnd type="oval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9748427672955975E-2"/>
                  <c:y val="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66E-4884-A5EA-52A997FE63D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66E-4884-A5EA-52A997FE63D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66E-4884-A5EA-52A997FE63D8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66E-4884-A5EA-52A997FE63D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66E-4884-A5EA-52A997FE63D8}"/>
                </c:ext>
              </c:extLst>
            </c:dLbl>
            <c:dLbl>
              <c:idx val="8"/>
              <c:layout>
                <c:manualLayout>
                  <c:x val="6.2893081761006293E-3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66E-4884-A5EA-52A997FE63D8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66E-4884-A5EA-52A997FE63D8}"/>
                </c:ext>
              </c:extLst>
            </c:dLbl>
            <c:dLbl>
              <c:idx val="12"/>
              <c:layout>
                <c:manualLayout>
                  <c:x val="-2.20125786163522E-2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66E-4884-A5EA-52A997FE63D8}"/>
                </c:ext>
              </c:extLst>
            </c:dLbl>
            <c:dLbl>
              <c:idx val="13"/>
              <c:layout>
                <c:manualLayout>
                  <c:x val="-5.3459367107413461E-2"/>
                  <c:y val="9.1832333172169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66E-4884-A5EA-52A997FE63D8}"/>
                </c:ext>
              </c:extLst>
            </c:dLbl>
            <c:dLbl>
              <c:idx val="14"/>
              <c:layout>
                <c:manualLayout>
                  <c:x val="0"/>
                  <c:y val="5.116938274413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66E-4884-A5EA-52A997FE63D8}"/>
                </c:ext>
              </c:extLst>
            </c:dLbl>
            <c:dLbl>
              <c:idx val="15"/>
              <c:layout>
                <c:manualLayout>
                  <c:x val="1.65346202562443E-2"/>
                  <c:y val="5.945843664106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66E-4884-A5EA-52A997FE63D8}"/>
                </c:ext>
              </c:extLst>
            </c:dLbl>
            <c:dLbl>
              <c:idx val="16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0187346914056093E-2"/>
                  <c:y val="-5.8530276399799464E-2"/>
                </c:manualLayout>
              </c:layout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66E-4884-A5EA-52A997FE63D8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217</c:v>
                </c:pt>
                <c:pt idx="1">
                  <c:v>203</c:v>
                </c:pt>
                <c:pt idx="2">
                  <c:v>278</c:v>
                </c:pt>
                <c:pt idx="3">
                  <c:v>314</c:v>
                </c:pt>
                <c:pt idx="4">
                  <c:v>344</c:v>
                </c:pt>
                <c:pt idx="5">
                  <c:v>313</c:v>
                </c:pt>
                <c:pt idx="6">
                  <c:v>419</c:v>
                </c:pt>
                <c:pt idx="7">
                  <c:v>403</c:v>
                </c:pt>
                <c:pt idx="8">
                  <c:v>412</c:v>
                </c:pt>
                <c:pt idx="9">
                  <c:v>435</c:v>
                </c:pt>
                <c:pt idx="10">
                  <c:v>534</c:v>
                </c:pt>
                <c:pt idx="11">
                  <c:v>457</c:v>
                </c:pt>
                <c:pt idx="12">
                  <c:v>482</c:v>
                </c:pt>
                <c:pt idx="13">
                  <c:v>600</c:v>
                </c:pt>
                <c:pt idx="14">
                  <c:v>476</c:v>
                </c:pt>
                <c:pt idx="15">
                  <c:v>559</c:v>
                </c:pt>
                <c:pt idx="16">
                  <c:v>585</c:v>
                </c:pt>
                <c:pt idx="17">
                  <c:v>1592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466E-4884-A5EA-52A997FE63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дети</c:v>
                </c:pt>
              </c:strCache>
            </c:strRef>
          </c:tx>
          <c:spPr>
            <a:ln w="28575">
              <a:solidFill>
                <a:srgbClr val="00B050"/>
              </a:solidFill>
              <a:headEnd type="oval" w="med" len="med"/>
              <a:tailEnd type="oval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0251572327044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66E-4884-A5EA-52A997FE63D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66E-4884-A5EA-52A997FE63D8}"/>
                </c:ext>
              </c:extLst>
            </c:dLbl>
            <c:dLbl>
              <c:idx val="2"/>
              <c:layout>
                <c:manualLayout>
                  <c:x val="-4.716981132075472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66E-4884-A5EA-52A997FE63D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66E-4884-A5EA-52A997FE63D8}"/>
                </c:ext>
              </c:extLst>
            </c:dLbl>
            <c:dLbl>
              <c:idx val="4"/>
              <c:layout>
                <c:manualLayout>
                  <c:x val="-3.4591194968553458E-2"/>
                  <c:y val="-7.295684918325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66E-4884-A5EA-52A997FE63D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66E-4884-A5EA-52A997FE63D8}"/>
                </c:ext>
              </c:extLst>
            </c:dLbl>
            <c:dLbl>
              <c:idx val="6"/>
              <c:layout>
                <c:manualLayout>
                  <c:x val="-2.20125786163522E-2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66E-4884-A5EA-52A997FE63D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66E-4884-A5EA-52A997FE63D8}"/>
                </c:ext>
              </c:extLst>
            </c:dLbl>
            <c:dLbl>
              <c:idx val="8"/>
              <c:layout>
                <c:manualLayout>
                  <c:x val="-2.8301886792452831E-2"/>
                  <c:y val="-7.295684918325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66E-4884-A5EA-52A997FE63D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66E-4884-A5EA-52A997FE63D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66E-4884-A5EA-52A997FE63D8}"/>
                </c:ext>
              </c:extLst>
            </c:dLbl>
            <c:dLbl>
              <c:idx val="11"/>
              <c:layout>
                <c:manualLayout>
                  <c:x val="-9.0077098459249091E-2"/>
                  <c:y val="-4.770252054612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66E-4884-A5EA-52A997FE63D8}"/>
                </c:ext>
              </c:extLst>
            </c:dLbl>
            <c:dLbl>
              <c:idx val="12"/>
              <c:layout>
                <c:manualLayout>
                  <c:x val="-4.716981132075472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66E-4884-A5EA-52A997FE63D8}"/>
                </c:ext>
              </c:extLst>
            </c:dLbl>
            <c:dLbl>
              <c:idx val="13"/>
              <c:layout>
                <c:manualLayout>
                  <c:x val="-3.1446540880503146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66E-4884-A5EA-52A997FE63D8}"/>
                </c:ext>
              </c:extLst>
            </c:dLbl>
            <c:dLbl>
              <c:idx val="14"/>
              <c:layout>
                <c:manualLayout>
                  <c:x val="0"/>
                  <c:y val="3.310960059914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66E-4884-A5EA-52A997FE63D8}"/>
                </c:ext>
              </c:extLst>
            </c:dLbl>
            <c:dLbl>
              <c:idx val="15"/>
              <c:layout>
                <c:manualLayout>
                  <c:x val="-4.340337817264129E-2"/>
                  <c:y val="-6.9368176081244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466E-4884-A5EA-52A997FE63D8}"/>
                </c:ext>
              </c:extLst>
            </c:dLbl>
            <c:dLbl>
              <c:idx val="16"/>
              <c:layout>
                <c:manualLayout>
                  <c:x val="-4.5843061113252412E-2"/>
                  <c:y val="-8.918765496159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66E-4884-A5EA-52A997FE63D8}"/>
                </c:ext>
              </c:extLst>
            </c:dLbl>
            <c:dLbl>
              <c:idx val="17"/>
              <c:layout>
                <c:manualLayout>
                  <c:x val="0"/>
                  <c:y val="-0.12124143069070752"/>
                </c:manualLayout>
              </c:layout>
              <c:spPr>
                <a:noFill/>
                <a:ln w="25400" cap="flat" cmpd="sng" algn="ctr">
                  <a:noFill/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466E-4884-A5EA-52A997FE63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445</c:v>
                </c:pt>
                <c:pt idx="1">
                  <c:v>394</c:v>
                </c:pt>
                <c:pt idx="2">
                  <c:v>548</c:v>
                </c:pt>
                <c:pt idx="3">
                  <c:v>549.6</c:v>
                </c:pt>
                <c:pt idx="4">
                  <c:v>1011</c:v>
                </c:pt>
                <c:pt idx="5">
                  <c:v>769.4</c:v>
                </c:pt>
                <c:pt idx="6">
                  <c:v>814.7</c:v>
                </c:pt>
                <c:pt idx="7">
                  <c:v>931</c:v>
                </c:pt>
                <c:pt idx="8">
                  <c:v>1009</c:v>
                </c:pt>
                <c:pt idx="9">
                  <c:v>1234</c:v>
                </c:pt>
                <c:pt idx="10">
                  <c:v>1280</c:v>
                </c:pt>
                <c:pt idx="11">
                  <c:v>1250</c:v>
                </c:pt>
                <c:pt idx="12">
                  <c:v>1124</c:v>
                </c:pt>
                <c:pt idx="13">
                  <c:v>954.7</c:v>
                </c:pt>
                <c:pt idx="14">
                  <c:v>728</c:v>
                </c:pt>
                <c:pt idx="15">
                  <c:v>1025</c:v>
                </c:pt>
                <c:pt idx="16">
                  <c:v>1206</c:v>
                </c:pt>
                <c:pt idx="17">
                  <c:v>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466E-4884-A5EA-52A997FE6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48608"/>
        <c:axId val="157811840"/>
      </c:lineChart>
      <c:catAx>
        <c:axId val="15774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900000"/>
          <a:lstStyle/>
          <a:p>
            <a:pPr>
              <a:defRPr sz="1200"/>
            </a:pPr>
            <a:endParaRPr lang="ru-RU"/>
          </a:p>
        </c:txPr>
        <c:crossAx val="157811840"/>
        <c:crosses val="autoZero"/>
        <c:auto val="1"/>
        <c:lblAlgn val="ctr"/>
        <c:lblOffset val="100"/>
        <c:noMultiLvlLbl val="0"/>
      </c:catAx>
      <c:valAx>
        <c:axId val="157811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774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131896803132985E-2"/>
          <c:y val="0.86967015003111425"/>
          <c:w val="0.90386817213885984"/>
          <c:h val="7.039153224469253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13942525794408E-2"/>
          <c:y val="0.18754984100105343"/>
          <c:w val="0.87566981656895415"/>
          <c:h val="0.50943625578648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219</c:v>
                </c:pt>
                <c:pt idx="1">
                  <c:v>1825</c:v>
                </c:pt>
                <c:pt idx="2">
                  <c:v>2137</c:v>
                </c:pt>
                <c:pt idx="3">
                  <c:v>2925</c:v>
                </c:pt>
                <c:pt idx="4">
                  <c:v>1651</c:v>
                </c:pt>
                <c:pt idx="5">
                  <c:v>2476</c:v>
                </c:pt>
                <c:pt idx="6">
                  <c:v>2316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01-429A-9D44-D0EC151D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21856"/>
        <c:axId val="157331840"/>
      </c:barChart>
      <c:catAx>
        <c:axId val="1573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331840"/>
        <c:crosses val="autoZero"/>
        <c:auto val="1"/>
        <c:lblAlgn val="ctr"/>
        <c:lblOffset val="100"/>
        <c:noMultiLvlLbl val="0"/>
      </c:catAx>
      <c:valAx>
        <c:axId val="157331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732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51716034998491E-2"/>
          <c:y val="1.2033604400861031E-3"/>
          <c:w val="0.91195126454040309"/>
          <c:h val="0.7761300530326906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корью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Лист1!$A$2:$A$28</c:f>
              <c:numCache>
                <c:formatCode>General</c:formatCode>
                <c:ptCount val="27"/>
                <c:pt idx="0">
                  <c:v>1993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</c:numCache>
            </c:num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22.9</c:v>
                </c:pt>
                <c:pt idx="1">
                  <c:v>2.57</c:v>
                </c:pt>
                <c:pt idx="2">
                  <c:v>1.94</c:v>
                </c:pt>
                <c:pt idx="3">
                  <c:v>0.44</c:v>
                </c:pt>
                <c:pt idx="4">
                  <c:v>0.6</c:v>
                </c:pt>
                <c:pt idx="5">
                  <c:v>3.2</c:v>
                </c:pt>
                <c:pt idx="6">
                  <c:v>7.7</c:v>
                </c:pt>
                <c:pt idx="12">
                  <c:v>0.08</c:v>
                </c:pt>
                <c:pt idx="16">
                  <c:v>0.15</c:v>
                </c:pt>
                <c:pt idx="19">
                  <c:v>7.0000000000000007E-2</c:v>
                </c:pt>
                <c:pt idx="20">
                  <c:v>0.28999999999999998</c:v>
                </c:pt>
                <c:pt idx="21">
                  <c:v>0.22</c:v>
                </c:pt>
                <c:pt idx="22">
                  <c:v>4.97</c:v>
                </c:pt>
                <c:pt idx="23">
                  <c:v>0.21</c:v>
                </c:pt>
                <c:pt idx="24">
                  <c:v>0.34</c:v>
                </c:pt>
                <c:pt idx="25">
                  <c:v>6</c:v>
                </c:pt>
                <c:pt idx="2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20-43F9-A554-49A22F3BC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45856"/>
        <c:axId val="183547392"/>
      </c:areaChart>
      <c:catAx>
        <c:axId val="18354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/>
            </a:pPr>
            <a:endParaRPr lang="ru-RU"/>
          </a:p>
        </c:txPr>
        <c:crossAx val="183547392"/>
        <c:crosses val="autoZero"/>
        <c:auto val="1"/>
        <c:lblAlgn val="ctr"/>
        <c:lblOffset val="100"/>
        <c:noMultiLvlLbl val="0"/>
      </c:catAx>
      <c:valAx>
        <c:axId val="1835473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354585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81022376351328E-2"/>
          <c:y val="0"/>
          <c:w val="0.7430562777217627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5B-4685-8701-C41638B625F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5B-4685-8701-C41638B625F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5B-4685-8701-C41638B625F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5B-4685-8701-C41638B625F7}"/>
              </c:ext>
            </c:extLst>
          </c:dPt>
          <c:dLbls>
            <c:dLbl>
              <c:idx val="0"/>
              <c:layout>
                <c:manualLayout>
                  <c:x val="-0.11239195644928335"/>
                  <c:y val="7.213906496118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5B-4685-8701-C41638B625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взрослые </c:v>
                </c:pt>
                <c:pt idx="1">
                  <c:v>дети до 1 года</c:v>
                </c:pt>
                <c:pt idx="2">
                  <c:v>дети 1-5 лет</c:v>
                </c:pt>
                <c:pt idx="3">
                  <c:v>дети 6-17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</c:v>
                </c:pt>
                <c:pt idx="1">
                  <c:v>0.24</c:v>
                </c:pt>
                <c:pt idx="2">
                  <c:v>0.32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5B-4685-8701-C41638B62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124459519074814E-2"/>
          <c:y val="0.10837691767266515"/>
          <c:w val="0.55919356538732168"/>
          <c:h val="0.77157362632222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7C-4B4A-9F7E-51B724E99FA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7C-4B4A-9F7E-51B724E99FA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C-4B4A-9F7E-51B724E99F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Школьники </c:v>
                </c:pt>
                <c:pt idx="1">
                  <c:v>Дети ДОУ</c:v>
                </c:pt>
                <c:pt idx="2">
                  <c:v>Дети неорганизованные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</c:v>
                </c:pt>
                <c:pt idx="1">
                  <c:v>0.16</c:v>
                </c:pt>
                <c:pt idx="2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7C-4B4A-9F7E-51B724E99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055601808826598"/>
          <c:y val="0.17508193327035537"/>
          <c:w val="0.38571070450861583"/>
          <c:h val="0.6470964669029661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Прививочный анамнез заболевших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39140695648333E-2"/>
          <c:y val="9.3515666140254916E-2"/>
          <c:w val="0.70090460667387844"/>
          <c:h val="0.8190166679925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Прививочный анамнез заболевших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4F-4E43-963C-1732574B07F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4F-4E43-963C-1732574B07FC}"/>
              </c:ext>
            </c:extLst>
          </c:dPt>
          <c:dLbls>
            <c:dLbl>
              <c:idx val="0"/>
              <c:layout>
                <c:manualLayout>
                  <c:x val="-8.8761882705838235E-2"/>
                  <c:y val="6.8283687576233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4F-4E43-963C-1732574B0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привиты ранее</c:v>
                </c:pt>
                <c:pt idx="1">
                  <c:v>не привиты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4F-4E43-963C-1732574B0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7.9168159009496752E-2"/>
          <c:y val="0.67603738303350247"/>
          <c:w val="0.77232497222812801"/>
          <c:h val="0.20283799887193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Корь 2014</a:t>
            </a:r>
          </a:p>
        </c:rich>
      </c:tx>
      <c:layout>
        <c:manualLayout>
          <c:xMode val="edge"/>
          <c:yMode val="edge"/>
          <c:x val="4.0585768247972422E-3"/>
          <c:y val="7.42199854241436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859440454328601E-2"/>
          <c:y val="0.18105413693054467"/>
          <c:w val="0.44215103550585882"/>
          <c:h val="0.744266600662788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корь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32-4C7D-B1C6-E598A0065C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32-4C7D-B1C6-E598A0065C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32-4C7D-B1C6-E598A0065C7B}"/>
              </c:ext>
            </c:extLst>
          </c:dPt>
          <c:dLbls>
            <c:dLbl>
              <c:idx val="1"/>
              <c:layout>
                <c:manualLayout>
                  <c:x val="-5.5670182888175823E-2"/>
                  <c:y val="-0.14548767240075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32-4C7D-B1C6-E598A0065C7B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антитела не обнаруженыы</c:v>
                </c:pt>
                <c:pt idx="1">
                  <c:v>обнаружены в защитном титре</c:v>
                </c:pt>
                <c:pt idx="2">
                  <c:v>сомнительный результат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13.5</c:v>
                </c:pt>
                <c:pt idx="1">
                  <c:v>73</c:v>
                </c:pt>
                <c:pt idx="2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032-4C7D-B1C6-E598A0065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42184855277514"/>
          <c:y val="0.10015916560097908"/>
          <c:w val="0.38308059725389987"/>
          <c:h val="0.7881777429423978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</a:rPr>
              <a:t>Корь 2019</a:t>
            </a:r>
          </a:p>
        </c:rich>
      </c:tx>
      <c:layout>
        <c:manualLayout>
          <c:xMode val="edge"/>
          <c:yMode val="edge"/>
          <c:x val="0.52151021681351639"/>
          <c:y val="0.1090282897859833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223735824224659"/>
          <c:y val="0.20311985536960539"/>
          <c:w val="0.45502807380376542"/>
          <c:h val="0.537760450858995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корь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E7-481D-8602-17A6D9FCD5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E7-481D-8602-17A6D9FCD512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антитела не обнаруженыы</c:v>
                </c:pt>
                <c:pt idx="1">
                  <c:v>обнаружены в защитном титре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13.6</c:v>
                </c:pt>
                <c:pt idx="1">
                  <c:v>84.4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E7-481D-8602-17A6D9FCD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38338905376288E-2"/>
          <c:y val="1.6888019415859275E-2"/>
          <c:w val="0.93445658251160857"/>
          <c:h val="0.8879601821197353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Лист1!$A$2:$A$105</c:f>
              <c:numCache>
                <c:formatCode>General</c:formatCode>
                <c:ptCount val="104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  <c:pt idx="102">
                  <c:v>2015</c:v>
                </c:pt>
                <c:pt idx="103">
                  <c:v>2016</c:v>
                </c:pt>
              </c:numCache>
            </c:numRef>
          </c:cat>
          <c:val>
            <c:numRef>
              <c:f>Лист1!$B$2:$B$105</c:f>
              <c:numCache>
                <c:formatCode>General</c:formatCode>
                <c:ptCount val="104"/>
                <c:pt idx="0">
                  <c:v>390</c:v>
                </c:pt>
                <c:pt idx="1">
                  <c:v>380</c:v>
                </c:pt>
                <c:pt idx="2">
                  <c:v>325</c:v>
                </c:pt>
                <c:pt idx="3">
                  <c:v>190</c:v>
                </c:pt>
                <c:pt idx="4">
                  <c:v>45</c:v>
                </c:pt>
                <c:pt idx="5">
                  <c:v>100</c:v>
                </c:pt>
                <c:pt idx="6">
                  <c:v>155</c:v>
                </c:pt>
                <c:pt idx="7">
                  <c:v>160</c:v>
                </c:pt>
                <c:pt idx="8">
                  <c:v>160</c:v>
                </c:pt>
                <c:pt idx="9">
                  <c:v>110</c:v>
                </c:pt>
                <c:pt idx="10">
                  <c:v>190</c:v>
                </c:pt>
                <c:pt idx="11">
                  <c:v>270</c:v>
                </c:pt>
                <c:pt idx="12">
                  <c:v>350</c:v>
                </c:pt>
                <c:pt idx="13">
                  <c:v>330</c:v>
                </c:pt>
                <c:pt idx="14">
                  <c:v>355</c:v>
                </c:pt>
                <c:pt idx="15">
                  <c:v>440</c:v>
                </c:pt>
                <c:pt idx="16">
                  <c:v>375</c:v>
                </c:pt>
                <c:pt idx="17">
                  <c:v>225</c:v>
                </c:pt>
                <c:pt idx="18">
                  <c:v>240</c:v>
                </c:pt>
                <c:pt idx="19">
                  <c:v>275</c:v>
                </c:pt>
                <c:pt idx="20">
                  <c:v>225</c:v>
                </c:pt>
                <c:pt idx="21">
                  <c:v>235</c:v>
                </c:pt>
                <c:pt idx="22">
                  <c:v>280</c:v>
                </c:pt>
                <c:pt idx="23">
                  <c:v>280</c:v>
                </c:pt>
                <c:pt idx="24">
                  <c:v>275</c:v>
                </c:pt>
                <c:pt idx="25">
                  <c:v>225</c:v>
                </c:pt>
                <c:pt idx="26">
                  <c:v>160</c:v>
                </c:pt>
                <c:pt idx="27">
                  <c:v>225</c:v>
                </c:pt>
                <c:pt idx="28">
                  <c:v>125</c:v>
                </c:pt>
                <c:pt idx="29">
                  <c:v>75</c:v>
                </c:pt>
                <c:pt idx="30">
                  <c:v>130</c:v>
                </c:pt>
                <c:pt idx="31">
                  <c:v>230</c:v>
                </c:pt>
                <c:pt idx="32">
                  <c:v>80</c:v>
                </c:pt>
                <c:pt idx="33">
                  <c:v>235</c:v>
                </c:pt>
                <c:pt idx="34">
                  <c:v>320</c:v>
                </c:pt>
                <c:pt idx="35">
                  <c:v>290</c:v>
                </c:pt>
                <c:pt idx="36">
                  <c:v>300</c:v>
                </c:pt>
                <c:pt idx="37">
                  <c:v>320</c:v>
                </c:pt>
                <c:pt idx="38">
                  <c:v>440</c:v>
                </c:pt>
                <c:pt idx="39">
                  <c:v>300</c:v>
                </c:pt>
                <c:pt idx="40">
                  <c:v>425</c:v>
                </c:pt>
                <c:pt idx="41">
                  <c:v>475</c:v>
                </c:pt>
                <c:pt idx="42">
                  <c:v>425</c:v>
                </c:pt>
                <c:pt idx="43">
                  <c:v>235</c:v>
                </c:pt>
                <c:pt idx="44">
                  <c:v>235</c:v>
                </c:pt>
                <c:pt idx="45">
                  <c:v>235</c:v>
                </c:pt>
                <c:pt idx="46">
                  <c:v>150</c:v>
                </c:pt>
                <c:pt idx="47">
                  <c:v>125</c:v>
                </c:pt>
                <c:pt idx="48">
                  <c:v>75</c:v>
                </c:pt>
                <c:pt idx="49">
                  <c:v>60</c:v>
                </c:pt>
                <c:pt idx="50">
                  <c:v>50</c:v>
                </c:pt>
                <c:pt idx="51">
                  <c:v>50</c:v>
                </c:pt>
                <c:pt idx="52">
                  <c:v>25</c:v>
                </c:pt>
                <c:pt idx="53">
                  <c:v>20</c:v>
                </c:pt>
                <c:pt idx="54">
                  <c:v>25</c:v>
                </c:pt>
                <c:pt idx="55">
                  <c:v>18</c:v>
                </c:pt>
                <c:pt idx="56">
                  <c:v>10</c:v>
                </c:pt>
                <c:pt idx="57">
                  <c:v>18</c:v>
                </c:pt>
                <c:pt idx="58">
                  <c:v>5</c:v>
                </c:pt>
                <c:pt idx="59">
                  <c:v>18</c:v>
                </c:pt>
                <c:pt idx="60">
                  <c:v>5</c:v>
                </c:pt>
                <c:pt idx="61">
                  <c:v>3.5</c:v>
                </c:pt>
                <c:pt idx="62">
                  <c:v>16</c:v>
                </c:pt>
                <c:pt idx="63">
                  <c:v>3</c:v>
                </c:pt>
                <c:pt idx="64">
                  <c:v>15</c:v>
                </c:pt>
                <c:pt idx="65">
                  <c:v>20</c:v>
                </c:pt>
                <c:pt idx="66">
                  <c:v>15</c:v>
                </c:pt>
                <c:pt idx="67">
                  <c:v>15</c:v>
                </c:pt>
                <c:pt idx="68">
                  <c:v>23</c:v>
                </c:pt>
                <c:pt idx="69">
                  <c:v>15</c:v>
                </c:pt>
                <c:pt idx="70">
                  <c:v>15</c:v>
                </c:pt>
                <c:pt idx="71">
                  <c:v>20</c:v>
                </c:pt>
                <c:pt idx="72">
                  <c:v>15</c:v>
                </c:pt>
                <c:pt idx="73">
                  <c:v>17</c:v>
                </c:pt>
                <c:pt idx="74">
                  <c:v>18.5</c:v>
                </c:pt>
                <c:pt idx="75">
                  <c:v>17</c:v>
                </c:pt>
                <c:pt idx="76">
                  <c:v>22</c:v>
                </c:pt>
                <c:pt idx="77">
                  <c:v>24</c:v>
                </c:pt>
                <c:pt idx="78">
                  <c:v>18</c:v>
                </c:pt>
                <c:pt idx="79">
                  <c:v>16.2</c:v>
                </c:pt>
                <c:pt idx="80">
                  <c:v>26.6</c:v>
                </c:pt>
                <c:pt idx="81">
                  <c:v>32.9</c:v>
                </c:pt>
                <c:pt idx="82">
                  <c:v>13.9</c:v>
                </c:pt>
                <c:pt idx="83">
                  <c:v>9.4</c:v>
                </c:pt>
                <c:pt idx="84">
                  <c:v>18.5</c:v>
                </c:pt>
                <c:pt idx="85">
                  <c:v>19.100000000000001</c:v>
                </c:pt>
                <c:pt idx="86">
                  <c:v>15.2</c:v>
                </c:pt>
                <c:pt idx="87">
                  <c:v>20.5</c:v>
                </c:pt>
                <c:pt idx="88">
                  <c:v>8.3000000000000007</c:v>
                </c:pt>
                <c:pt idx="89">
                  <c:v>3.8</c:v>
                </c:pt>
                <c:pt idx="90">
                  <c:v>8.7000000000000011</c:v>
                </c:pt>
                <c:pt idx="91">
                  <c:v>7.7</c:v>
                </c:pt>
                <c:pt idx="92">
                  <c:v>3.2</c:v>
                </c:pt>
                <c:pt idx="93">
                  <c:v>5.7</c:v>
                </c:pt>
                <c:pt idx="94">
                  <c:v>5.7</c:v>
                </c:pt>
                <c:pt idx="95">
                  <c:v>2.5</c:v>
                </c:pt>
                <c:pt idx="96">
                  <c:v>2.86</c:v>
                </c:pt>
                <c:pt idx="97">
                  <c:v>3.38</c:v>
                </c:pt>
                <c:pt idx="98">
                  <c:v>3.34</c:v>
                </c:pt>
                <c:pt idx="99">
                  <c:v>5.05</c:v>
                </c:pt>
                <c:pt idx="100">
                  <c:v>3.1</c:v>
                </c:pt>
                <c:pt idx="101">
                  <c:v>3.2</c:v>
                </c:pt>
                <c:pt idx="102">
                  <c:v>4.4000000000000004</c:v>
                </c:pt>
                <c:pt idx="103">
                  <c:v>5.63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15-4066-9F2C-48D0BBB29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41440"/>
        <c:axId val="184529664"/>
      </c:lineChart>
      <c:catAx>
        <c:axId val="18374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000"/>
            </a:pPr>
            <a:endParaRPr lang="ru-RU"/>
          </a:p>
        </c:txPr>
        <c:crossAx val="184529664"/>
        <c:crosses val="autoZero"/>
        <c:auto val="1"/>
        <c:lblAlgn val="ctr"/>
        <c:lblOffset val="100"/>
        <c:tickLblSkip val="1"/>
        <c:noMultiLvlLbl val="0"/>
      </c:catAx>
      <c:valAx>
        <c:axId val="184529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ru-RU"/>
          </a:p>
        </c:txPr>
        <c:crossAx val="183741440"/>
        <c:crosses val="autoZero"/>
        <c:crossBetween val="between"/>
      </c:valAx>
      <c:spPr>
        <a:noFill/>
        <a:ln w="254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7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14133392194214E-2"/>
          <c:y val="0.23294491495246966"/>
          <c:w val="0.90880626834189193"/>
          <c:h val="0.57225870914627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chemeClr val="accent2">
                  <a:shade val="60000"/>
                  <a:satMod val="110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6531758593378082E-2"/>
                  <c:y val="6.269592476489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64-4DE5-8683-E316E948E51C}"/>
                </c:ext>
              </c:extLst>
            </c:dLbl>
            <c:dLbl>
              <c:idx val="2"/>
              <c:layout>
                <c:manualLayout>
                  <c:x val="-2.6531758593378082E-2"/>
                  <c:y val="-3.134796238244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64-4DE5-8683-E316E948E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95.4</c:v>
                </c:pt>
                <c:pt idx="1">
                  <c:v>96.3</c:v>
                </c:pt>
                <c:pt idx="2">
                  <c:v>96.8</c:v>
                </c:pt>
                <c:pt idx="3">
                  <c:v>97.1</c:v>
                </c:pt>
                <c:pt idx="4">
                  <c:v>96.9</c:v>
                </c:pt>
                <c:pt idx="5">
                  <c:v>97.5</c:v>
                </c:pt>
                <c:pt idx="6">
                  <c:v>97.8</c:v>
                </c:pt>
                <c:pt idx="7">
                  <c:v>98.1</c:v>
                </c:pt>
                <c:pt idx="8">
                  <c:v>98</c:v>
                </c:pt>
                <c:pt idx="9">
                  <c:v>98.1</c:v>
                </c:pt>
                <c:pt idx="10">
                  <c:v>98.1</c:v>
                </c:pt>
                <c:pt idx="11">
                  <c:v>98.2</c:v>
                </c:pt>
                <c:pt idx="12">
                  <c:v>98</c:v>
                </c:pt>
                <c:pt idx="13">
                  <c:v>98.1</c:v>
                </c:pt>
                <c:pt idx="14">
                  <c:v>97.5</c:v>
                </c:pt>
                <c:pt idx="15">
                  <c:v>98.4</c:v>
                </c:pt>
                <c:pt idx="16">
                  <c:v>98.5</c:v>
                </c:pt>
                <c:pt idx="17">
                  <c:v>98.1</c:v>
                </c:pt>
                <c:pt idx="18">
                  <c:v>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64-4DE5-8683-E316E948E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620928"/>
        <c:axId val="145458304"/>
      </c:barChart>
      <c:catAx>
        <c:axId val="14462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ru-RU"/>
          </a:p>
        </c:txPr>
        <c:crossAx val="145458304"/>
        <c:crosses val="autoZero"/>
        <c:auto val="1"/>
        <c:lblAlgn val="ctr"/>
        <c:lblOffset val="100"/>
        <c:noMultiLvlLbl val="0"/>
      </c:catAx>
      <c:valAx>
        <c:axId val="145458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ru-RU"/>
          </a:p>
        </c:txPr>
        <c:crossAx val="14462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22993962528227E-2"/>
          <c:y val="0.10826267698892225"/>
          <c:w val="0.88895255092711656"/>
          <c:h val="0.759061739789298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dLbls>
            <c:dLbl>
              <c:idx val="5"/>
              <c:layout>
                <c:manualLayout>
                  <c:x val="-4.4750417449471051E-2"/>
                  <c:y val="-7.020591277514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76-495D-B1D8-E1E12E974B38}"/>
                </c:ext>
              </c:extLst>
            </c:dLbl>
            <c:dLbl>
              <c:idx val="6"/>
              <c:layout>
                <c:manualLayout>
                  <c:x val="-1.3161887485138529E-2"/>
                  <c:y val="-2.730229941255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76-495D-B1D8-E1E12E974B38}"/>
                </c:ext>
              </c:extLst>
            </c:dLbl>
            <c:dLbl>
              <c:idx val="7"/>
              <c:layout>
                <c:manualLayout>
                  <c:x val="-3.9485662455415571E-2"/>
                  <c:y val="4.2903613362586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76-495D-B1D8-E1E12E974B38}"/>
                </c:ext>
              </c:extLst>
            </c:dLbl>
            <c:dLbl>
              <c:idx val="9"/>
              <c:layout>
                <c:manualLayout>
                  <c:x val="-1.579426498216616E-2"/>
                  <c:y val="-5.850492731261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76-495D-B1D8-E1E12E974B38}"/>
                </c:ext>
              </c:extLst>
            </c:dLbl>
            <c:dLbl>
              <c:idx val="12"/>
              <c:layout>
                <c:manualLayout>
                  <c:x val="-3.6853284958387716E-2"/>
                  <c:y val="4.680394185009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76-495D-B1D8-E1E12E974B38}"/>
                </c:ext>
              </c:extLst>
            </c:dLbl>
            <c:dLbl>
              <c:idx val="17"/>
              <c:layout>
                <c:manualLayout>
                  <c:x val="-1.1499839387085762E-2"/>
                  <c:y val="-3.1202627900063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76-495D-B1D8-E1E12E974B38}"/>
                </c:ext>
              </c:extLst>
            </c:dLbl>
            <c:dLbl>
              <c:idx val="18"/>
              <c:layout>
                <c:manualLayout>
                  <c:x val="-6.947882673785967E-2"/>
                  <c:y val="-1.1700985462523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54-4946-B038-2D332E343D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8.3000000000000007</c:v>
                </c:pt>
                <c:pt idx="1">
                  <c:v>3.8</c:v>
                </c:pt>
                <c:pt idx="2">
                  <c:v>8.6999999999999993</c:v>
                </c:pt>
                <c:pt idx="3">
                  <c:v>7.7</c:v>
                </c:pt>
                <c:pt idx="4">
                  <c:v>3.2</c:v>
                </c:pt>
                <c:pt idx="5">
                  <c:v>5.7</c:v>
                </c:pt>
                <c:pt idx="6">
                  <c:v>5.7</c:v>
                </c:pt>
                <c:pt idx="7">
                  <c:v>2.5</c:v>
                </c:pt>
                <c:pt idx="8">
                  <c:v>2.86</c:v>
                </c:pt>
                <c:pt idx="9">
                  <c:v>3.38</c:v>
                </c:pt>
                <c:pt idx="10">
                  <c:v>3.34</c:v>
                </c:pt>
                <c:pt idx="11">
                  <c:v>5.05</c:v>
                </c:pt>
                <c:pt idx="12">
                  <c:v>3.1</c:v>
                </c:pt>
                <c:pt idx="13">
                  <c:v>3.2</c:v>
                </c:pt>
                <c:pt idx="14">
                  <c:v>4.4000000000000004</c:v>
                </c:pt>
                <c:pt idx="15">
                  <c:v>5.63</c:v>
                </c:pt>
                <c:pt idx="16">
                  <c:v>3.7</c:v>
                </c:pt>
                <c:pt idx="17">
                  <c:v>7.1</c:v>
                </c:pt>
                <c:pt idx="18">
                  <c:v>9.81</c:v>
                </c:pt>
                <c:pt idx="19">
                  <c:v>4.13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076-495D-B1D8-E1E12E974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593792"/>
        <c:axId val="184603776"/>
      </c:lineChart>
      <c:catAx>
        <c:axId val="1845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 b="1"/>
            </a:pPr>
            <a:endParaRPr lang="ru-RU"/>
          </a:p>
        </c:txPr>
        <c:crossAx val="184603776"/>
        <c:crosses val="autoZero"/>
        <c:auto val="1"/>
        <c:lblAlgn val="ctr"/>
        <c:lblOffset val="100"/>
        <c:noMultiLvlLbl val="0"/>
      </c:catAx>
      <c:valAx>
        <c:axId val="184603776"/>
        <c:scaling>
          <c:orientation val="minMax"/>
          <c:max val="12"/>
          <c:min val="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18459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128569940103781E-2"/>
          <c:y val="3.7909040738255115E-2"/>
          <c:w val="0.91989931930658919"/>
          <c:h val="0.68568200419768588"/>
        </c:manualLayout>
      </c:layout>
      <c:lineChart>
        <c:grouping val="standard"/>
        <c:varyColors val="0"/>
        <c:ser>
          <c:idx val="0"/>
          <c:order val="0"/>
          <c:tx>
            <c:strRef>
              <c:f>'[Лист в Харитонов А.Н. 24.04.21.pptx]Лист1'!$B$1</c:f>
              <c:strCache>
                <c:ptCount val="1"/>
                <c:pt idx="0">
                  <c:v> дети</c:v>
                </c:pt>
              </c:strCache>
            </c:strRef>
          </c:tx>
          <c:spPr>
            <a:ln w="28575">
              <a:solidFill>
                <a:schemeClr val="accent3">
                  <a:lumMod val="50000"/>
                </a:schemeClr>
              </a:solidFill>
              <a:headEnd type="oval" w="med" len="med"/>
              <a:tailEnd type="oval" w="med" len="med"/>
            </a:ln>
          </c:spPr>
          <c:marker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  <a:headEnd type="oval" w="med" len="med"/>
                <a:tailEnd type="oval" w="med" len="med"/>
              </a:ln>
            </c:spPr>
          </c:marker>
          <c:dPt>
            <c:idx val="2"/>
            <c:bubble3D val="0"/>
            <c:spPr>
              <a:ln w="28575">
                <a:solidFill>
                  <a:schemeClr val="accent3">
                    <a:lumMod val="50000"/>
                  </a:schemeClr>
                </a:solidFill>
                <a:headEnd type="oval" w="med" len="med"/>
                <a:tailEnd type="oval" w="med" len="me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72-41E9-9C8F-8614BD53F014}"/>
              </c:ext>
            </c:extLst>
          </c:dPt>
          <c:dLbls>
            <c:dLbl>
              <c:idx val="0"/>
              <c:layout>
                <c:manualLayout>
                  <c:x val="-8.746106736657917E-3"/>
                  <c:y val="-5.5118899778083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72-41E9-9C8F-8614BD53F014}"/>
                </c:ext>
              </c:extLst>
            </c:dLbl>
            <c:dLbl>
              <c:idx val="1"/>
              <c:layout>
                <c:manualLayout>
                  <c:x val="-5.8787984835228929E-3"/>
                  <c:y val="-5.1331167211021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2-41E9-9C8F-8614BD53F01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2-41E9-9C8F-8614BD53F014}"/>
                </c:ext>
              </c:extLst>
            </c:dLbl>
            <c:dLbl>
              <c:idx val="3"/>
              <c:layout>
                <c:manualLayout>
                  <c:x val="-1.6290813648293965E-2"/>
                  <c:y val="-6.3033547277926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72-41E9-9C8F-8614BD53F014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72-41E9-9C8F-8614BD53F014}"/>
                </c:ext>
              </c:extLst>
            </c:dLbl>
            <c:dLbl>
              <c:idx val="5"/>
              <c:layout>
                <c:manualLayout>
                  <c:x val="-2.0740857392825898E-2"/>
                  <c:y val="-8.4783116297418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72-41E9-9C8F-8614BD53F014}"/>
                </c:ext>
              </c:extLst>
            </c:dLbl>
            <c:dLbl>
              <c:idx val="6"/>
              <c:layout>
                <c:manualLayout>
                  <c:x val="-7.407407407407353E-3"/>
                  <c:y val="-6.2775806340756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72-41E9-9C8F-8614BD53F014}"/>
                </c:ext>
              </c:extLst>
            </c:dLbl>
            <c:dLbl>
              <c:idx val="7"/>
              <c:layout>
                <c:manualLayout>
                  <c:x val="-3.1760863225430156E-3"/>
                  <c:y val="-4.4167381436815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72-41E9-9C8F-8614BD53F014}"/>
                </c:ext>
              </c:extLst>
            </c:dLbl>
            <c:dLbl>
              <c:idx val="8"/>
              <c:layout>
                <c:manualLayout>
                  <c:x val="-2.2222222222222223E-2"/>
                  <c:y val="-7.4733102786614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72-41E9-9C8F-8614BD53F014}"/>
                </c:ext>
              </c:extLst>
            </c:dLbl>
            <c:dLbl>
              <c:idx val="9"/>
              <c:layout>
                <c:manualLayout>
                  <c:x val="-2.074074074074074E-2"/>
                  <c:y val="-3.88612134490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72-41E9-9C8F-8614BD53F014}"/>
                </c:ext>
              </c:extLst>
            </c:dLbl>
            <c:dLbl>
              <c:idx val="10"/>
              <c:layout>
                <c:manualLayout>
                  <c:x val="-3.7037037037037035E-2"/>
                  <c:y val="-5.978648222929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72-41E9-9C8F-8614BD53F014}"/>
                </c:ext>
              </c:extLst>
            </c:dLbl>
            <c:dLbl>
              <c:idx val="11"/>
              <c:layout>
                <c:manualLayout>
                  <c:x val="-2.3703703703703703E-2"/>
                  <c:y val="-7.4733102786614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72-41E9-9C8F-8614BD53F014}"/>
                </c:ext>
              </c:extLst>
            </c:dLbl>
            <c:dLbl>
              <c:idx val="12"/>
              <c:layout>
                <c:manualLayout>
                  <c:x val="-1.9363779527559057E-2"/>
                  <c:y val="-5.6488104373075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72-41E9-9C8F-8614BD53F014}"/>
                </c:ext>
              </c:extLst>
            </c:dLbl>
            <c:dLbl>
              <c:idx val="13"/>
              <c:layout>
                <c:manualLayout>
                  <c:x val="-4.2963079615048014E-2"/>
                  <c:y val="-0.110604992124190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72-41E9-9C8F-8614BD53F014}"/>
                </c:ext>
              </c:extLst>
            </c:dLbl>
            <c:dLbl>
              <c:idx val="14"/>
              <c:layout>
                <c:manualLayout>
                  <c:x val="-5.0370370370370371E-2"/>
                  <c:y val="-4.483986167196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72-41E9-9C8F-8614BD53F014}"/>
                </c:ext>
              </c:extLst>
            </c:dLbl>
            <c:dLbl>
              <c:idx val="15"/>
              <c:layout>
                <c:manualLayout>
                  <c:x val="-1.9259259259259261E-2"/>
                  <c:y val="-6.5765130452221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72-41E9-9C8F-8614BD53F014}"/>
                </c:ext>
              </c:extLst>
            </c:dLbl>
            <c:dLbl>
              <c:idx val="16"/>
              <c:layout>
                <c:manualLayout>
                  <c:x val="0"/>
                  <c:y val="-6.5765130452221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72-41E9-9C8F-8614BD53F014}"/>
                </c:ext>
              </c:extLst>
            </c:dLbl>
            <c:dLbl>
              <c:idx val="17"/>
              <c:layout>
                <c:manualLayout>
                  <c:x val="-5.8388342877842295E-2"/>
                  <c:y val="-4.3157580533373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72-41E9-9C8F-8614BD53F014}"/>
                </c:ext>
              </c:extLst>
            </c:dLbl>
            <c:dLbl>
              <c:idx val="18"/>
              <c:layout>
                <c:manualLayout>
                  <c:x val="-4.2398429707633009E-2"/>
                  <c:y val="-8.3066900284797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72-41E9-9C8F-8614BD53F014}"/>
                </c:ext>
              </c:extLst>
            </c:dLbl>
            <c:dLbl>
              <c:idx val="19"/>
              <c:layout>
                <c:manualLayout>
                  <c:x val="-2.5517418400771149E-2"/>
                  <c:y val="-8.1929775215662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72-41E9-9C8F-8614BD53F014}"/>
                </c:ext>
              </c:extLst>
            </c:dLbl>
            <c:dLbl>
              <c:idx val="20"/>
              <c:layout>
                <c:manualLayout>
                  <c:x val="0"/>
                  <c:y val="-9.285374524441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72-41E9-9C8F-8614BD53F01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64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'[Лист в Харитонов А.Н. 24.04.21.pptx]Лист1'!$A$2:$A$22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'[Лист в Харитонов А.Н. 24.04.21.pptx]Лист1'!$B$2:$B$22</c:f>
              <c:numCache>
                <c:formatCode>General</c:formatCode>
                <c:ptCount val="21"/>
                <c:pt idx="0">
                  <c:v>109.9</c:v>
                </c:pt>
                <c:pt idx="1">
                  <c:v>45.9</c:v>
                </c:pt>
                <c:pt idx="2">
                  <c:v>21.6</c:v>
                </c:pt>
                <c:pt idx="3">
                  <c:v>51.7</c:v>
                </c:pt>
                <c:pt idx="4">
                  <c:v>43.5</c:v>
                </c:pt>
                <c:pt idx="5">
                  <c:v>18.8</c:v>
                </c:pt>
                <c:pt idx="6">
                  <c:v>34.5</c:v>
                </c:pt>
                <c:pt idx="7">
                  <c:v>34.799999999999997</c:v>
                </c:pt>
                <c:pt idx="8">
                  <c:v>15.8</c:v>
                </c:pt>
                <c:pt idx="9">
                  <c:v>18.3</c:v>
                </c:pt>
                <c:pt idx="10">
                  <c:v>21.3</c:v>
                </c:pt>
                <c:pt idx="11">
                  <c:v>20.9</c:v>
                </c:pt>
                <c:pt idx="12">
                  <c:v>30.9</c:v>
                </c:pt>
                <c:pt idx="13">
                  <c:v>19.2</c:v>
                </c:pt>
                <c:pt idx="14">
                  <c:v>19.399999999999999</c:v>
                </c:pt>
                <c:pt idx="15">
                  <c:v>25.7</c:v>
                </c:pt>
                <c:pt idx="16">
                  <c:v>31.9</c:v>
                </c:pt>
                <c:pt idx="17">
                  <c:v>20.399999999999999</c:v>
                </c:pt>
                <c:pt idx="18">
                  <c:v>37.700000000000003</c:v>
                </c:pt>
                <c:pt idx="19">
                  <c:v>50.1</c:v>
                </c:pt>
                <c:pt idx="20">
                  <c:v>20.6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CD72-41E9-9C8F-8614BD53F014}"/>
            </c:ext>
          </c:extLst>
        </c:ser>
        <c:ser>
          <c:idx val="1"/>
          <c:order val="1"/>
          <c:tx>
            <c:strRef>
              <c:f>'[Лист в Харитонов А.Н. 24.04.21.pptx]Лист1'!$C$1</c:f>
              <c:strCache>
                <c:ptCount val="1"/>
                <c:pt idx="0">
                  <c:v> все население</c:v>
                </c:pt>
              </c:strCache>
            </c:strRef>
          </c:tx>
          <c:spPr>
            <a:ln w="12700">
              <a:solidFill>
                <a:srgbClr val="C00000"/>
              </a:solidFill>
              <a:headEnd type="oval" w="med" len="med"/>
              <a:tailEnd type="oval" w="med" len="med"/>
            </a:ln>
          </c:spPr>
          <c:marker>
            <c:spPr>
              <a:solidFill>
                <a:srgbClr val="C00000"/>
              </a:solidFill>
              <a:ln w="12700">
                <a:solidFill>
                  <a:srgbClr val="C00000"/>
                </a:solidFill>
                <a:headEnd type="oval" w="med" len="med"/>
                <a:tailEnd type="oval" w="med" len="med"/>
              </a:ln>
            </c:spPr>
          </c:marker>
          <c:dLbls>
            <c:dLbl>
              <c:idx val="0"/>
              <c:layout>
                <c:manualLayout>
                  <c:x val="-2.7010440361621466E-2"/>
                  <c:y val="-7.4400275676881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D72-41E9-9C8F-8614BD53F014}"/>
                </c:ext>
              </c:extLst>
            </c:dLbl>
            <c:dLbl>
              <c:idx val="1"/>
              <c:layout>
                <c:manualLayout>
                  <c:x val="-1.5637561971420241E-2"/>
                  <c:y val="-5.9263938959413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D72-41E9-9C8F-8614BD53F014}"/>
                </c:ext>
              </c:extLst>
            </c:dLbl>
            <c:dLbl>
              <c:idx val="2"/>
              <c:layout>
                <c:manualLayout>
                  <c:x val="-1.1558588509769612E-2"/>
                  <c:y val="-4.9375631406451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D72-41E9-9C8F-8614BD53F014}"/>
                </c:ext>
              </c:extLst>
            </c:dLbl>
            <c:dLbl>
              <c:idx val="3"/>
              <c:layout>
                <c:manualLayout>
                  <c:x val="-1.2975211431904346E-2"/>
                  <c:y val="-3.3321548648778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D72-41E9-9C8F-8614BD53F014}"/>
                </c:ext>
              </c:extLst>
            </c:dLbl>
            <c:dLbl>
              <c:idx val="4"/>
              <c:layout>
                <c:manualLayout>
                  <c:x val="-1.4864391951006124E-2"/>
                  <c:y val="-4.277204967832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D72-41E9-9C8F-8614BD53F014}"/>
                </c:ext>
              </c:extLst>
            </c:dLbl>
            <c:dLbl>
              <c:idx val="5"/>
              <c:layout>
                <c:manualLayout>
                  <c:x val="-1.7630096237970252E-2"/>
                  <c:y val="-5.846882582173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D72-41E9-9C8F-8614BD53F014}"/>
                </c:ext>
              </c:extLst>
            </c:dLbl>
            <c:dLbl>
              <c:idx val="6"/>
              <c:layout>
                <c:manualLayout>
                  <c:x val="-1.1854651501895597E-2"/>
                  <c:y val="-4.2057907209496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D72-41E9-9C8F-8614BD53F014}"/>
                </c:ext>
              </c:extLst>
            </c:dLbl>
            <c:dLbl>
              <c:idx val="7"/>
              <c:layout>
                <c:manualLayout>
                  <c:x val="-2.8398950131233541E-2"/>
                  <c:y val="-5.0275723957808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D72-41E9-9C8F-8614BD53F014}"/>
                </c:ext>
              </c:extLst>
            </c:dLbl>
            <c:dLbl>
              <c:idx val="8"/>
              <c:layout>
                <c:manualLayout>
                  <c:x val="-2.6688713910761153E-2"/>
                  <c:y val="-4.6694890280036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D72-41E9-9C8F-8614BD53F014}"/>
                </c:ext>
              </c:extLst>
            </c:dLbl>
            <c:dLbl>
              <c:idx val="9"/>
              <c:layout>
                <c:manualLayout>
                  <c:x val="-2.5185185185185185E-2"/>
                  <c:y val="-4.9117419709578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D72-41E9-9C8F-8614BD53F014}"/>
                </c:ext>
              </c:extLst>
            </c:dLbl>
            <c:dLbl>
              <c:idx val="10"/>
              <c:layout>
                <c:manualLayout>
                  <c:x val="-2.5201633129192186E-2"/>
                  <c:y val="-4.9478021641765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D72-41E9-9C8F-8614BD53F014}"/>
                </c:ext>
              </c:extLst>
            </c:dLbl>
            <c:dLbl>
              <c:idx val="11"/>
              <c:layout>
                <c:manualLayout>
                  <c:x val="-2.3753164187809858E-2"/>
                  <c:y val="-5.0456966443306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D72-41E9-9C8F-8614BD53F014}"/>
                </c:ext>
              </c:extLst>
            </c:dLbl>
            <c:dLbl>
              <c:idx val="12"/>
              <c:layout>
                <c:manualLayout>
                  <c:x val="-1.4946864975211431E-2"/>
                  <c:y val="-4.6024999223246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D72-41E9-9C8F-8614BD53F014}"/>
                </c:ext>
              </c:extLst>
            </c:dLbl>
            <c:dLbl>
              <c:idx val="13"/>
              <c:layout>
                <c:manualLayout>
                  <c:x val="-2.8148148148148255E-2"/>
                  <c:y val="-3.886121344903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D72-41E9-9C8F-8614BD53F014}"/>
                </c:ext>
              </c:extLst>
            </c:dLbl>
            <c:dLbl>
              <c:idx val="14"/>
              <c:layout>
                <c:manualLayout>
                  <c:x val="-0.04"/>
                  <c:y val="-4.1850537560504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D72-41E9-9C8F-8614BD53F014}"/>
                </c:ext>
              </c:extLst>
            </c:dLbl>
            <c:dLbl>
              <c:idx val="15"/>
              <c:layout>
                <c:manualLayout>
                  <c:x val="-3.111111111111111E-2"/>
                  <c:y val="-6.5765130452221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D72-41E9-9C8F-8614BD53F014}"/>
                </c:ext>
              </c:extLst>
            </c:dLbl>
            <c:dLbl>
              <c:idx val="16"/>
              <c:layout>
                <c:manualLayout>
                  <c:x val="0"/>
                  <c:y val="-4.483986167196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D72-41E9-9C8F-8614BD53F014}"/>
                </c:ext>
              </c:extLst>
            </c:dLbl>
            <c:dLbl>
              <c:idx val="17"/>
              <c:layout>
                <c:manualLayout>
                  <c:x val="-8.6263900289799151E-3"/>
                  <c:y val="-4.6647230320699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D72-41E9-9C8F-8614BD53F014}"/>
                </c:ext>
              </c:extLst>
            </c:dLbl>
            <c:dLbl>
              <c:idx val="18"/>
              <c:layout>
                <c:manualLayout>
                  <c:x val="-2.7643869934168744E-2"/>
                  <c:y val="-8.192977521566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D72-41E9-9C8F-8614BD53F014}"/>
                </c:ext>
              </c:extLst>
            </c:dLbl>
            <c:dLbl>
              <c:idx val="19"/>
              <c:layout>
                <c:manualLayout>
                  <c:x val="-3.4023224534361532E-2"/>
                  <c:y val="-6.55438201725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D72-41E9-9C8F-8614BD53F01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964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'[Лист в Харитонов А.Н. 24.04.21.pptx]Лист1'!$A$2:$A$22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'[Лист в Харитонов А.Н. 24.04.21.pptx]Лист1'!$C$2:$C$22</c:f>
              <c:numCache>
                <c:formatCode>General</c:formatCode>
                <c:ptCount val="21"/>
                <c:pt idx="0">
                  <c:v>20.5</c:v>
                </c:pt>
                <c:pt idx="1">
                  <c:v>8.3000000000000007</c:v>
                </c:pt>
                <c:pt idx="2">
                  <c:v>3.8</c:v>
                </c:pt>
                <c:pt idx="3">
                  <c:v>8.6999999999999993</c:v>
                </c:pt>
                <c:pt idx="4">
                  <c:v>7.7</c:v>
                </c:pt>
                <c:pt idx="5">
                  <c:v>3.2</c:v>
                </c:pt>
                <c:pt idx="6">
                  <c:v>5.7</c:v>
                </c:pt>
                <c:pt idx="7">
                  <c:v>5.7</c:v>
                </c:pt>
                <c:pt idx="8">
                  <c:v>2.5</c:v>
                </c:pt>
                <c:pt idx="9">
                  <c:v>2.8</c:v>
                </c:pt>
                <c:pt idx="10">
                  <c:v>3.4</c:v>
                </c:pt>
                <c:pt idx="11">
                  <c:v>3.3</c:v>
                </c:pt>
                <c:pt idx="12">
                  <c:v>5.0999999999999996</c:v>
                </c:pt>
                <c:pt idx="13">
                  <c:v>3.2</c:v>
                </c:pt>
                <c:pt idx="14">
                  <c:v>3.3</c:v>
                </c:pt>
                <c:pt idx="15">
                  <c:v>4.4000000000000004</c:v>
                </c:pt>
                <c:pt idx="16">
                  <c:v>5.6</c:v>
                </c:pt>
                <c:pt idx="17">
                  <c:v>3.7</c:v>
                </c:pt>
                <c:pt idx="18">
                  <c:v>7.1</c:v>
                </c:pt>
                <c:pt idx="19">
                  <c:v>9.8000000000000007</c:v>
                </c:pt>
                <c:pt idx="20">
                  <c:v>4.0999999999999996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B-CD72-41E9-9C8F-8614BD53F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42400"/>
        <c:axId val="184343936"/>
      </c:lineChart>
      <c:catAx>
        <c:axId val="1843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4343936"/>
        <c:crosses val="autoZero"/>
        <c:auto val="1"/>
        <c:lblAlgn val="ctr"/>
        <c:lblOffset val="100"/>
        <c:noMultiLvlLbl val="0"/>
      </c:catAx>
      <c:valAx>
        <c:axId val="1843439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88"/>
            </a:pPr>
            <a:endParaRPr lang="ru-RU"/>
          </a:p>
        </c:txPr>
        <c:crossAx val="184342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707252133881634"/>
          <c:y val="0.17465940898809093"/>
          <c:w val="0.42228370134096666"/>
          <c:h val="0.179741610236434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39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 жители</c:v>
                </c:pt>
                <c:pt idx="1">
                  <c:v>взрослые</c:v>
                </c:pt>
                <c:pt idx="2">
                  <c:v>до 17 лет</c:v>
                </c:pt>
                <c:pt idx="3">
                  <c:v>до года</c:v>
                </c:pt>
                <c:pt idx="4">
                  <c:v>1-2 лет</c:v>
                </c:pt>
                <c:pt idx="5">
                  <c:v>3-6 лет</c:v>
                </c:pt>
                <c:pt idx="6">
                  <c:v>7-14 лет 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7.76</c:v>
                </c:pt>
                <c:pt idx="1">
                  <c:v>0.24</c:v>
                </c:pt>
                <c:pt idx="2">
                  <c:v>38.700000000000003</c:v>
                </c:pt>
                <c:pt idx="3" formatCode="0.0">
                  <c:v>101.1</c:v>
                </c:pt>
                <c:pt idx="4">
                  <c:v>68.78</c:v>
                </c:pt>
                <c:pt idx="5">
                  <c:v>29.79</c:v>
                </c:pt>
                <c:pt idx="6">
                  <c:v>22.57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EB-4395-AC2C-1284A6EDBF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EB-4395-AC2C-1284A6EDBF2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 жители</c:v>
                </c:pt>
                <c:pt idx="1">
                  <c:v>взрослые</c:v>
                </c:pt>
                <c:pt idx="2">
                  <c:v>до 17 лет</c:v>
                </c:pt>
                <c:pt idx="3">
                  <c:v>до года</c:v>
                </c:pt>
                <c:pt idx="4">
                  <c:v>1-2 лет</c:v>
                </c:pt>
                <c:pt idx="5">
                  <c:v>3-6 лет</c:v>
                </c:pt>
                <c:pt idx="6">
                  <c:v>7-14 лет 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6.72</c:v>
                </c:pt>
                <c:pt idx="1">
                  <c:v>0</c:v>
                </c:pt>
                <c:pt idx="2">
                  <c:v>6.42</c:v>
                </c:pt>
                <c:pt idx="3">
                  <c:v>27.8</c:v>
                </c:pt>
                <c:pt idx="4">
                  <c:v>7.25</c:v>
                </c:pt>
                <c:pt idx="5">
                  <c:v>8.49</c:v>
                </c:pt>
                <c:pt idx="6">
                  <c:v>9.74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EB-4395-AC2C-1284A6EDBF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СМУ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 жители</c:v>
                </c:pt>
                <c:pt idx="1">
                  <c:v>взрослые</c:v>
                </c:pt>
                <c:pt idx="2">
                  <c:v>до 17 лет</c:v>
                </c:pt>
                <c:pt idx="3">
                  <c:v>до года</c:v>
                </c:pt>
                <c:pt idx="4">
                  <c:v>1-2 лет</c:v>
                </c:pt>
                <c:pt idx="5">
                  <c:v>3-6 лет</c:v>
                </c:pt>
                <c:pt idx="6">
                  <c:v>7-14 лет </c:v>
                </c:pt>
              </c:strCache>
            </c:strRef>
          </c:cat>
          <c:val>
            <c:numRef>
              <c:f>Лист1!$D$2:$D$8</c:f>
              <c:numCache>
                <c:formatCode>0.00</c:formatCode>
                <c:ptCount val="7"/>
                <c:pt idx="0">
                  <c:v>1.6</c:v>
                </c:pt>
                <c:pt idx="1">
                  <c:v>7.0000000000000007E-2</c:v>
                </c:pt>
                <c:pt idx="2">
                  <c:v>8.33</c:v>
                </c:pt>
                <c:pt idx="3">
                  <c:v>37.54</c:v>
                </c:pt>
                <c:pt idx="4">
                  <c:v>14.43</c:v>
                </c:pt>
                <c:pt idx="5">
                  <c:v>4.7300000000000004</c:v>
                </c:pt>
                <c:pt idx="6">
                  <c:v>3.74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EB-4395-AC2C-1284A6EDB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938560"/>
        <c:axId val="195952640"/>
      </c:barChart>
      <c:catAx>
        <c:axId val="1959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5952640"/>
        <c:crossesAt val="0"/>
        <c:auto val="1"/>
        <c:lblAlgn val="ctr"/>
        <c:lblOffset val="100"/>
        <c:noMultiLvlLbl val="0"/>
      </c:catAx>
      <c:valAx>
        <c:axId val="195952640"/>
        <c:scaling>
          <c:orientation val="minMax"/>
          <c:max val="11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593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658115695518025"/>
          <c:y val="0.29144039983638548"/>
          <c:w val="8.017400748314199E-2"/>
          <c:h val="0.26844760410799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6361577785657E-2"/>
          <c:y val="8.9487422755083562E-2"/>
          <c:w val="0.83955428927595233"/>
          <c:h val="0.73472954396488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 жители</c:v>
                </c:pt>
                <c:pt idx="1">
                  <c:v>взрослые</c:v>
                </c:pt>
                <c:pt idx="2">
                  <c:v>до 17 лет</c:v>
                </c:pt>
                <c:pt idx="3">
                  <c:v>до года</c:v>
                </c:pt>
                <c:pt idx="4">
                  <c:v>1-2 лет</c:v>
                </c:pt>
                <c:pt idx="5">
                  <c:v>3-6 лет</c:v>
                </c:pt>
                <c:pt idx="6">
                  <c:v>7-14 лет </c:v>
                </c:pt>
                <c:pt idx="7">
                  <c:v>15-17 лет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26.8</c:v>
                </c:pt>
                <c:pt idx="1">
                  <c:v>1.2</c:v>
                </c:pt>
                <c:pt idx="2">
                  <c:v>118.5</c:v>
                </c:pt>
                <c:pt idx="3">
                  <c:v>328.6</c:v>
                </c:pt>
                <c:pt idx="4">
                  <c:v>142.1</c:v>
                </c:pt>
                <c:pt idx="5">
                  <c:v>106.2</c:v>
                </c:pt>
                <c:pt idx="6">
                  <c:v>129</c:v>
                </c:pt>
                <c:pt idx="7">
                  <c:v>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11-46F6-933B-93D1517EDD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 жители</c:v>
                </c:pt>
                <c:pt idx="1">
                  <c:v>взрослые</c:v>
                </c:pt>
                <c:pt idx="2">
                  <c:v>до 17 лет</c:v>
                </c:pt>
                <c:pt idx="3">
                  <c:v>до года</c:v>
                </c:pt>
                <c:pt idx="4">
                  <c:v>1-2 лет</c:v>
                </c:pt>
                <c:pt idx="5">
                  <c:v>3-6 лет</c:v>
                </c:pt>
                <c:pt idx="6">
                  <c:v>7-14 лет </c:v>
                </c:pt>
                <c:pt idx="7">
                  <c:v>15-17 лет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9.5</c:v>
                </c:pt>
                <c:pt idx="1">
                  <c:v>0.2</c:v>
                </c:pt>
                <c:pt idx="2">
                  <c:v>41.6</c:v>
                </c:pt>
                <c:pt idx="3">
                  <c:v>146.1</c:v>
                </c:pt>
                <c:pt idx="4">
                  <c:v>59</c:v>
                </c:pt>
                <c:pt idx="5">
                  <c:v>40.6</c:v>
                </c:pt>
                <c:pt idx="6">
                  <c:v>35.6</c:v>
                </c:pt>
                <c:pt idx="7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11-46F6-933B-93D1517ED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63136"/>
        <c:axId val="196005888"/>
      </c:barChart>
      <c:catAx>
        <c:axId val="19596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6005888"/>
        <c:crosses val="autoZero"/>
        <c:auto val="1"/>
        <c:lblAlgn val="ctr"/>
        <c:lblOffset val="100"/>
        <c:noMultiLvlLbl val="0"/>
      </c:catAx>
      <c:valAx>
        <c:axId val="196005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95963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Дети в возрасте 6-7 лет</a:t>
            </a:r>
          </a:p>
          <a:p>
            <a:pPr>
              <a:defRPr sz="1800"/>
            </a:pPr>
            <a:r>
              <a:rPr lang="ru-RU" dirty="0"/>
              <a:t>                         г. Екатеринбург, 2017 год</a:t>
            </a:r>
          </a:p>
        </c:rich>
      </c:tx>
      <c:layout>
        <c:manualLayout>
          <c:xMode val="edge"/>
          <c:yMode val="edge"/>
          <c:x val="0.10461831924513094"/>
          <c:y val="2.06001076133154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82509096923591"/>
          <c:y val="0.18228684467157971"/>
          <c:w val="0.68815705976172137"/>
          <c:h val="0.796103265214540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6-7 лет</c:v>
                </c:pt>
              </c:strCache>
            </c:strRef>
          </c:tx>
          <c:explosion val="30"/>
          <c:dPt>
            <c:idx val="0"/>
            <c:bubble3D val="0"/>
            <c:spPr>
              <a:solidFill>
                <a:srgbClr val="FCA6EA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08C-4779-A749-8CD6805CA1D4}"/>
              </c:ext>
            </c:extLst>
          </c:dPt>
          <c:dPt>
            <c:idx val="1"/>
            <c:bubble3D val="0"/>
            <c:spPr>
              <a:solidFill>
                <a:srgbClr val="B3FFD5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8C-4779-A749-8CD6805CA1D4}"/>
              </c:ext>
            </c:extLst>
          </c:dPt>
          <c:dLbls>
            <c:dLbl>
              <c:idx val="0"/>
              <c:layout>
                <c:manualLayout>
                  <c:x val="0.13367073545773497"/>
                  <c:y val="-0.11112606262139456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8C-4779-A749-8CD6805CA1D4}"/>
                </c:ext>
              </c:extLst>
            </c:dLbl>
            <c:dLbl>
              <c:idx val="1"/>
              <c:layout>
                <c:manualLayout>
                  <c:x val="-7.986863026148304E-2"/>
                  <c:y val="8.432547898718385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8C-4779-A749-8CD6805CA1D4}"/>
                </c:ext>
              </c:extLst>
            </c:dLbl>
            <c:dLbl>
              <c:idx val="2"/>
              <c:layout>
                <c:manualLayout>
                  <c:x val="2.6897011443173146E-2"/>
                  <c:y val="1.9068481655786122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5</a:t>
                    </a:r>
                    <a:r>
                      <a:rPr lang="ru-RU" sz="18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8C-4779-A749-8CD6805CA1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серонегативные </c:v>
                </c:pt>
                <c:pt idx="1">
                  <c:v>серопозитивные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8C-4779-A749-8CD6805CA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</a:t>
            </a:r>
            <a:r>
              <a:rPr lang="ru-RU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получившие </a:t>
            </a:r>
            <a:r>
              <a:rPr lang="en-US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коклюшного</a:t>
            </a:r>
            <a:r>
              <a:rPr lang="ru-RU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 (</a:t>
            </a:r>
            <a:r>
              <a:rPr lang="ru-RU" sz="160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абс.ч</a:t>
            </a:r>
            <a:r>
              <a:rPr lang="ru-RU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1014915480200883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728010964843518E-2"/>
          <c:y val="0.14800725052391486"/>
          <c:w val="0.88298545635338332"/>
          <c:h val="0.614828750422288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коклюша</c:v>
                </c:pt>
              </c:strCache>
            </c:strRef>
          </c:tx>
          <c:spPr>
            <a:ln w="38100">
              <a:solidFill>
                <a:srgbClr val="00B050"/>
              </a:solidFill>
              <a:headEnd type="oval" w="med" len="med"/>
              <a:tailEnd type="oval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2663453656963439E-2"/>
                  <c:y val="-0.19381901854322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37-4E69-AFB8-F8F9752B79AC}"/>
                </c:ext>
              </c:extLst>
            </c:dLbl>
            <c:dLbl>
              <c:idx val="1"/>
              <c:layout>
                <c:manualLayout>
                  <c:x val="-4.8351914144558562E-2"/>
                  <c:y val="-0.11452942004826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37-4E69-AFB8-F8F9752B79AC}"/>
                </c:ext>
              </c:extLst>
            </c:dLbl>
            <c:dLbl>
              <c:idx val="2"/>
              <c:layout>
                <c:manualLayout>
                  <c:x val="-4.5507683900761049E-2"/>
                  <c:y val="-0.16738915237823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37-4E69-AFB8-F8F9752B79AC}"/>
                </c:ext>
              </c:extLst>
            </c:dLbl>
            <c:dLbl>
              <c:idx val="3"/>
              <c:layout>
                <c:manualLayout>
                  <c:x val="-3.1286532681773185E-2"/>
                  <c:y val="-0.14095928621325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7-4E69-AFB8-F8F9752B79AC}"/>
                </c:ext>
              </c:extLst>
            </c:dLbl>
            <c:dLbl>
              <c:idx val="4"/>
              <c:layout>
                <c:manualLayout>
                  <c:x val="-3.9819223413165877E-2"/>
                  <c:y val="-0.12333937543659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37-4E69-AFB8-F8F9752B79AC}"/>
                </c:ext>
              </c:extLst>
            </c:dLbl>
            <c:dLbl>
              <c:idx val="5"/>
              <c:layout>
                <c:manualLayout>
                  <c:x val="-3.697499316936842E-2"/>
                  <c:y val="-0.1585791969899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37-4E69-AFB8-F8F9752B79AC}"/>
                </c:ext>
              </c:extLst>
            </c:dLbl>
            <c:dLbl>
              <c:idx val="6"/>
              <c:layout>
                <c:manualLayout>
                  <c:x val="-0.11115195795854968"/>
                  <c:y val="-8.1583948584837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37-4E69-AFB8-F8F9752B79AC}"/>
                </c:ext>
              </c:extLst>
            </c:dLbl>
            <c:dLbl>
              <c:idx val="7"/>
              <c:layout>
                <c:manualLayout>
                  <c:x val="-8.582012900034168E-2"/>
                  <c:y val="-7.4823336127635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37-4E69-AFB8-F8F9752B79AC}"/>
                </c:ext>
              </c:extLst>
            </c:dLbl>
            <c:dLbl>
              <c:idx val="8"/>
              <c:layout>
                <c:manualLayout>
                  <c:x val="-7.9865339909821337E-2"/>
                  <c:y val="-0.10689048018233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37-4E69-AFB8-F8F9752B79AC}"/>
                </c:ext>
              </c:extLst>
            </c:dLbl>
            <c:dLbl>
              <c:idx val="9"/>
              <c:layout>
                <c:manualLayout>
                  <c:x val="-1.3310889984970101E-2"/>
                  <c:y val="-8.5512384145869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37-4E69-AFB8-F8F9752B7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</c:v>
                </c:pt>
                <c:pt idx="1">
                  <c:v>72</c:v>
                </c:pt>
                <c:pt idx="2">
                  <c:v>159</c:v>
                </c:pt>
                <c:pt idx="3">
                  <c:v>260</c:v>
                </c:pt>
                <c:pt idx="4">
                  <c:v>295</c:v>
                </c:pt>
                <c:pt idx="5">
                  <c:v>532</c:v>
                </c:pt>
                <c:pt idx="6">
                  <c:v>1106</c:v>
                </c:pt>
                <c:pt idx="7">
                  <c:v>1031</c:v>
                </c:pt>
                <c:pt idx="8">
                  <c:v>1345</c:v>
                </c:pt>
                <c:pt idx="9">
                  <c:v>929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237-4E69-AFB8-F8F9752B7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126272"/>
        <c:axId val="196019328"/>
      </c:lineChart>
      <c:catAx>
        <c:axId val="18512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6019328"/>
        <c:crosses val="autoZero"/>
        <c:auto val="1"/>
        <c:lblAlgn val="ctr"/>
        <c:lblOffset val="100"/>
        <c:noMultiLvlLbl val="0"/>
      </c:catAx>
      <c:valAx>
        <c:axId val="19601932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51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отказов от вакцинации против коклюша (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абс.ч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c:rich>
      </c:tx>
      <c:layout>
        <c:manualLayout>
          <c:xMode val="edge"/>
          <c:yMode val="edge"/>
          <c:x val="0.1387100363741865"/>
          <c:y val="0.101198492006537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039653900111099E-2"/>
          <c:y val="0.44179633651146916"/>
          <c:w val="0.88298545635338332"/>
          <c:h val="0.389778249214528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коклюша</c:v>
                </c:pt>
              </c:strCache>
            </c:strRef>
          </c:tx>
          <c:spPr>
            <a:ln w="38100">
              <a:solidFill>
                <a:srgbClr val="C00000"/>
              </a:solidFill>
              <a:headEnd type="oval" w="med" len="med"/>
              <a:tailEnd type="oval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2663453656963439E-2"/>
                  <c:y val="-0.19381901854322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58-4A4E-A119-35101E2322E7}"/>
                </c:ext>
              </c:extLst>
            </c:dLbl>
            <c:dLbl>
              <c:idx val="1"/>
              <c:layout>
                <c:manualLayout>
                  <c:x val="-4.8351914144558562E-2"/>
                  <c:y val="-0.11452942004826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58-4A4E-A119-35101E2322E7}"/>
                </c:ext>
              </c:extLst>
            </c:dLbl>
            <c:dLbl>
              <c:idx val="2"/>
              <c:layout>
                <c:manualLayout>
                  <c:x val="-5.1196144388356124E-2"/>
                  <c:y val="-8.443896160410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58-4A4E-A119-35101E2322E7}"/>
                </c:ext>
              </c:extLst>
            </c:dLbl>
            <c:dLbl>
              <c:idx val="3"/>
              <c:layout>
                <c:manualLayout>
                  <c:x val="-3.1286532681773185E-2"/>
                  <c:y val="-0.14095928621325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58-4A4E-A119-35101E2322E7}"/>
                </c:ext>
              </c:extLst>
            </c:dLbl>
            <c:dLbl>
              <c:idx val="4"/>
              <c:layout>
                <c:manualLayout>
                  <c:x val="-3.9819223413165877E-2"/>
                  <c:y val="-0.12333937543659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58-4A4E-A119-35101E2322E7}"/>
                </c:ext>
              </c:extLst>
            </c:dLbl>
            <c:dLbl>
              <c:idx val="5"/>
              <c:layout>
                <c:manualLayout>
                  <c:x val="-3.697499316936842E-2"/>
                  <c:y val="-0.1585791969899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58-4A4E-A119-35101E2322E7}"/>
                </c:ext>
              </c:extLst>
            </c:dLbl>
            <c:dLbl>
              <c:idx val="6"/>
              <c:layout>
                <c:manualLayout>
                  <c:x val="-3.1286532681773185E-2"/>
                  <c:y val="-0.19381901854322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58-4A4E-A119-35101E232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861</c:v>
                </c:pt>
                <c:pt idx="1">
                  <c:v>997</c:v>
                </c:pt>
                <c:pt idx="2">
                  <c:v>1359</c:v>
                </c:pt>
                <c:pt idx="3">
                  <c:v>1307</c:v>
                </c:pt>
                <c:pt idx="4">
                  <c:v>985</c:v>
                </c:pt>
                <c:pt idx="5">
                  <c:v>665</c:v>
                </c:pt>
                <c:pt idx="6">
                  <c:v>528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658-4A4E-A119-35101E23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806784"/>
        <c:axId val="200808320"/>
      </c:lineChart>
      <c:catAx>
        <c:axId val="2008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0808320"/>
        <c:crosses val="autoZero"/>
        <c:auto val="1"/>
        <c:lblAlgn val="ctr"/>
        <c:lblOffset val="100"/>
        <c:noMultiLvlLbl val="0"/>
      </c:catAx>
      <c:valAx>
        <c:axId val="20080832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080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Положительное отношение родителей маленьких детей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14910140728034E-2"/>
          <c:y val="0.20362712835434674"/>
          <c:w val="0.79200614686424697"/>
          <c:h val="0.559054823127694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0.66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D0-4037-B941-14BF75AD8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599616"/>
        <c:axId val="201601408"/>
        <c:axId val="0"/>
      </c:bar3DChart>
      <c:catAx>
        <c:axId val="2015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601408"/>
        <c:crosses val="autoZero"/>
        <c:auto val="1"/>
        <c:lblAlgn val="ctr"/>
        <c:lblOffset val="100"/>
        <c:noMultiLvlLbl val="0"/>
      </c:catAx>
      <c:valAx>
        <c:axId val="201601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0159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0.38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7B-46FE-A8EA-5661625F8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634944"/>
        <c:axId val="201636480"/>
        <c:axId val="0"/>
      </c:bar3DChart>
      <c:catAx>
        <c:axId val="20163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636480"/>
        <c:crosses val="autoZero"/>
        <c:auto val="1"/>
        <c:lblAlgn val="ctr"/>
        <c:lblOffset val="100"/>
        <c:noMultiLvlLbl val="0"/>
      </c:catAx>
      <c:valAx>
        <c:axId val="20163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0163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133387891358"/>
          <c:y val="0.25392510076714025"/>
          <c:w val="0.8731086661210864"/>
          <c:h val="0.489762442952572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интернет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0.22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2A-4508-8948-5DA0CFF5B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645440"/>
        <c:axId val="202212480"/>
        <c:axId val="0"/>
      </c:bar3DChart>
      <c:catAx>
        <c:axId val="20164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212480"/>
        <c:crosses val="autoZero"/>
        <c:auto val="1"/>
        <c:lblAlgn val="ctr"/>
        <c:lblOffset val="100"/>
        <c:noMultiLvlLbl val="0"/>
      </c:catAx>
      <c:valAx>
        <c:axId val="202212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0164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9500810182516"/>
          <c:y val="0.30296039856824786"/>
          <c:w val="0.84960004443950676"/>
          <c:h val="0.494643117324012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не привитых против дифтерии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14286</c:v>
                </c:pt>
                <c:pt idx="1">
                  <c:v>23641</c:v>
                </c:pt>
                <c:pt idx="2">
                  <c:v>19151</c:v>
                </c:pt>
                <c:pt idx="3">
                  <c:v>18196</c:v>
                </c:pt>
                <c:pt idx="4">
                  <c:v>15948</c:v>
                </c:pt>
                <c:pt idx="5">
                  <c:v>15252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D-496B-A309-D047A4B28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8496"/>
        <c:axId val="2620032"/>
        <c:axId val="0"/>
      </c:bar3DChart>
      <c:catAx>
        <c:axId val="26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20032"/>
        <c:crosses val="autoZero"/>
        <c:auto val="1"/>
        <c:lblAlgn val="ctr"/>
        <c:lblOffset val="100"/>
        <c:noMultiLvlLbl val="0"/>
      </c:catAx>
      <c:valAx>
        <c:axId val="262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61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собственной инициативе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0.3</c:v>
                </c:pt>
                <c:pt idx="1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74-41A3-AC85-082BDA53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241920"/>
        <c:axId val="202243456"/>
        <c:axId val="0"/>
      </c:bar3DChart>
      <c:catAx>
        <c:axId val="2022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243456"/>
        <c:crosses val="autoZero"/>
        <c:auto val="1"/>
        <c:lblAlgn val="ctr"/>
        <c:lblOffset val="100"/>
        <c:noMultiLvlLbl val="0"/>
      </c:catAx>
      <c:valAx>
        <c:axId val="202243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0224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принуждению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</c:v>
                </c:pt>
                <c:pt idx="1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A4-4122-B955-667DF4316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699712"/>
        <c:axId val="201701248"/>
        <c:axId val="0"/>
      </c:bar3DChart>
      <c:catAx>
        <c:axId val="20169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701248"/>
        <c:crosses val="autoZero"/>
        <c:auto val="1"/>
        <c:lblAlgn val="ctr"/>
        <c:lblOffset val="100"/>
        <c:noMultiLvlLbl val="0"/>
      </c:catAx>
      <c:valAx>
        <c:axId val="201701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0169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Ставите ли Вы прививки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(%</a:t>
            </a:r>
            <a:r>
              <a:rPr lang="ru-RU" baseline="0" dirty="0"/>
              <a:t> ответивших)</a:t>
            </a:r>
            <a:r>
              <a:rPr lang="ru-RU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4732824484178403E-2"/>
          <c:y val="0.2098769678238992"/>
          <c:w val="0.86753061840658396"/>
          <c:h val="0.641623664351227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0C8D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Лист1!$C$5:$C$7</c:f>
              <c:strCache>
                <c:ptCount val="3"/>
                <c:pt idx="0">
                  <c:v>Ставлю по собственной инициативе </c:v>
                </c:pt>
                <c:pt idx="1">
                  <c:v>Ставлю по требованию с места работы/учебы </c:v>
                </c:pt>
                <c:pt idx="2">
                  <c:v>Не ставлю </c:v>
                </c:pt>
              </c:strCache>
            </c:strRef>
          </c:cat>
          <c:val>
            <c:numRef>
              <c:f>Лист1!$D$5:$D$7</c:f>
              <c:numCache>
                <c:formatCode>General</c:formatCode>
                <c:ptCount val="3"/>
                <c:pt idx="0">
                  <c:v>50.4</c:v>
                </c:pt>
                <c:pt idx="1">
                  <c:v>19</c:v>
                </c:pt>
                <c:pt idx="2">
                  <c:v>30.7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B-471D-9850-B4884046D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1782784"/>
        <c:axId val="201784320"/>
      </c:barChart>
      <c:catAx>
        <c:axId val="20178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784320"/>
        <c:crosses val="autoZero"/>
        <c:auto val="1"/>
        <c:lblAlgn val="ctr"/>
        <c:lblOffset val="100"/>
        <c:noMultiLvlLbl val="0"/>
      </c:catAx>
      <c:valAx>
        <c:axId val="201784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78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Причины не ставить прививки (% ответивших)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Лист1!$D$21:$D$29</c:f>
              <c:strCache>
                <c:ptCount val="9"/>
                <c:pt idx="0">
                  <c:v>Врач не предлагает </c:v>
                </c:pt>
                <c:pt idx="1">
                  <c:v>Боюсь уколов и боли </c:v>
                </c:pt>
                <c:pt idx="2">
                  <c:v>Надеюсь, что не заболею </c:v>
                </c:pt>
                <c:pt idx="3">
                  <c:v>Это мой выбор </c:v>
                </c:pt>
                <c:pt idx="4">
                  <c:v>Есть противопоказания к прививкам </c:v>
                </c:pt>
                <c:pt idx="5">
                  <c:v>Ребенок стал инвалидом после прививки </c:v>
                </c:pt>
                <c:pt idx="6">
                  <c:v>Не уверен в эффективности вакцин </c:v>
                </c:pt>
                <c:pt idx="7">
                  <c:v>Нет времени на посещение поликлиники </c:v>
                </c:pt>
                <c:pt idx="8">
                  <c:v>Боюсь осложнений и побочных эффектов </c:v>
                </c:pt>
              </c:strCache>
            </c:strRef>
          </c:cat>
          <c:val>
            <c:numRef>
              <c:f>Лист1!$E$21:$E$29</c:f>
              <c:numCache>
                <c:formatCode>General</c:formatCode>
                <c:ptCount val="9"/>
                <c:pt idx="0">
                  <c:v>2.4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  <c:pt idx="4">
                  <c:v>7.1</c:v>
                </c:pt>
                <c:pt idx="5">
                  <c:v>7.1</c:v>
                </c:pt>
                <c:pt idx="6">
                  <c:v>9.5</c:v>
                </c:pt>
                <c:pt idx="7">
                  <c:v>9.5</c:v>
                </c:pt>
                <c:pt idx="8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32-4738-B37C-58E3CF44B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538368"/>
        <c:axId val="202544256"/>
      </c:barChart>
      <c:catAx>
        <c:axId val="20253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44256"/>
        <c:crosses val="autoZero"/>
        <c:auto val="1"/>
        <c:lblAlgn val="ctr"/>
        <c:lblOffset val="100"/>
        <c:noMultiLvlLbl val="0"/>
      </c:catAx>
      <c:valAx>
        <c:axId val="202544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53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978472477417"/>
          <c:y val="0.20184782139394677"/>
          <c:w val="0.87870215275225827"/>
          <c:h val="0.692389065579975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8B-40BC-852C-7640103CE74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8B-40BC-852C-7640103CE749}"/>
              </c:ext>
            </c:extLst>
          </c:dPt>
          <c:dPt>
            <c:idx val="2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8B-40BC-852C-7640103CE749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8B-40BC-852C-7640103CE749}"/>
              </c:ext>
            </c:extLst>
          </c:dPt>
          <c:dPt>
            <c:idx val="4"/>
            <c:bubble3D val="0"/>
            <c:spPr>
              <a:solidFill>
                <a:srgbClr val="66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8B-40BC-852C-7640103CE749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8B-40BC-852C-7640103CE749}"/>
              </c:ext>
            </c:extLst>
          </c:dPt>
          <c:dPt>
            <c:idx val="7"/>
            <c:bubble3D val="0"/>
            <c:spPr>
              <a:solidFill>
                <a:srgbClr val="66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8B-40BC-852C-7640103CE749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8B-40BC-852C-7640103CE749}"/>
              </c:ext>
            </c:extLst>
          </c:dPt>
          <c:dPt>
            <c:idx val="9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8B-40BC-852C-7640103CE749}"/>
              </c:ext>
            </c:extLst>
          </c:dPt>
          <c:dLbls>
            <c:dLbl>
              <c:idx val="0"/>
              <c:layout>
                <c:manualLayout>
                  <c:x val="0.10182572832816555"/>
                  <c:y val="-3.4295455299330486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3,0% прививаемые</a:t>
                    </a:r>
                    <a:endParaRPr lang="ru-RU" dirty="0"/>
                  </a:p>
                </c:rich>
              </c:tx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8B-40BC-852C-7640103CE749}"/>
                </c:ext>
              </c:extLst>
            </c:dLbl>
            <c:dLbl>
              <c:idx val="1"/>
              <c:layout>
                <c:manualLayout>
                  <c:x val="0"/>
                  <c:y val="-4.267390137003949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26,5% ветряная оспа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8B-40BC-852C-7640103CE749}"/>
                </c:ext>
              </c:extLst>
            </c:dLbl>
            <c:dLbl>
              <c:idx val="2"/>
              <c:layout>
                <c:manualLayout>
                  <c:x val="0.12654127139995197"/>
                  <c:y val="-6.456218416999186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29,4%</a:t>
                    </a: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 ОКИ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8B-40BC-852C-7640103CE749}"/>
                </c:ext>
              </c:extLst>
            </c:dLbl>
            <c:dLbl>
              <c:idx val="3"/>
              <c:layout>
                <c:manualLayout>
                  <c:x val="1.5931289965960067E-2"/>
                  <c:y val="2.119362138060167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3,0% </a:t>
                    </a: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ЗППП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8B-40BC-852C-7640103CE749}"/>
                </c:ext>
              </c:extLst>
            </c:dLbl>
            <c:dLbl>
              <c:idx val="4"/>
              <c:layout>
                <c:manualLayout>
                  <c:x val="-2.8058751047863359E-2"/>
                  <c:y val="3.948472208134089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21,4%  пневмония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8B-40BC-852C-7640103CE749}"/>
                </c:ext>
              </c:extLst>
            </c:dLbl>
            <c:dLbl>
              <c:idx val="5"/>
              <c:layout>
                <c:manualLayout>
                  <c:x val="-0.10831924609386837"/>
                  <c:y val="3.873934636727288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4,5% </a:t>
                    </a:r>
                    <a:r>
                      <a:rPr lang="ru-RU" sz="1400" b="1" dirty="0" err="1">
                        <a:solidFill>
                          <a:schemeClr val="tx1"/>
                        </a:solidFill>
                      </a:rPr>
                      <a:t>паразитозы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C8B-40BC-852C-7640103CE749}"/>
                </c:ext>
              </c:extLst>
            </c:dLbl>
            <c:dLbl>
              <c:idx val="6"/>
              <c:layout>
                <c:manualLayout>
                  <c:x val="-0.17228578137782669"/>
                  <c:y val="-2.075562493059424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9,2%</a:t>
                    </a:r>
                    <a:r>
                      <a:rPr lang="ru-RU" sz="1400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1" baseline="0" dirty="0" err="1">
                        <a:solidFill>
                          <a:schemeClr val="tx1"/>
                        </a:solidFill>
                      </a:rPr>
                      <a:t>др.инфекции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8B-40BC-852C-7640103CE749}"/>
                </c:ext>
              </c:extLst>
            </c:dLbl>
            <c:dLbl>
              <c:idx val="7"/>
              <c:layout>
                <c:manualLayout>
                  <c:x val="-0.18044917357667331"/>
                  <c:y val="-7.779573580673400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1,6% </a:t>
                    </a: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гепатиты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8B-40BC-852C-7640103CE749}"/>
                </c:ext>
              </c:extLst>
            </c:dLbl>
            <c:dLbl>
              <c:idx val="8"/>
              <c:layout>
                <c:manualLayout>
                  <c:x val="-3.776332301461454E-2"/>
                  <c:y val="-9.981736972991006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1,4% </a:t>
                    </a: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ВИЧ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8B-40BC-852C-7640103CE749}"/>
                </c:ext>
              </c:extLst>
            </c:dLbl>
            <c:dLbl>
              <c:idx val="9"/>
              <c:layout>
                <c:manualLayout>
                  <c:x val="1.3773287485361371E-2"/>
                  <c:y val="-8.77854992483504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1,5%</a:t>
                    </a: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ВИЧ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8B-40BC-852C-7640103CE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прививаемые</c:v>
                </c:pt>
                <c:pt idx="1">
                  <c:v>ветряная оспа</c:v>
                </c:pt>
                <c:pt idx="2">
                  <c:v>ОКИ</c:v>
                </c:pt>
                <c:pt idx="3">
                  <c:v>ЗППП</c:v>
                </c:pt>
                <c:pt idx="4">
                  <c:v>пневмонии</c:v>
                </c:pt>
                <c:pt idx="5">
                  <c:v>паразитозы</c:v>
                </c:pt>
                <c:pt idx="6">
                  <c:v>др. инфекции</c:v>
                </c:pt>
                <c:pt idx="7">
                  <c:v>гепатиты</c:v>
                </c:pt>
                <c:pt idx="8">
                  <c:v>ВИЧ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26.5</c:v>
                </c:pt>
                <c:pt idx="2">
                  <c:v>29.4</c:v>
                </c:pt>
                <c:pt idx="3">
                  <c:v>3</c:v>
                </c:pt>
                <c:pt idx="4">
                  <c:v>21.4</c:v>
                </c:pt>
                <c:pt idx="5">
                  <c:v>4.5</c:v>
                </c:pt>
                <c:pt idx="6">
                  <c:v>9.1999999999999993</c:v>
                </c:pt>
                <c:pt idx="7">
                  <c:v>1.6</c:v>
                </c:pt>
                <c:pt idx="8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C8B-40BC-852C-7640103CE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978472477417"/>
          <c:y val="0.20184782139394677"/>
          <c:w val="0.87870215275225827"/>
          <c:h val="0.692389065579975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1999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A9-4B2D-BEFF-8A321307F7B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A9-4B2D-BEFF-8A321307F7B8}"/>
              </c:ext>
            </c:extLst>
          </c:dPt>
          <c:dPt>
            <c:idx val="2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A9-4B2D-BEFF-8A321307F7B8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A9-4B2D-BEFF-8A321307F7B8}"/>
              </c:ext>
            </c:extLst>
          </c:dPt>
          <c:dPt>
            <c:idx val="4"/>
            <c:bubble3D val="0"/>
            <c:spPr>
              <a:solidFill>
                <a:srgbClr val="66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A9-4B2D-BEFF-8A321307F7B8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A9-4B2D-BEFF-8A321307F7B8}"/>
              </c:ext>
            </c:extLst>
          </c:dPt>
          <c:dPt>
            <c:idx val="7"/>
            <c:bubble3D val="0"/>
            <c:spPr>
              <a:solidFill>
                <a:srgbClr val="66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7A9-4B2D-BEFF-8A321307F7B8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7A9-4B2D-BEFF-8A321307F7B8}"/>
              </c:ext>
            </c:extLst>
          </c:dPt>
          <c:dPt>
            <c:idx val="9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7A9-4B2D-BEFF-8A321307F7B8}"/>
              </c:ext>
            </c:extLst>
          </c:dPt>
          <c:dLbls>
            <c:dLbl>
              <c:idx val="0"/>
              <c:layout>
                <c:manualLayout>
                  <c:x val="-6.068972831806236E-2"/>
                  <c:y val="-0.2107546131237943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41,8% прививаемые</a:t>
                    </a:r>
                    <a:endParaRPr lang="ru-RU" sz="1500" dirty="0"/>
                  </a:p>
                </c:rich>
              </c:tx>
              <c:spPr>
                <a:gradFill rotWithShape="1">
                  <a:gsLst>
                    <a:gs pos="0">
                      <a:schemeClr val="accent3">
                        <a:tint val="62000"/>
                        <a:satMod val="180000"/>
                      </a:schemeClr>
                    </a:gs>
                    <a:gs pos="65000">
                      <a:schemeClr val="accent3">
                        <a:tint val="32000"/>
                        <a:satMod val="250000"/>
                      </a:schemeClr>
                    </a:gs>
                    <a:gs pos="100000">
                      <a:schemeClr val="accent3">
                        <a:tint val="23000"/>
                        <a:satMod val="300000"/>
                      </a:schemeClr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A9-4B2D-BEFF-8A321307F7B8}"/>
                </c:ext>
              </c:extLst>
            </c:dLbl>
            <c:dLbl>
              <c:idx val="1"/>
              <c:layout>
                <c:manualLayout>
                  <c:x val="0.136631399929922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27,3 % ветряная оспа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B2D-BEFF-8A321307F7B8}"/>
                </c:ext>
              </c:extLst>
            </c:dLbl>
            <c:dLbl>
              <c:idx val="2"/>
              <c:layout>
                <c:manualLayout>
                  <c:x val="3.55120264415065E-2"/>
                  <c:y val="-4.186076898528366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11,5%</a:t>
                    </a: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 ОКИ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B2D-BEFF-8A321307F7B8}"/>
                </c:ext>
              </c:extLst>
            </c:dLbl>
            <c:dLbl>
              <c:idx val="3"/>
              <c:layout>
                <c:manualLayout>
                  <c:x val="-2.6977880502555569E-2"/>
                  <c:y val="7.891446404944904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7,2% ЗППП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A9-4B2D-BEFF-8A321307F7B8}"/>
                </c:ext>
              </c:extLst>
            </c:dLbl>
            <c:dLbl>
              <c:idx val="4"/>
              <c:layout>
                <c:manualLayout>
                  <c:x val="0"/>
                  <c:y val="-5.2990576804597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0%  пневмония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A9-4B2D-BEFF-8A321307F7B8}"/>
                </c:ext>
              </c:extLst>
            </c:dLbl>
            <c:dLbl>
              <c:idx val="5"/>
              <c:layout>
                <c:manualLayout>
                  <c:x val="4.2137514072621146E-3"/>
                  <c:y val="-8.516099221298643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10,9% </a:t>
                    </a:r>
                    <a:r>
                      <a:rPr lang="ru-RU" sz="1400" b="1" dirty="0" err="1">
                        <a:solidFill>
                          <a:schemeClr val="tx1"/>
                        </a:solidFill>
                      </a:rPr>
                      <a:t>паразитозы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7A9-4B2D-BEFF-8A321307F7B8}"/>
                </c:ext>
              </c:extLst>
            </c:dLbl>
            <c:dLbl>
              <c:idx val="6"/>
              <c:layout>
                <c:manualLayout>
                  <c:x val="-0.13061848825613365"/>
                  <c:y val="-6.264707961741625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11,2%</a:t>
                    </a:r>
                    <a:r>
                      <a:rPr lang="ru-RU" sz="1400" b="1" baseline="0" dirty="0">
                        <a:solidFill>
                          <a:schemeClr val="tx1"/>
                        </a:solidFill>
                      </a:rPr>
                      <a:t> укусы животными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B2D-BEFF-8A321307F7B8}"/>
                </c:ext>
              </c:extLst>
            </c:dLbl>
            <c:dLbl>
              <c:idx val="7"/>
              <c:layout>
                <c:manualLayout>
                  <c:x val="-5.1725577689133273E-2"/>
                  <c:y val="-7.432280251689206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1,6% др. инфекции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A9-4B2D-BEFF-8A321307F7B8}"/>
                </c:ext>
              </c:extLst>
            </c:dLbl>
            <c:dLbl>
              <c:idx val="8"/>
              <c:layout>
                <c:manualLayout>
                  <c:x val="1.4351490917305329E-2"/>
                  <c:y val="-7.131581339447132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3,9% гепатиты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A9-4B2D-BEFF-8A321307F7B8}"/>
                </c:ext>
              </c:extLst>
            </c:dLbl>
            <c:dLbl>
              <c:idx val="9"/>
              <c:layout>
                <c:manualLayout>
                  <c:x val="7.0626250006887006E-2"/>
                  <c:y val="-7.131581339447132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0,05%</a:t>
                    </a: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ВИЧ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B2D-BEFF-8A321307F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прививаемые</c:v>
                </c:pt>
                <c:pt idx="1">
                  <c:v>ветряная оспа</c:v>
                </c:pt>
                <c:pt idx="2">
                  <c:v>ОКИ</c:v>
                </c:pt>
                <c:pt idx="3">
                  <c:v>ЗППП</c:v>
                </c:pt>
                <c:pt idx="4">
                  <c:v>пневмонии</c:v>
                </c:pt>
                <c:pt idx="5">
                  <c:v>укусы животный</c:v>
                </c:pt>
                <c:pt idx="6">
                  <c:v>паразитозы</c:v>
                </c:pt>
                <c:pt idx="7">
                  <c:v>др. инфекции</c:v>
                </c:pt>
                <c:pt idx="8">
                  <c:v>гепатиты</c:v>
                </c:pt>
                <c:pt idx="9">
                  <c:v>ВИЧ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41.8</c:v>
                </c:pt>
                <c:pt idx="1">
                  <c:v>11.8</c:v>
                </c:pt>
                <c:pt idx="2">
                  <c:v>11.5</c:v>
                </c:pt>
                <c:pt idx="3">
                  <c:v>7.2</c:v>
                </c:pt>
                <c:pt idx="4">
                  <c:v>0</c:v>
                </c:pt>
                <c:pt idx="5">
                  <c:v>11.2</c:v>
                </c:pt>
                <c:pt idx="6">
                  <c:v>10.9</c:v>
                </c:pt>
                <c:pt idx="7">
                  <c:v>1.6</c:v>
                </c:pt>
                <c:pt idx="8">
                  <c:v>3.9</c:v>
                </c:pt>
                <c:pt idx="9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7A9-4B2D-BEFF-8A321307F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76649305457079E-2"/>
          <c:y val="0.30724236492379753"/>
          <c:w val="0.83288408358155319"/>
          <c:h val="0.543886995819135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прививаемые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E3-4D7F-9DBF-CF7FAE5CC551}"/>
              </c:ext>
            </c:extLst>
          </c:dPt>
          <c:dPt>
            <c:idx val="1"/>
            <c:bubble3D val="0"/>
            <c:spPr>
              <a:solidFill>
                <a:srgbClr val="6666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E3-4D7F-9DBF-CF7FAE5CC551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E3-4D7F-9DBF-CF7FAE5CC551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E3-4D7F-9DBF-CF7FAE5CC551}"/>
              </c:ext>
            </c:extLst>
          </c:dPt>
          <c:dPt>
            <c:idx val="7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E3-4D7F-9DBF-CF7FAE5CC551}"/>
              </c:ext>
            </c:extLst>
          </c:dPt>
          <c:dLbls>
            <c:dLbl>
              <c:idx val="0"/>
              <c:layout>
                <c:manualLayout>
                  <c:x val="-0.18117982632270396"/>
                  <c:y val="-4.31834858977846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5,6%</a:t>
                    </a:r>
                  </a:p>
                  <a:p>
                    <a:r>
                      <a:rPr lang="ru-RU" sz="1200" b="1" dirty="0"/>
                      <a:t>Гепатит А</a:t>
                    </a:r>
                  </a:p>
                  <a:p>
                    <a:r>
                      <a:rPr lang="ru-RU" sz="1200" b="1" dirty="0"/>
                      <a:t>(73сл.)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3-4D7F-9DBF-CF7FAE5CC551}"/>
                </c:ext>
              </c:extLst>
            </c:dLbl>
            <c:dLbl>
              <c:idx val="1"/>
              <c:layout>
                <c:manualLayout>
                  <c:x val="-1.9626824583750505E-3"/>
                  <c:y val="-3.392597403509966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1,0 %</a:t>
                    </a:r>
                  </a:p>
                  <a:p>
                    <a:r>
                      <a:rPr lang="ru-RU" sz="1200" b="1" dirty="0"/>
                      <a:t>Гепатит В</a:t>
                    </a:r>
                    <a:endParaRPr lang="ru-RU" sz="1200" b="1" baseline="0" dirty="0"/>
                  </a:p>
                  <a:p>
                    <a:r>
                      <a:rPr lang="ru-RU" sz="1200" b="1" baseline="0" dirty="0"/>
                      <a:t>(13сл)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E3-4D7F-9DBF-CF7FAE5CC551}"/>
                </c:ext>
              </c:extLst>
            </c:dLbl>
            <c:dLbl>
              <c:idx val="2"/>
              <c:layout>
                <c:manualLayout>
                  <c:x val="0.16641348570224113"/>
                  <c:y val="-5.913675188794116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30,4%</a:t>
                    </a:r>
                  </a:p>
                  <a:p>
                    <a:r>
                      <a:rPr lang="ru-RU" sz="1200" b="1" dirty="0"/>
                      <a:t> Коклюш</a:t>
                    </a:r>
                  </a:p>
                  <a:p>
                    <a:r>
                      <a:rPr lang="ru-RU" sz="1200" b="1" dirty="0"/>
                      <a:t>(392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E3-4D7F-9DBF-CF7FAE5CC551}"/>
                </c:ext>
              </c:extLst>
            </c:dLbl>
            <c:dLbl>
              <c:idx val="3"/>
              <c:layout>
                <c:manualLayout>
                  <c:x val="3.4968046502922893E-2"/>
                  <c:y val="7.27368044882959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0,4%</a:t>
                    </a:r>
                  </a:p>
                  <a:p>
                    <a:r>
                      <a:rPr lang="ru-RU" sz="1200" b="1" dirty="0"/>
                      <a:t>Корь</a:t>
                    </a:r>
                  </a:p>
                  <a:p>
                    <a:r>
                      <a:rPr lang="ru-RU" sz="1200" b="1" dirty="0"/>
                      <a:t>(5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E3-4D7F-9DBF-CF7FAE5CC551}"/>
                </c:ext>
              </c:extLst>
            </c:dLbl>
            <c:dLbl>
              <c:idx val="4"/>
              <c:layout>
                <c:manualLayout>
                  <c:x val="-0.11928889159433141"/>
                  <c:y val="4.485435021998793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3,9%</a:t>
                    </a:r>
                  </a:p>
                  <a:p>
                    <a:r>
                      <a:rPr lang="ru-RU" sz="1200" b="1" dirty="0"/>
                      <a:t>КЭ</a:t>
                    </a:r>
                  </a:p>
                  <a:p>
                    <a:r>
                      <a:rPr lang="ru-RU" sz="1200" b="1" dirty="0"/>
                      <a:t>(50сл.)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E3-4D7F-9DBF-CF7FAE5CC551}"/>
                </c:ext>
              </c:extLst>
            </c:dLbl>
            <c:dLbl>
              <c:idx val="5"/>
              <c:layout>
                <c:manualLayout>
                  <c:x val="6.3869062436969756E-2"/>
                  <c:y val="-0.2879520593942326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58,7% </a:t>
                    </a:r>
                  </a:p>
                  <a:p>
                    <a:r>
                      <a:rPr lang="ru-RU" sz="1200" b="1" dirty="0"/>
                      <a:t>туберкулез</a:t>
                    </a:r>
                  </a:p>
                  <a:p>
                    <a:r>
                      <a:rPr lang="ru-RU" sz="1200" b="1" dirty="0"/>
                      <a:t>(757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E3-4D7F-9DBF-CF7FAE5CC551}"/>
                </c:ext>
              </c:extLst>
            </c:dLbl>
            <c:dLbl>
              <c:idx val="6"/>
              <c:layout>
                <c:manualLayout>
                  <c:x val="0.20512518829577109"/>
                  <c:y val="-6.0831707975679365E-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0,2</a:t>
                    </a:r>
                    <a:r>
                      <a:rPr lang="ru-RU" sz="1200" b="1" dirty="0"/>
                      <a:t>% </a:t>
                    </a:r>
                  </a:p>
                  <a:p>
                    <a:r>
                      <a:rPr lang="ru-RU" sz="1200" b="1" dirty="0"/>
                      <a:t>КЭ</a:t>
                    </a:r>
                  </a:p>
                  <a:p>
                    <a:r>
                      <a:rPr lang="ru-RU" sz="1200" b="1" dirty="0"/>
                      <a:t>(50сл.)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8E3-4D7F-9DBF-CF7FAE5CC551}"/>
                </c:ext>
              </c:extLst>
            </c:dLbl>
            <c:dLbl>
              <c:idx val="7"/>
              <c:layout>
                <c:manualLayout>
                  <c:x val="0.36168528576438541"/>
                  <c:y val="5.29549554252146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2,7%</a:t>
                    </a:r>
                  </a:p>
                  <a:p>
                    <a:r>
                      <a:rPr lang="ru-RU" sz="1200" b="1" dirty="0"/>
                      <a:t>Туберкулез (757 сл.)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E3-4D7F-9DBF-CF7FAE5CC551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гепатит А</c:v>
                </c:pt>
                <c:pt idx="1">
                  <c:v>гепатит В</c:v>
                </c:pt>
                <c:pt idx="2">
                  <c:v>коклюш</c:v>
                </c:pt>
                <c:pt idx="3">
                  <c:v>корь</c:v>
                </c:pt>
                <c:pt idx="4">
                  <c:v>клещевой энцефалит</c:v>
                </c:pt>
                <c:pt idx="5">
                  <c:v>туберкулез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5.6</c:v>
                </c:pt>
                <c:pt idx="1">
                  <c:v>1</c:v>
                </c:pt>
                <c:pt idx="2">
                  <c:v>30.4</c:v>
                </c:pt>
                <c:pt idx="3">
                  <c:v>0.4</c:v>
                </c:pt>
                <c:pt idx="4">
                  <c:v>3.9</c:v>
                </c:pt>
                <c:pt idx="5">
                  <c:v>58.7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8E3-4D7F-9DBF-CF7FAE5CC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76649305457079E-2"/>
          <c:y val="0.25422908853634585"/>
          <c:w val="0.90203549727194499"/>
          <c:h val="0.588529754882252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прививаемые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6A-42B1-81E1-193610B45435}"/>
              </c:ext>
            </c:extLst>
          </c:dPt>
          <c:dPt>
            <c:idx val="1"/>
            <c:bubble3D val="0"/>
            <c:spPr>
              <a:solidFill>
                <a:srgbClr val="CC00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6A-42B1-81E1-193610B45435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6A-42B1-81E1-193610B4543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6A-42B1-81E1-193610B45435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6A-42B1-81E1-193610B45435}"/>
              </c:ext>
            </c:extLst>
          </c:dPt>
          <c:dPt>
            <c:idx val="9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6A-42B1-81E1-193610B45435}"/>
              </c:ext>
            </c:extLst>
          </c:dPt>
          <c:dLbls>
            <c:dLbl>
              <c:idx val="0"/>
              <c:layout>
                <c:manualLayout>
                  <c:x val="5.8167954899121292E-2"/>
                  <c:y val="6.475375080464618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69%</a:t>
                    </a:r>
                  </a:p>
                  <a:p>
                    <a:r>
                      <a:rPr lang="ru-RU" sz="1200" b="1" dirty="0"/>
                      <a:t>краснуха</a:t>
                    </a:r>
                  </a:p>
                  <a:p>
                    <a:r>
                      <a:rPr lang="ru-RU" sz="1200" b="1" dirty="0"/>
                      <a:t>(15112сл.)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A-42B1-81E1-193610B45435}"/>
                </c:ext>
              </c:extLst>
            </c:dLbl>
            <c:dLbl>
              <c:idx val="1"/>
              <c:layout>
                <c:manualLayout>
                  <c:x val="4.9846047522095677E-2"/>
                  <c:y val="0.1449604506083856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4,4%</a:t>
                    </a:r>
                  </a:p>
                  <a:p>
                    <a:r>
                      <a:rPr lang="ru-RU" sz="1200" b="1" baseline="0" dirty="0"/>
                      <a:t>Гепатит А</a:t>
                    </a:r>
                  </a:p>
                  <a:p>
                    <a:r>
                      <a:rPr lang="ru-RU" sz="1200" b="1" baseline="0" dirty="0"/>
                      <a:t>(967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6A-42B1-81E1-193610B45435}"/>
                </c:ext>
              </c:extLst>
            </c:dLbl>
            <c:dLbl>
              <c:idx val="2"/>
              <c:layout>
                <c:manualLayout>
                  <c:x val="-8.0078538693958257E-2"/>
                  <c:y val="0.1129193855070457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11,8%</a:t>
                    </a:r>
                  </a:p>
                  <a:p>
                    <a:r>
                      <a:rPr lang="ru-RU" sz="1200" b="1" dirty="0"/>
                      <a:t> гепатит В</a:t>
                    </a:r>
                  </a:p>
                  <a:p>
                    <a:r>
                      <a:rPr lang="ru-RU" sz="1200" b="1" dirty="0"/>
                      <a:t> (2580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6A-42B1-81E1-193610B45435}"/>
                </c:ext>
              </c:extLst>
            </c:dLbl>
            <c:dLbl>
              <c:idx val="3"/>
              <c:layout>
                <c:manualLayout>
                  <c:x val="-0.1089111128412471"/>
                  <c:y val="3.390244565822105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2,4%</a:t>
                    </a:r>
                  </a:p>
                  <a:p>
                    <a:r>
                      <a:rPr lang="ru-RU" sz="1200" b="1" dirty="0"/>
                      <a:t>Коклюш</a:t>
                    </a:r>
                  </a:p>
                  <a:p>
                    <a:r>
                      <a:rPr lang="ru-RU" sz="1200" b="1" dirty="0"/>
                      <a:t>(526сл.)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6A-42B1-81E1-193610B45435}"/>
                </c:ext>
              </c:extLst>
            </c:dLbl>
            <c:dLbl>
              <c:idx val="4"/>
              <c:layout>
                <c:manualLayout>
                  <c:x val="-0.17832336312840821"/>
                  <c:y val="-0.12300788020700687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0,2%</a:t>
                    </a:r>
                  </a:p>
                  <a:p>
                    <a:r>
                      <a:rPr lang="ru-RU" sz="1200" b="1" dirty="0"/>
                      <a:t>Корь</a:t>
                    </a:r>
                  </a:p>
                  <a:p>
                    <a:r>
                      <a:rPr lang="ru-RU" sz="1200" b="1" dirty="0"/>
                      <a:t>(43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6A-42B1-81E1-193610B45435}"/>
                </c:ext>
              </c:extLst>
            </c:dLbl>
            <c:dLbl>
              <c:idx val="5"/>
              <c:layout>
                <c:manualLayout>
                  <c:x val="5.026305769778412E-3"/>
                  <c:y val="-0.2012494096644421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1,2% КЭ</a:t>
                    </a:r>
                  </a:p>
                  <a:p>
                    <a:r>
                      <a:rPr lang="ru-RU" sz="1200" b="1" dirty="0"/>
                      <a:t>(261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6A-42B1-81E1-193610B45435}"/>
                </c:ext>
              </c:extLst>
            </c:dLbl>
            <c:dLbl>
              <c:idx val="6"/>
              <c:layout>
                <c:manualLayout>
                  <c:x val="0.19956507225154566"/>
                  <c:y val="-0.1384730646265988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3,1% </a:t>
                    </a:r>
                  </a:p>
                  <a:p>
                    <a:r>
                      <a:rPr lang="ru-RU" sz="1200" b="1" dirty="0"/>
                      <a:t>Туберкулез</a:t>
                    </a:r>
                  </a:p>
                  <a:p>
                    <a:r>
                      <a:rPr lang="ru-RU" sz="1200" b="1" dirty="0"/>
                      <a:t>(675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6A-42B1-81E1-193610B45435}"/>
                </c:ext>
              </c:extLst>
            </c:dLbl>
            <c:dLbl>
              <c:idx val="7"/>
              <c:layout>
                <c:manualLayout>
                  <c:x val="0.35137533368812973"/>
                  <c:y val="-0.1197151059142350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/>
                      <a:t>0,1%</a:t>
                    </a:r>
                  </a:p>
                  <a:p>
                    <a:r>
                      <a:rPr lang="ru-RU" sz="1200" b="1" dirty="0"/>
                      <a:t>дифтерия </a:t>
                    </a:r>
                  </a:p>
                  <a:p>
                    <a:r>
                      <a:rPr lang="ru-RU" sz="1200" b="1" dirty="0"/>
                      <a:t>(15 сл.)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6A-42B1-81E1-193610B45435}"/>
                </c:ext>
              </c:extLst>
            </c:dLbl>
            <c:dLbl>
              <c:idx val="8"/>
              <c:layout>
                <c:manualLayout>
                  <c:x val="0.2263371255307281"/>
                  <c:y val="6.932678256612376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7,4% паротит</a:t>
                    </a:r>
                  </a:p>
                  <a:p>
                    <a:r>
                      <a:rPr lang="ru-RU" sz="1200" dirty="0"/>
                      <a:t>(1611л.)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6A-42B1-81E1-193610B45435}"/>
                </c:ext>
              </c:extLst>
            </c:dLbl>
            <c:dLbl>
              <c:idx val="9"/>
              <c:layout>
                <c:manualLayout>
                  <c:x val="0.10377068048121943"/>
                  <c:y val="4.874892622300727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5,8</a:t>
                    </a:r>
                    <a:r>
                      <a:rPr lang="ru-RU" sz="1200" dirty="0"/>
                      <a:t>% паротит</a:t>
                    </a:r>
                  </a:p>
                  <a:p>
                    <a:r>
                      <a:rPr lang="ru-RU" sz="1200" dirty="0"/>
                      <a:t>(1611сл.)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6A-42B1-81E1-193610B45435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краснуха</c:v>
                </c:pt>
                <c:pt idx="1">
                  <c:v>гепатит А</c:v>
                </c:pt>
                <c:pt idx="2">
                  <c:v>гепатит В</c:v>
                </c:pt>
                <c:pt idx="3">
                  <c:v>коклюш</c:v>
                </c:pt>
                <c:pt idx="4">
                  <c:v>корь</c:v>
                </c:pt>
                <c:pt idx="5">
                  <c:v>клещевой энцефалит</c:v>
                </c:pt>
                <c:pt idx="6">
                  <c:v>туберкулез</c:v>
                </c:pt>
                <c:pt idx="7">
                  <c:v>дифтерия</c:v>
                </c:pt>
                <c:pt idx="8">
                  <c:v>паротит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69</c:v>
                </c:pt>
                <c:pt idx="1">
                  <c:v>4.4000000000000004</c:v>
                </c:pt>
                <c:pt idx="2">
                  <c:v>11.8</c:v>
                </c:pt>
                <c:pt idx="3">
                  <c:v>2.4</c:v>
                </c:pt>
                <c:pt idx="4">
                  <c:v>0.2</c:v>
                </c:pt>
                <c:pt idx="5">
                  <c:v>1.2</c:v>
                </c:pt>
                <c:pt idx="6">
                  <c:v>3.1</c:v>
                </c:pt>
                <c:pt idx="7">
                  <c:v>0.1</c:v>
                </c:pt>
                <c:pt idx="8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36A-42B1-81E1-193610B4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893354934475377"/>
          <c:y val="6.8154820404570701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24112333336545E-2"/>
          <c:y val="6.5740042505871135E-2"/>
          <c:w val="0.57181371131270864"/>
          <c:h val="0.768527051591009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6C-43FD-904F-D4AA5CF59E1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6C-43FD-904F-D4AA5CF59E1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6C-43FD-904F-D4AA5CF59E1D}"/>
              </c:ext>
            </c:extLst>
          </c:dPt>
          <c:dLbls>
            <c:dLbl>
              <c:idx val="1"/>
              <c:layout>
                <c:manualLayout>
                  <c:x val="1.8538823507875231E-2"/>
                  <c:y val="-5.708340098963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C-43FD-904F-D4AA5CF59E1D}"/>
                </c:ext>
              </c:extLst>
            </c:dLbl>
            <c:dLbl>
              <c:idx val="2"/>
              <c:layout>
                <c:manualLayout>
                  <c:x val="3.031545431677235E-4"/>
                  <c:y val="2.0333210839821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6C-43FD-904F-D4AA5CF59E1D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отказ</c:v>
                </c:pt>
                <c:pt idx="1">
                  <c:v>временные медотводы</c:v>
                </c:pt>
                <c:pt idx="2">
                  <c:v>длительные медотводы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37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6C-43FD-904F-D4AA5CF59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478669036773698E-2"/>
          <c:y val="0.62770565175297988"/>
          <c:w val="0.93552133096322621"/>
          <c:h val="0.3722941040739063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545980957898127"/>
          <c:y val="8.28072674464741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32115630953774E-2"/>
          <c:y val="0.33688617931340964"/>
          <c:w val="0.72789872504209763"/>
          <c:h val="0.64752452430210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F8-4E2F-95BF-F11DB3034D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F8-4E2F-95BF-F11DB3034DC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F8-4E2F-95BF-F11DB3034DCC}"/>
              </c:ext>
            </c:extLst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отказ</c:v>
                </c:pt>
                <c:pt idx="1">
                  <c:v>временные медотводы</c:v>
                </c:pt>
                <c:pt idx="2">
                  <c:v>длительные медотводы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24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9F8-4E2F-95BF-F11DB3034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21130331923904"/>
          <c:y val="0.13228423500765266"/>
          <c:w val="0.57450266963801411"/>
          <c:h val="0.50109362639291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длительные медотводы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F55C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54-4F60-9C72-C78B68B7BD1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54-4F60-9C72-C78B68B7BD19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54-4F60-9C72-C78B68B7BD1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54-4F60-9C72-C78B68B7BD19}"/>
              </c:ext>
            </c:extLst>
          </c:dPt>
          <c:dPt>
            <c:idx val="5"/>
            <c:bubble3D val="0"/>
            <c:spPr>
              <a:solidFill>
                <a:srgbClr val="7A285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54-4F60-9C72-C78B68B7BD19}"/>
              </c:ext>
            </c:extLst>
          </c:dPt>
          <c:dPt>
            <c:idx val="8"/>
            <c:bubble3D val="0"/>
            <c:spPr>
              <a:solidFill>
                <a:srgbClr val="00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54-4F60-9C72-C78B68B7BD19}"/>
              </c:ext>
            </c:extLst>
          </c:dPt>
          <c:dPt>
            <c:idx val="12"/>
            <c:bubble3D val="0"/>
            <c:spPr>
              <a:solidFill>
                <a:srgbClr val="CC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54-4F60-9C72-C78B68B7BD19}"/>
              </c:ext>
            </c:extLst>
          </c:dPt>
          <c:dPt>
            <c:idx val="13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C54-4F60-9C72-C78B68B7BD19}"/>
              </c:ext>
            </c:extLst>
          </c:dPt>
          <c:dLbls>
            <c:dLbl>
              <c:idx val="0"/>
              <c:layout>
                <c:manualLayout>
                  <c:x val="0"/>
                  <c:y val="-0.1023671499186657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42%</a:t>
                    </a:r>
                  </a:p>
                  <a:p>
                    <a:r>
                      <a:rPr lang="ru-RU" sz="1400" dirty="0"/>
                      <a:t>новообразования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54-4F60-9C72-C78B68B7BD19}"/>
                </c:ext>
              </c:extLst>
            </c:dLbl>
            <c:dLbl>
              <c:idx val="1"/>
              <c:layout>
                <c:manualLayout>
                  <c:x val="-2.5287386368834836E-2"/>
                  <c:y val="-1.647751759148095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4%</a:t>
                    </a:r>
                  </a:p>
                  <a:p>
                    <a:r>
                      <a:rPr lang="ru-RU" sz="1400" dirty="0"/>
                      <a:t>Б-ни </a:t>
                    </a:r>
                    <a:r>
                      <a:rPr lang="ru-RU" sz="1400" dirty="0" err="1"/>
                      <a:t>эндокрин</a:t>
                    </a:r>
                    <a:r>
                      <a:rPr lang="ru-RU" sz="1400" dirty="0"/>
                      <a:t>. системы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54-4F60-9C72-C78B68B7BD19}"/>
                </c:ext>
              </c:extLst>
            </c:dLbl>
            <c:dLbl>
              <c:idx val="2"/>
              <c:layout>
                <c:manualLayout>
                  <c:x val="0.200193924321799"/>
                  <c:y val="0.2268081324297301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7%</a:t>
                    </a:r>
                  </a:p>
                  <a:p>
                    <a:r>
                      <a:rPr lang="ru-RU" sz="1400" dirty="0"/>
                      <a:t>Б-ни крови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54-4F60-9C72-C78B68B7BD19}"/>
                </c:ext>
              </c:extLst>
            </c:dLbl>
            <c:dLbl>
              <c:idx val="3"/>
              <c:layout>
                <c:manualLayout>
                  <c:x val="0.16255220008234378"/>
                  <c:y val="0.1064069231623489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6%</a:t>
                    </a:r>
                  </a:p>
                  <a:p>
                    <a:r>
                      <a:rPr lang="ru-RU" sz="1400" dirty="0"/>
                      <a:t>Б-ни нерв. системы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54-4F60-9C72-C78B68B7BD19}"/>
                </c:ext>
              </c:extLst>
            </c:dLbl>
            <c:dLbl>
              <c:idx val="4"/>
              <c:layout>
                <c:manualLayout>
                  <c:x val="0.18405307906964585"/>
                  <c:y val="0.32492494743235456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1%</a:t>
                    </a:r>
                  </a:p>
                  <a:p>
                    <a:r>
                      <a:rPr lang="ru-RU" sz="1400"/>
                      <a:t>Психич. расстр.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54-4F60-9C72-C78B68B7BD19}"/>
                </c:ext>
              </c:extLst>
            </c:dLbl>
            <c:dLbl>
              <c:idx val="5"/>
              <c:layout>
                <c:manualLayout>
                  <c:x val="6.1921387819654027E-2"/>
                  <c:y val="0.3633186373954416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8%</a:t>
                    </a:r>
                  </a:p>
                  <a:p>
                    <a:r>
                      <a:rPr lang="ru-RU" sz="1400" dirty="0"/>
                      <a:t>Б-ни системы </a:t>
                    </a:r>
                    <a:r>
                      <a:rPr lang="ru-RU" sz="1400" dirty="0" err="1"/>
                      <a:t>крообращ</a:t>
                    </a:r>
                    <a:r>
                      <a:rPr lang="ru-RU" sz="1400" dirty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54-4F60-9C72-C78B68B7BD19}"/>
                </c:ext>
              </c:extLst>
            </c:dLbl>
            <c:dLbl>
              <c:idx val="6"/>
              <c:layout>
                <c:manualLayout>
                  <c:x val="-0.14922433832138307"/>
                  <c:y val="0.4997591478227129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17%</a:t>
                    </a:r>
                  </a:p>
                  <a:p>
                    <a:r>
                      <a:rPr lang="ru-RU" sz="1400" dirty="0"/>
                      <a:t>Б-ни органов дыхания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C54-4F60-9C72-C78B68B7BD19}"/>
                </c:ext>
              </c:extLst>
            </c:dLbl>
            <c:dLbl>
              <c:idx val="7"/>
              <c:layout>
                <c:manualLayout>
                  <c:x val="-0.25841555354248391"/>
                  <c:y val="0.37521038292594355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3%</a:t>
                    </a:r>
                  </a:p>
                  <a:p>
                    <a:r>
                      <a:rPr lang="ru-RU" sz="1400" dirty="0"/>
                      <a:t>Б-ни органов </a:t>
                    </a:r>
                    <a:r>
                      <a:rPr lang="ru-RU" sz="1400" dirty="0" err="1"/>
                      <a:t>пищевар</a:t>
                    </a:r>
                    <a:r>
                      <a:rPr lang="ru-RU" sz="1400" dirty="0"/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54-4F60-9C72-C78B68B7BD19}"/>
                </c:ext>
              </c:extLst>
            </c:dLbl>
            <c:dLbl>
              <c:idx val="8"/>
              <c:layout>
                <c:manualLayout>
                  <c:x val="-0.32858314888089357"/>
                  <c:y val="0.2459256185465296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5%</a:t>
                    </a:r>
                  </a:p>
                  <a:p>
                    <a:r>
                      <a:rPr lang="ru-RU" sz="1400" dirty="0"/>
                      <a:t>Б-ни </a:t>
                    </a:r>
                    <a:r>
                      <a:rPr lang="ru-RU" sz="1400" dirty="0" err="1"/>
                      <a:t>мочеполов</a:t>
                    </a:r>
                    <a:r>
                      <a:rPr lang="ru-RU" sz="1400" dirty="0"/>
                      <a:t>. системы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54-4F60-9C72-C78B68B7BD19}"/>
                </c:ext>
              </c:extLst>
            </c:dLbl>
            <c:dLbl>
              <c:idx val="9"/>
              <c:layout>
                <c:manualLayout>
                  <c:x val="-0.20504897603969929"/>
                  <c:y val="-8.963908653599020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0,3%</a:t>
                    </a:r>
                  </a:p>
                  <a:p>
                    <a:r>
                      <a:rPr lang="ru-RU" sz="1400" dirty="0"/>
                      <a:t>Б-ни кожи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54-4F60-9C72-C78B68B7BD19}"/>
                </c:ext>
              </c:extLst>
            </c:dLbl>
            <c:dLbl>
              <c:idx val="10"/>
              <c:layout>
                <c:manualLayout>
                  <c:x val="-0.37123528297425645"/>
                  <c:y val="6.4016311620433544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0,1%</a:t>
                    </a:r>
                  </a:p>
                  <a:p>
                    <a:r>
                      <a:rPr lang="ru-RU" sz="1400"/>
                      <a:t>Б-ни костно-мышечн. системы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54-4F60-9C72-C78B68B7BD19}"/>
                </c:ext>
              </c:extLst>
            </c:dLbl>
            <c:dLbl>
              <c:idx val="11"/>
              <c:layout>
                <c:manualLayout>
                  <c:x val="3.062230977184871E-2"/>
                  <c:y val="-5.365303523489098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0,5%</a:t>
                    </a:r>
                  </a:p>
                  <a:p>
                    <a:r>
                      <a:rPr lang="ru-RU" sz="1400" dirty="0"/>
                      <a:t>Врожденные аномалии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54-4F60-9C72-C78B68B7BD19}"/>
                </c:ext>
              </c:extLst>
            </c:dLbl>
            <c:dLbl>
              <c:idx val="12"/>
              <c:layout>
                <c:manualLayout>
                  <c:x val="7.7358035716829185E-2"/>
                  <c:y val="-7.514152656338350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7%</a:t>
                    </a:r>
                  </a:p>
                  <a:p>
                    <a:r>
                      <a:rPr lang="ru-RU" sz="1400" dirty="0"/>
                      <a:t>В 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54-4F60-9C72-C78B68B7BD19}"/>
                </c:ext>
              </c:extLst>
            </c:dLbl>
            <c:dLbl>
              <c:idx val="13"/>
              <c:layout>
                <c:manualLayout>
                  <c:x val="0.12391233595127607"/>
                  <c:y val="-7.29104311792885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0,5%</a:t>
                    </a:r>
                  </a:p>
                  <a:p>
                    <a:r>
                      <a:rPr lang="ru-RU" sz="1400" dirty="0"/>
                      <a:t>Прочие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54-4F60-9C72-C78B68B7B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новообразования</c:v>
                </c:pt>
                <c:pt idx="1">
                  <c:v>б-ни эндокринной системы</c:v>
                </c:pt>
                <c:pt idx="2">
                  <c:v>б-ни крови</c:v>
                </c:pt>
                <c:pt idx="3">
                  <c:v>б-ни нервной системы</c:v>
                </c:pt>
                <c:pt idx="4">
                  <c:v>психические расстройства</c:v>
                </c:pt>
                <c:pt idx="5">
                  <c:v>б-ни кровообращения</c:v>
                </c:pt>
                <c:pt idx="6">
                  <c:v>б-ни органов дыхания</c:v>
                </c:pt>
                <c:pt idx="7">
                  <c:v>б-ни органов пищеварения</c:v>
                </c:pt>
                <c:pt idx="8">
                  <c:v>б-ни мочеполовой истемы</c:v>
                </c:pt>
                <c:pt idx="9">
                  <c:v>б-ни кожи</c:v>
                </c:pt>
                <c:pt idx="10">
                  <c:v>б-ни костно-мышечной системы</c:v>
                </c:pt>
                <c:pt idx="11">
                  <c:v>врожденные аномалии</c:v>
                </c:pt>
                <c:pt idx="12">
                  <c:v>В20</c:v>
                </c:pt>
                <c:pt idx="13">
                  <c:v>прочие</c:v>
                </c:pt>
              </c:strCache>
            </c:strRef>
          </c:cat>
          <c:val>
            <c:numRef>
              <c:f>Лист1!$B$2:$B$15</c:f>
              <c:numCache>
                <c:formatCode>0%</c:formatCode>
                <c:ptCount val="14"/>
                <c:pt idx="0">
                  <c:v>0.42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5.0000000000000001E-3</c:v>
                </c:pt>
                <c:pt idx="5">
                  <c:v>0.08</c:v>
                </c:pt>
                <c:pt idx="6">
                  <c:v>0.17</c:v>
                </c:pt>
                <c:pt idx="7">
                  <c:v>0.03</c:v>
                </c:pt>
                <c:pt idx="8">
                  <c:v>0.05</c:v>
                </c:pt>
                <c:pt idx="9">
                  <c:v>3.0000000000000001E-3</c:v>
                </c:pt>
                <c:pt idx="10" formatCode="0.0%">
                  <c:v>1E-3</c:v>
                </c:pt>
                <c:pt idx="11" formatCode="0.0%">
                  <c:v>5.0000000000000001E-3</c:v>
                </c:pt>
                <c:pt idx="12">
                  <c:v>0.06</c:v>
                </c:pt>
                <c:pt idx="13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C54-4F60-9C72-C78B68B7B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6181066235802493E-2"/>
          <c:y val="4.6520448345245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3446915147855081E-2"/>
          <c:y val="0.11264242244688863"/>
          <c:w val="0.4602003728779358"/>
          <c:h val="0.594018874446049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10-406E-9457-216694F0FA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10-406E-9457-216694F0FA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110-406E-9457-216694F0FA03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10-406E-9457-216694F0FA03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отрицательные</c:v>
                </c:pt>
                <c:pt idx="1">
                  <c:v>положительные </c:v>
                </c:pt>
                <c:pt idx="2">
                  <c:v>недостаточные (низкие) титры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84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10-406E-9457-216694F0F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52352722061526"/>
          <c:y val="0.17903936599637077"/>
          <c:w val="0.37581653716992436"/>
          <c:h val="0.46841276895159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2019</a:t>
            </a:r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b="1" dirty="0"/>
          </a:p>
        </c:rich>
      </c:tx>
      <c:layout>
        <c:manualLayout>
          <c:xMode val="edge"/>
          <c:yMode val="edge"/>
          <c:x val="0.12115509293098471"/>
          <c:y val="6.620151846475029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982246322983209"/>
          <c:y val="9.5645852768961745E-2"/>
          <c:w val="0.54916035259743479"/>
          <c:h val="0.649825548143321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7-46DC-9478-B2724B48B2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67-46DC-9478-B2724B48B2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367-46DC-9478-B2724B48B2BC}"/>
              </c:ext>
            </c:extLst>
          </c:dPt>
          <c:dLbls>
            <c:dLbl>
              <c:idx val="0"/>
              <c:layout>
                <c:manualLayout>
                  <c:x val="-8.9805873322437897E-3"/>
                  <c:y val="8.879392076338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67-46DC-9478-B2724B48B2B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отрицательные</c:v>
                </c:pt>
                <c:pt idx="1">
                  <c:v>положительные</c:v>
                </c:pt>
                <c:pt idx="2">
                  <c:v>недостаточные титры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2.9</c:v>
                </c:pt>
                <c:pt idx="1">
                  <c:v>40.200000000000003</c:v>
                </c:pt>
                <c:pt idx="2">
                  <c:v>56.7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7-46DC-9478-B2724B48B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strRef>
              <c:f>Лист1!$B$1:$H$1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17.2</c:v>
                </c:pt>
                <c:pt idx="1">
                  <c:v>12</c:v>
                </c:pt>
                <c:pt idx="2">
                  <c:v>42.8</c:v>
                </c:pt>
                <c:pt idx="3">
                  <c:v>40</c:v>
                </c:pt>
                <c:pt idx="4">
                  <c:v>25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61-4A70-9355-45D89771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51488"/>
        <c:axId val="155953408"/>
      </c:lineChart>
      <c:catAx>
        <c:axId val="15595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953408"/>
        <c:crosses val="autoZero"/>
        <c:auto val="1"/>
        <c:lblAlgn val="ctr"/>
        <c:lblOffset val="100"/>
        <c:noMultiLvlLbl val="0"/>
      </c:catAx>
      <c:valAx>
        <c:axId val="15595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95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77AFF-7C29-449F-8338-794AA83EA1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18AB0A5-438E-4A26-BAD9-142F339A2E5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Всего взрослого населения города старше</a:t>
          </a:r>
        </a:p>
        <a:p>
          <a:r>
            <a:rPr lang="ru-RU" sz="1600" dirty="0"/>
            <a:t> 24 лет –</a:t>
          </a:r>
        </a:p>
        <a:p>
          <a:r>
            <a:rPr lang="ru-RU" sz="1600" b="1" dirty="0"/>
            <a:t>1 069 011 </a:t>
          </a:r>
          <a:r>
            <a:rPr lang="ru-RU" sz="1600" dirty="0"/>
            <a:t>человек </a:t>
          </a:r>
        </a:p>
      </dgm:t>
    </dgm:pt>
    <dgm:pt modelId="{5BA96A8D-B431-4ACE-8C3D-DA3B5447C037}" type="parTrans" cxnId="{D2AB9F57-8E3B-4997-819E-E962CD334E1D}">
      <dgm:prSet/>
      <dgm:spPr/>
      <dgm:t>
        <a:bodyPr/>
        <a:lstStyle/>
        <a:p>
          <a:endParaRPr lang="ru-RU"/>
        </a:p>
      </dgm:t>
    </dgm:pt>
    <dgm:pt modelId="{88A044E4-DAB3-4AC8-A642-51ECC5747531}" type="sibTrans" cxnId="{D2AB9F57-8E3B-4997-819E-E962CD334E1D}">
      <dgm:prSet/>
      <dgm:spPr/>
      <dgm:t>
        <a:bodyPr/>
        <a:lstStyle/>
        <a:p>
          <a:endParaRPr lang="ru-RU"/>
        </a:p>
      </dgm:t>
    </dgm:pt>
    <dgm:pt modelId="{2B274204-A94B-475A-B579-88CE3125B0A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Расчетное количество подлежащих ревакцинации против дифтерии </a:t>
          </a:r>
        </a:p>
        <a:p>
          <a:r>
            <a:rPr lang="ru-RU" sz="1600" b="1" dirty="0"/>
            <a:t>106 900 </a:t>
          </a:r>
          <a:r>
            <a:rPr lang="ru-RU" sz="1600" dirty="0"/>
            <a:t>человек</a:t>
          </a:r>
        </a:p>
      </dgm:t>
    </dgm:pt>
    <dgm:pt modelId="{91AA0D1B-CF90-4A2D-B31E-7123860D8268}" type="parTrans" cxnId="{A1EE2ABC-DCC9-467B-852C-68CEAF578C51}">
      <dgm:prSet/>
      <dgm:spPr/>
      <dgm:t>
        <a:bodyPr/>
        <a:lstStyle/>
        <a:p>
          <a:endParaRPr lang="ru-RU"/>
        </a:p>
      </dgm:t>
    </dgm:pt>
    <dgm:pt modelId="{AB6A460D-B637-4D91-A900-4B3AA9C633D7}" type="sibTrans" cxnId="{A1EE2ABC-DCC9-467B-852C-68CEAF578C51}">
      <dgm:prSet/>
      <dgm:spPr/>
      <dgm:t>
        <a:bodyPr/>
        <a:lstStyle/>
        <a:p>
          <a:endParaRPr lang="ru-RU"/>
        </a:p>
      </dgm:t>
    </dgm:pt>
    <dgm:pt modelId="{CC5825AC-8A72-4BA3-9552-E2FE5A76FFF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  <a:p>
          <a:r>
            <a:rPr lang="ru-RU" sz="1600" dirty="0"/>
            <a:t>Ежегодно планируются </a:t>
          </a:r>
        </a:p>
        <a:p>
          <a:r>
            <a:rPr lang="ru-RU" sz="1600" dirty="0"/>
            <a:t>около </a:t>
          </a:r>
        </a:p>
        <a:p>
          <a:r>
            <a:rPr lang="ru-RU" sz="1600" b="1" dirty="0">
              <a:solidFill>
                <a:schemeClr val="tx1"/>
              </a:solidFill>
            </a:rPr>
            <a:t>60 000 </a:t>
          </a:r>
        </a:p>
        <a:p>
          <a:r>
            <a:rPr lang="ru-RU" sz="1600" dirty="0"/>
            <a:t>человек</a:t>
          </a:r>
        </a:p>
        <a:p>
          <a:endParaRPr lang="ru-RU" dirty="0"/>
        </a:p>
      </dgm:t>
    </dgm:pt>
    <dgm:pt modelId="{3168346D-81A5-4ABF-8014-971EF646E0DD}" type="parTrans" cxnId="{AE27F2FC-38CE-404F-84F0-9F35B0F20EFE}">
      <dgm:prSet/>
      <dgm:spPr/>
      <dgm:t>
        <a:bodyPr/>
        <a:lstStyle/>
        <a:p>
          <a:endParaRPr lang="ru-RU"/>
        </a:p>
      </dgm:t>
    </dgm:pt>
    <dgm:pt modelId="{EEE21B44-0FD3-4D3E-B515-3CEB5CD3ADB1}" type="sibTrans" cxnId="{AE27F2FC-38CE-404F-84F0-9F35B0F20EFE}">
      <dgm:prSet/>
      <dgm:spPr/>
      <dgm:t>
        <a:bodyPr/>
        <a:lstStyle/>
        <a:p>
          <a:endParaRPr lang="ru-RU"/>
        </a:p>
      </dgm:t>
    </dgm:pt>
    <dgm:pt modelId="{DB64E6B7-3F94-4CFB-BF4C-30901632F6D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Остаются не привитыми около </a:t>
          </a:r>
        </a:p>
        <a:p>
          <a:r>
            <a:rPr lang="ru-RU" sz="1600" b="1" dirty="0"/>
            <a:t>46 000 </a:t>
          </a:r>
          <a:r>
            <a:rPr lang="ru-RU" sz="1600" dirty="0"/>
            <a:t>человек</a:t>
          </a:r>
        </a:p>
      </dgm:t>
    </dgm:pt>
    <dgm:pt modelId="{5A8C15DC-AA75-47C0-BB32-19EEE01A83CF}" type="parTrans" cxnId="{AA474F1D-3B7F-4941-B288-984204446760}">
      <dgm:prSet/>
      <dgm:spPr/>
      <dgm:t>
        <a:bodyPr/>
        <a:lstStyle/>
        <a:p>
          <a:endParaRPr lang="ru-RU"/>
        </a:p>
      </dgm:t>
    </dgm:pt>
    <dgm:pt modelId="{B6A20C8A-9005-4346-909A-DD3C4F5FEDBD}" type="sibTrans" cxnId="{AA474F1D-3B7F-4941-B288-984204446760}">
      <dgm:prSet/>
      <dgm:spPr/>
      <dgm:t>
        <a:bodyPr/>
        <a:lstStyle/>
        <a:p>
          <a:endParaRPr lang="ru-RU"/>
        </a:p>
      </dgm:t>
    </dgm:pt>
    <dgm:pt modelId="{07DFBE22-812B-4DB7-BDF9-63CFAA45D98D}" type="pres">
      <dgm:prSet presAssocID="{B2C77AFF-7C29-449F-8338-794AA83EA1D0}" presName="Name0" presStyleCnt="0">
        <dgm:presLayoutVars>
          <dgm:dir/>
          <dgm:resizeHandles val="exact"/>
        </dgm:presLayoutVars>
      </dgm:prSet>
      <dgm:spPr/>
    </dgm:pt>
    <dgm:pt modelId="{FD3CB960-360B-431C-836F-A961647E2132}" type="pres">
      <dgm:prSet presAssocID="{118AB0A5-438E-4A26-BAD9-142F339A2E51}" presName="node" presStyleLbl="node1" presStyleIdx="0" presStyleCnt="4" custScaleX="130273" custScaleY="13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D746-25ED-493D-BF51-DA9F73EA3C2A}" type="pres">
      <dgm:prSet presAssocID="{88A044E4-DAB3-4AC8-A642-51ECC5747531}" presName="sibTrans" presStyleLbl="sibTrans2D1" presStyleIdx="0" presStyleCnt="3" custScaleX="115647" custScaleY="290791"/>
      <dgm:spPr/>
      <dgm:t>
        <a:bodyPr/>
        <a:lstStyle/>
        <a:p>
          <a:endParaRPr lang="ru-RU"/>
        </a:p>
      </dgm:t>
    </dgm:pt>
    <dgm:pt modelId="{70D45C12-B4F3-4EEE-A00C-3FE9D8D62449}" type="pres">
      <dgm:prSet presAssocID="{88A044E4-DAB3-4AC8-A642-51ECC574753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329E4AE-382E-41F1-B8E2-804D690C522C}" type="pres">
      <dgm:prSet presAssocID="{2B274204-A94B-475A-B579-88CE3125B0A2}" presName="node" presStyleLbl="node1" presStyleIdx="1" presStyleCnt="4" custScaleX="124968" custScaleY="13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4C3BE-A589-41FC-AF0A-7CAE4BE2D0A0}" type="pres">
      <dgm:prSet presAssocID="{AB6A460D-B637-4D91-A900-4B3AA9C633D7}" presName="sibTrans" presStyleLbl="sibTrans2D1" presStyleIdx="1" presStyleCnt="3" custScaleX="146640" custScaleY="428681"/>
      <dgm:spPr/>
      <dgm:t>
        <a:bodyPr/>
        <a:lstStyle/>
        <a:p>
          <a:endParaRPr lang="ru-RU"/>
        </a:p>
      </dgm:t>
    </dgm:pt>
    <dgm:pt modelId="{4C5CD101-776B-47CE-BC32-8BC96EB75057}" type="pres">
      <dgm:prSet presAssocID="{AB6A460D-B637-4D91-A900-4B3AA9C633D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671872D-E3B5-497D-A19F-F4140C02EA99}" type="pres">
      <dgm:prSet presAssocID="{CC5825AC-8A72-4BA3-9552-E2FE5A76FFFE}" presName="node" presStyleLbl="node1" presStyleIdx="2" presStyleCnt="4" custScaleX="114296" custScaleY="135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D1E6C-BCA9-4F46-912E-D60B2F20BFCB}" type="pres">
      <dgm:prSet presAssocID="{EEE21B44-0FD3-4D3E-B515-3CEB5CD3ADB1}" presName="sibTrans" presStyleLbl="sibTrans2D1" presStyleIdx="2" presStyleCnt="3" custScaleX="140933" custScaleY="428681"/>
      <dgm:spPr/>
      <dgm:t>
        <a:bodyPr/>
        <a:lstStyle/>
        <a:p>
          <a:endParaRPr lang="ru-RU"/>
        </a:p>
      </dgm:t>
    </dgm:pt>
    <dgm:pt modelId="{925E3020-D29A-41EE-8709-8B178B7F3562}" type="pres">
      <dgm:prSet presAssocID="{EEE21B44-0FD3-4D3E-B515-3CEB5CD3ADB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C1FA265-F466-4AE1-BBBD-66ECA784DE31}" type="pres">
      <dgm:prSet presAssocID="{DB64E6B7-3F94-4CFB-BF4C-30901632F6D8}" presName="node" presStyleLbl="node1" presStyleIdx="3" presStyleCnt="4" custScaleX="106585" custScaleY="13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66A4F-294D-4DFD-8F9B-B51A60068283}" type="presOf" srcId="{B2C77AFF-7C29-449F-8338-794AA83EA1D0}" destId="{07DFBE22-812B-4DB7-BDF9-63CFAA45D98D}" srcOrd="0" destOrd="0" presId="urn:microsoft.com/office/officeart/2005/8/layout/process1"/>
    <dgm:cxn modelId="{83CD4E65-DEB9-4D9B-9B3B-3DDB8A07D3DC}" type="presOf" srcId="{118AB0A5-438E-4A26-BAD9-142F339A2E51}" destId="{FD3CB960-360B-431C-836F-A961647E2132}" srcOrd="0" destOrd="0" presId="urn:microsoft.com/office/officeart/2005/8/layout/process1"/>
    <dgm:cxn modelId="{3AD424D8-D7E1-4297-80F8-27646C341FF2}" type="presOf" srcId="{DB64E6B7-3F94-4CFB-BF4C-30901632F6D8}" destId="{0C1FA265-F466-4AE1-BBBD-66ECA784DE31}" srcOrd="0" destOrd="0" presId="urn:microsoft.com/office/officeart/2005/8/layout/process1"/>
    <dgm:cxn modelId="{CA3D1D7D-3A86-44E2-8541-255A89583BFD}" type="presOf" srcId="{2B274204-A94B-475A-B579-88CE3125B0A2}" destId="{1329E4AE-382E-41F1-B8E2-804D690C522C}" srcOrd="0" destOrd="0" presId="urn:microsoft.com/office/officeart/2005/8/layout/process1"/>
    <dgm:cxn modelId="{23FB2757-680D-4652-ABAC-1B90B3371CAE}" type="presOf" srcId="{EEE21B44-0FD3-4D3E-B515-3CEB5CD3ADB1}" destId="{B8CD1E6C-BCA9-4F46-912E-D60B2F20BFCB}" srcOrd="0" destOrd="0" presId="urn:microsoft.com/office/officeart/2005/8/layout/process1"/>
    <dgm:cxn modelId="{DEA94F9C-80D4-4D28-8A3F-B7C8D9840793}" type="presOf" srcId="{EEE21B44-0FD3-4D3E-B515-3CEB5CD3ADB1}" destId="{925E3020-D29A-41EE-8709-8B178B7F3562}" srcOrd="1" destOrd="0" presId="urn:microsoft.com/office/officeart/2005/8/layout/process1"/>
    <dgm:cxn modelId="{AA474F1D-3B7F-4941-B288-984204446760}" srcId="{B2C77AFF-7C29-449F-8338-794AA83EA1D0}" destId="{DB64E6B7-3F94-4CFB-BF4C-30901632F6D8}" srcOrd="3" destOrd="0" parTransId="{5A8C15DC-AA75-47C0-BB32-19EEE01A83CF}" sibTransId="{B6A20C8A-9005-4346-909A-DD3C4F5FEDBD}"/>
    <dgm:cxn modelId="{37EFD13F-4CF5-4223-9F37-0E57DAA74D8B}" type="presOf" srcId="{AB6A460D-B637-4D91-A900-4B3AA9C633D7}" destId="{4C5CD101-776B-47CE-BC32-8BC96EB75057}" srcOrd="1" destOrd="0" presId="urn:microsoft.com/office/officeart/2005/8/layout/process1"/>
    <dgm:cxn modelId="{D2AB9F57-8E3B-4997-819E-E962CD334E1D}" srcId="{B2C77AFF-7C29-449F-8338-794AA83EA1D0}" destId="{118AB0A5-438E-4A26-BAD9-142F339A2E51}" srcOrd="0" destOrd="0" parTransId="{5BA96A8D-B431-4ACE-8C3D-DA3B5447C037}" sibTransId="{88A044E4-DAB3-4AC8-A642-51ECC5747531}"/>
    <dgm:cxn modelId="{A1EE2ABC-DCC9-467B-852C-68CEAF578C51}" srcId="{B2C77AFF-7C29-449F-8338-794AA83EA1D0}" destId="{2B274204-A94B-475A-B579-88CE3125B0A2}" srcOrd="1" destOrd="0" parTransId="{91AA0D1B-CF90-4A2D-B31E-7123860D8268}" sibTransId="{AB6A460D-B637-4D91-A900-4B3AA9C633D7}"/>
    <dgm:cxn modelId="{E0BB8FAD-A269-4381-8DAC-1132AB774643}" type="presOf" srcId="{CC5825AC-8A72-4BA3-9552-E2FE5A76FFFE}" destId="{0671872D-E3B5-497D-A19F-F4140C02EA99}" srcOrd="0" destOrd="0" presId="urn:microsoft.com/office/officeart/2005/8/layout/process1"/>
    <dgm:cxn modelId="{658C99A1-F7B9-46C6-84D8-FBF11CEB56C7}" type="presOf" srcId="{AB6A460D-B637-4D91-A900-4B3AA9C633D7}" destId="{1F34C3BE-A589-41FC-AF0A-7CAE4BE2D0A0}" srcOrd="0" destOrd="0" presId="urn:microsoft.com/office/officeart/2005/8/layout/process1"/>
    <dgm:cxn modelId="{BFFFA051-AFE7-461E-98C5-BD217EA27634}" type="presOf" srcId="{88A044E4-DAB3-4AC8-A642-51ECC5747531}" destId="{70D45C12-B4F3-4EEE-A00C-3FE9D8D62449}" srcOrd="1" destOrd="0" presId="urn:microsoft.com/office/officeart/2005/8/layout/process1"/>
    <dgm:cxn modelId="{0EF748AC-6EBF-443E-A1DF-B1794F109D49}" type="presOf" srcId="{88A044E4-DAB3-4AC8-A642-51ECC5747531}" destId="{E630D746-25ED-493D-BF51-DA9F73EA3C2A}" srcOrd="0" destOrd="0" presId="urn:microsoft.com/office/officeart/2005/8/layout/process1"/>
    <dgm:cxn modelId="{AE27F2FC-38CE-404F-84F0-9F35B0F20EFE}" srcId="{B2C77AFF-7C29-449F-8338-794AA83EA1D0}" destId="{CC5825AC-8A72-4BA3-9552-E2FE5A76FFFE}" srcOrd="2" destOrd="0" parTransId="{3168346D-81A5-4ABF-8014-971EF646E0DD}" sibTransId="{EEE21B44-0FD3-4D3E-B515-3CEB5CD3ADB1}"/>
    <dgm:cxn modelId="{8FD5F79D-6EA8-459C-AF52-4E28F0F5C7C9}" type="presParOf" srcId="{07DFBE22-812B-4DB7-BDF9-63CFAA45D98D}" destId="{FD3CB960-360B-431C-836F-A961647E2132}" srcOrd="0" destOrd="0" presId="urn:microsoft.com/office/officeart/2005/8/layout/process1"/>
    <dgm:cxn modelId="{1C77B923-1554-45E9-991A-2BC0F22592F1}" type="presParOf" srcId="{07DFBE22-812B-4DB7-BDF9-63CFAA45D98D}" destId="{E630D746-25ED-493D-BF51-DA9F73EA3C2A}" srcOrd="1" destOrd="0" presId="urn:microsoft.com/office/officeart/2005/8/layout/process1"/>
    <dgm:cxn modelId="{2761C0E0-B7E1-4154-899D-133BDE99B833}" type="presParOf" srcId="{E630D746-25ED-493D-BF51-DA9F73EA3C2A}" destId="{70D45C12-B4F3-4EEE-A00C-3FE9D8D62449}" srcOrd="0" destOrd="0" presId="urn:microsoft.com/office/officeart/2005/8/layout/process1"/>
    <dgm:cxn modelId="{E8F60CF7-BE4A-4694-86BC-1E9F64895556}" type="presParOf" srcId="{07DFBE22-812B-4DB7-BDF9-63CFAA45D98D}" destId="{1329E4AE-382E-41F1-B8E2-804D690C522C}" srcOrd="2" destOrd="0" presId="urn:microsoft.com/office/officeart/2005/8/layout/process1"/>
    <dgm:cxn modelId="{C38059E9-060D-4C5B-8A85-8212C67CD012}" type="presParOf" srcId="{07DFBE22-812B-4DB7-BDF9-63CFAA45D98D}" destId="{1F34C3BE-A589-41FC-AF0A-7CAE4BE2D0A0}" srcOrd="3" destOrd="0" presId="urn:microsoft.com/office/officeart/2005/8/layout/process1"/>
    <dgm:cxn modelId="{82A4FD49-AEDA-404E-8DC6-1A522A6F279D}" type="presParOf" srcId="{1F34C3BE-A589-41FC-AF0A-7CAE4BE2D0A0}" destId="{4C5CD101-776B-47CE-BC32-8BC96EB75057}" srcOrd="0" destOrd="0" presId="urn:microsoft.com/office/officeart/2005/8/layout/process1"/>
    <dgm:cxn modelId="{9D9305ED-E117-4D02-8EDA-A8B421C7F6C7}" type="presParOf" srcId="{07DFBE22-812B-4DB7-BDF9-63CFAA45D98D}" destId="{0671872D-E3B5-497D-A19F-F4140C02EA99}" srcOrd="4" destOrd="0" presId="urn:microsoft.com/office/officeart/2005/8/layout/process1"/>
    <dgm:cxn modelId="{BD4415E3-34AC-4616-BB41-29391E91D4CC}" type="presParOf" srcId="{07DFBE22-812B-4DB7-BDF9-63CFAA45D98D}" destId="{B8CD1E6C-BCA9-4F46-912E-D60B2F20BFCB}" srcOrd="5" destOrd="0" presId="urn:microsoft.com/office/officeart/2005/8/layout/process1"/>
    <dgm:cxn modelId="{8299F477-A272-44CE-86B3-E96255FD1BD8}" type="presParOf" srcId="{B8CD1E6C-BCA9-4F46-912E-D60B2F20BFCB}" destId="{925E3020-D29A-41EE-8709-8B178B7F3562}" srcOrd="0" destOrd="0" presId="urn:microsoft.com/office/officeart/2005/8/layout/process1"/>
    <dgm:cxn modelId="{02590B91-3837-4962-8A03-AA3A8280D8C0}" type="presParOf" srcId="{07DFBE22-812B-4DB7-BDF9-63CFAA45D98D}" destId="{0C1FA265-F466-4AE1-BBBD-66ECA784DE3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17BCE-3B81-4791-B5D3-D63561F1258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0E146-D6FB-4E80-8525-76E2A213D04C}">
      <dgm:prSet phldrT="[Text]" custT="1"/>
      <dgm:spPr/>
      <dgm:t>
        <a:bodyPr/>
        <a:lstStyle/>
        <a:p>
          <a:r>
            <a:rPr lang="ru-RU" sz="2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 34,5% детей в раннем анамнезе – осложненное течение перинатального и натального периодов  </a:t>
          </a:r>
        </a:p>
      </dgm:t>
    </dgm:pt>
    <dgm:pt modelId="{18AB2E16-7D8C-401F-864B-33A383DE94B5}" type="parTrans" cxnId="{174883C0-AACD-49C6-8184-C65C83EACFAF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5DA46-BC6A-4065-A337-6160925C5F71}" type="sibTrans" cxnId="{174883C0-AACD-49C6-8184-C65C83EACFAF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A0FB4-8497-44D7-99F9-662F1D567C73}">
      <dgm:prSet phldrT="[Text]" custT="1"/>
      <dgm:spPr/>
      <dgm:t>
        <a:bodyPr/>
        <a:lstStyle/>
        <a:p>
          <a:r>
            <a:rPr lang="ru-RU" sz="2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 16,4% – аллергические проявления различной степени тяжести </a:t>
          </a:r>
        </a:p>
      </dgm:t>
    </dgm:pt>
    <dgm:pt modelId="{B61729FD-9B9F-441B-8F4C-B46A6E277711}" type="parTrans" cxnId="{70859F41-F149-4678-A6A6-D35B93F99456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D58D3-B27D-419A-9C41-3F4D1C90713C}" type="sibTrans" cxnId="{70859F41-F149-4678-A6A6-D35B93F99456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2EC46-D51A-45B3-8170-0E0E36E55E43}">
      <dgm:prSet phldrT="[Text]" custT="1"/>
      <dgm:spPr/>
      <dgm:t>
        <a:bodyPr/>
        <a:lstStyle/>
        <a:p>
          <a:pPr algn="l"/>
          <a:r>
            <a:rPr lang="ru-RU" sz="2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 50,6% гемофильный менингит развился в первые полгода от начала посещения ДДУ</a:t>
          </a:r>
        </a:p>
      </dgm:t>
    </dgm:pt>
    <dgm:pt modelId="{2DD0DC25-88DC-4658-A0B5-F7E2080C33BC}" type="parTrans" cxnId="{450C035E-A58C-4E49-A6DD-155C141171A8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99405-1A11-4510-B624-DDC252D18302}" type="sibTrans" cxnId="{450C035E-A58C-4E49-A6DD-155C141171A8}">
      <dgm:prSet/>
      <dgm:spPr/>
      <dgm:t>
        <a:bodyPr/>
        <a:lstStyle/>
        <a:p>
          <a:endParaRPr lang="ru-RU" sz="2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D59B1-81CA-4A54-A170-D3505A521690}" type="pres">
      <dgm:prSet presAssocID="{41217BCE-3B81-4791-B5D3-D63561F125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0A59D-0ACD-4021-ACEF-FCD2783094F9}" type="pres">
      <dgm:prSet presAssocID="{4CE0E146-D6FB-4E80-8525-76E2A213D04C}" presName="composite" presStyleCnt="0"/>
      <dgm:spPr/>
    </dgm:pt>
    <dgm:pt modelId="{F6CB4422-CEB5-4165-ADDF-04E6873E33E3}" type="pres">
      <dgm:prSet presAssocID="{4CE0E146-D6FB-4E80-8525-76E2A213D04C}" presName="rect1" presStyleLbl="trAlignAcc1" presStyleIdx="0" presStyleCnt="3" custScaleY="21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CC2C8-3855-4396-86F7-B91D7FCBF529}" type="pres">
      <dgm:prSet presAssocID="{4CE0E146-D6FB-4E80-8525-76E2A213D04C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95CAA9-ED9A-4946-921D-FB5E7862056F}" type="pres">
      <dgm:prSet presAssocID="{BD55DA46-BC6A-4065-A337-6160925C5F71}" presName="sibTrans" presStyleCnt="0"/>
      <dgm:spPr/>
    </dgm:pt>
    <dgm:pt modelId="{28E899CE-3F3D-4B0B-8A66-E3C97A4CCFCE}" type="pres">
      <dgm:prSet presAssocID="{9AAA0FB4-8497-44D7-99F9-662F1D567C73}" presName="composite" presStyleCnt="0"/>
      <dgm:spPr/>
    </dgm:pt>
    <dgm:pt modelId="{8F8231E6-7759-428B-B604-7C6A15F8EDF7}" type="pres">
      <dgm:prSet presAssocID="{9AAA0FB4-8497-44D7-99F9-662F1D567C73}" presName="rect1" presStyleLbl="trAlignAcc1" presStyleIdx="1" presStyleCnt="3" custScaleY="221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D9CC8-B2EB-43BE-AD91-2E4CD79FA682}" type="pres">
      <dgm:prSet presAssocID="{9AAA0FB4-8497-44D7-99F9-662F1D567C73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8F5D644-020A-4D11-B7F2-D2A0624811A3}" type="pres">
      <dgm:prSet presAssocID="{CB6D58D3-B27D-419A-9C41-3F4D1C90713C}" presName="sibTrans" presStyleCnt="0"/>
      <dgm:spPr/>
    </dgm:pt>
    <dgm:pt modelId="{3D651347-FC59-430A-8D31-AD05922A23C0}" type="pres">
      <dgm:prSet presAssocID="{3FC2EC46-D51A-45B3-8170-0E0E36E55E43}" presName="composite" presStyleCnt="0"/>
      <dgm:spPr/>
    </dgm:pt>
    <dgm:pt modelId="{5D3293EC-D4E3-4ED9-8FBB-9973E1B6A000}" type="pres">
      <dgm:prSet presAssocID="{3FC2EC46-D51A-45B3-8170-0E0E36E55E43}" presName="rect1" presStyleLbl="trAlignAcc1" presStyleIdx="2" presStyleCnt="3" custScaleX="110280" custScaleY="126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568F6-266A-49C6-BBC3-2E5969820032}" type="pres">
      <dgm:prSet presAssocID="{3FC2EC46-D51A-45B3-8170-0E0E36E55E43}" presName="rect2" presStyleLbl="fgImgPlace1" presStyleIdx="2" presStyleCnt="3" custScaleX="106244" custLinFactNeighborX="-34487" custLinFactNeighborY="1451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B8CEC29-20EC-495E-B897-BFE7D890E95D}" type="presOf" srcId="{9AAA0FB4-8497-44D7-99F9-662F1D567C73}" destId="{8F8231E6-7759-428B-B604-7C6A15F8EDF7}" srcOrd="0" destOrd="0" presId="urn:microsoft.com/office/officeart/2008/layout/PictureStrips"/>
    <dgm:cxn modelId="{450C035E-A58C-4E49-A6DD-155C141171A8}" srcId="{41217BCE-3B81-4791-B5D3-D63561F1258F}" destId="{3FC2EC46-D51A-45B3-8170-0E0E36E55E43}" srcOrd="2" destOrd="0" parTransId="{2DD0DC25-88DC-4658-A0B5-F7E2080C33BC}" sibTransId="{52399405-1A11-4510-B624-DDC252D18302}"/>
    <dgm:cxn modelId="{70859F41-F149-4678-A6A6-D35B93F99456}" srcId="{41217BCE-3B81-4791-B5D3-D63561F1258F}" destId="{9AAA0FB4-8497-44D7-99F9-662F1D567C73}" srcOrd="1" destOrd="0" parTransId="{B61729FD-9B9F-441B-8F4C-B46A6E277711}" sibTransId="{CB6D58D3-B27D-419A-9C41-3F4D1C90713C}"/>
    <dgm:cxn modelId="{A1BA290B-6A70-4A07-BBF4-F734112948E2}" type="presOf" srcId="{41217BCE-3B81-4791-B5D3-D63561F1258F}" destId="{18CD59B1-81CA-4A54-A170-D3505A521690}" srcOrd="0" destOrd="0" presId="urn:microsoft.com/office/officeart/2008/layout/PictureStrips"/>
    <dgm:cxn modelId="{174883C0-AACD-49C6-8184-C65C83EACFAF}" srcId="{41217BCE-3B81-4791-B5D3-D63561F1258F}" destId="{4CE0E146-D6FB-4E80-8525-76E2A213D04C}" srcOrd="0" destOrd="0" parTransId="{18AB2E16-7D8C-401F-864B-33A383DE94B5}" sibTransId="{BD55DA46-BC6A-4065-A337-6160925C5F71}"/>
    <dgm:cxn modelId="{98B15748-E181-4D00-A8FF-A989399C001C}" type="presOf" srcId="{3FC2EC46-D51A-45B3-8170-0E0E36E55E43}" destId="{5D3293EC-D4E3-4ED9-8FBB-9973E1B6A000}" srcOrd="0" destOrd="0" presId="urn:microsoft.com/office/officeart/2008/layout/PictureStrips"/>
    <dgm:cxn modelId="{86EE024A-4F31-4F35-A2A8-99F312165DE7}" type="presOf" srcId="{4CE0E146-D6FB-4E80-8525-76E2A213D04C}" destId="{F6CB4422-CEB5-4165-ADDF-04E6873E33E3}" srcOrd="0" destOrd="0" presId="urn:microsoft.com/office/officeart/2008/layout/PictureStrips"/>
    <dgm:cxn modelId="{76D6E4ED-24F4-4D96-B897-5C2A7A17B384}" type="presParOf" srcId="{18CD59B1-81CA-4A54-A170-D3505A521690}" destId="{8530A59D-0ACD-4021-ACEF-FCD2783094F9}" srcOrd="0" destOrd="0" presId="urn:microsoft.com/office/officeart/2008/layout/PictureStrips"/>
    <dgm:cxn modelId="{4F11E16D-2502-4BBB-B87A-AA772184179E}" type="presParOf" srcId="{8530A59D-0ACD-4021-ACEF-FCD2783094F9}" destId="{F6CB4422-CEB5-4165-ADDF-04E6873E33E3}" srcOrd="0" destOrd="0" presId="urn:microsoft.com/office/officeart/2008/layout/PictureStrips"/>
    <dgm:cxn modelId="{62B09ADA-C2A9-4F99-859E-BD20DEA4EDF6}" type="presParOf" srcId="{8530A59D-0ACD-4021-ACEF-FCD2783094F9}" destId="{9BFCC2C8-3855-4396-86F7-B91D7FCBF529}" srcOrd="1" destOrd="0" presId="urn:microsoft.com/office/officeart/2008/layout/PictureStrips"/>
    <dgm:cxn modelId="{899804C8-E775-4AB2-9FA5-547568297203}" type="presParOf" srcId="{18CD59B1-81CA-4A54-A170-D3505A521690}" destId="{2D95CAA9-ED9A-4946-921D-FB5E7862056F}" srcOrd="1" destOrd="0" presId="urn:microsoft.com/office/officeart/2008/layout/PictureStrips"/>
    <dgm:cxn modelId="{91EFD190-0927-4B94-B6EF-2E2160175BF5}" type="presParOf" srcId="{18CD59B1-81CA-4A54-A170-D3505A521690}" destId="{28E899CE-3F3D-4B0B-8A66-E3C97A4CCFCE}" srcOrd="2" destOrd="0" presId="urn:microsoft.com/office/officeart/2008/layout/PictureStrips"/>
    <dgm:cxn modelId="{869A4158-2CF9-412B-9D48-F202BDC5345A}" type="presParOf" srcId="{28E899CE-3F3D-4B0B-8A66-E3C97A4CCFCE}" destId="{8F8231E6-7759-428B-B604-7C6A15F8EDF7}" srcOrd="0" destOrd="0" presId="urn:microsoft.com/office/officeart/2008/layout/PictureStrips"/>
    <dgm:cxn modelId="{E453D581-7118-4C85-978F-DCFDEC32B97A}" type="presParOf" srcId="{28E899CE-3F3D-4B0B-8A66-E3C97A4CCFCE}" destId="{723D9CC8-B2EB-43BE-AD91-2E4CD79FA682}" srcOrd="1" destOrd="0" presId="urn:microsoft.com/office/officeart/2008/layout/PictureStrips"/>
    <dgm:cxn modelId="{2FF7A0B8-BAAC-4902-9C43-58838B315AD9}" type="presParOf" srcId="{18CD59B1-81CA-4A54-A170-D3505A521690}" destId="{28F5D644-020A-4D11-B7F2-D2A0624811A3}" srcOrd="3" destOrd="0" presId="urn:microsoft.com/office/officeart/2008/layout/PictureStrips"/>
    <dgm:cxn modelId="{BF3CD504-9A9E-4D94-9649-E8BCDFACC025}" type="presParOf" srcId="{18CD59B1-81CA-4A54-A170-D3505A521690}" destId="{3D651347-FC59-430A-8D31-AD05922A23C0}" srcOrd="4" destOrd="0" presId="urn:microsoft.com/office/officeart/2008/layout/PictureStrips"/>
    <dgm:cxn modelId="{5AFE144E-F7AC-4EA8-9D80-8D0B043F89F3}" type="presParOf" srcId="{3D651347-FC59-430A-8D31-AD05922A23C0}" destId="{5D3293EC-D4E3-4ED9-8FBB-9973E1B6A000}" srcOrd="0" destOrd="0" presId="urn:microsoft.com/office/officeart/2008/layout/PictureStrips"/>
    <dgm:cxn modelId="{C9B11A39-4137-4609-BE11-44B7A98FD141}" type="presParOf" srcId="{3D651347-FC59-430A-8D31-AD05922A23C0}" destId="{DD7568F6-266A-49C6-BBC3-2E596982003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D07973-1BAE-4CCF-8C42-F09E268D8773}" type="doc">
      <dgm:prSet loTypeId="urn:microsoft.com/office/officeart/2005/8/layout/vList2" loCatId="Inbox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26B6202-AF27-4E3B-8C6D-3410C91BE77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Общими рекомендациями ВОЗ, региональных комитетов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3515C-7450-43FC-87E4-8E965CE2C2E1}" type="parTrans" cxnId="{2E012B33-0AAD-4D33-9198-F45E1B0C6600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7CB71-393C-47F4-82BC-FA71BD57A216}" type="sibTrans" cxnId="{2E012B33-0AAD-4D33-9198-F45E1B0C6600}">
      <dgm:prSet phldrT="1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1F354-2261-4C96-BA82-45F323F34FE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Эпидемиологической ситуацией в стране/ регионе, возрастным распределением и тяжестью инфекционных заболеваний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43D16-0DE2-4561-B1C0-48AC48F77827}" type="parTrans" cxnId="{771792D0-BBBB-4109-AB86-6C7738C8DA8D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E57A4-8A26-4D8C-BE76-C6469340C7C0}" type="sibTrans" cxnId="{771792D0-BBBB-4109-AB86-6C7738C8DA8D}">
      <dgm:prSet phldrT="2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4C073-B247-46C6-8F9F-9B068295AB6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Наличием безопасных вакцинных препаратов, их эффективностью (продолжительность поствакцинального иммунитета и необходимость ревакцинаций), экономической целесообразностью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F60D7-AF39-4596-BFF1-A198C92238C5}" type="parTrans" cxnId="{B7AC0775-C6B4-47AA-8984-CEDBCCB09CB1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D9B71-78EF-4C34-8C34-C599CAD55523}" type="sibTrans" cxnId="{B7AC0775-C6B4-47AA-8984-CEDBCCB09CB1}">
      <dgm:prSet phldrT="3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33172-134B-4321-8383-0A75D56AA09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Возрастной иммунологической характеристикой, т. е. способности детей/ взрослых определенного возраста к активной выработке антител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75624-4146-4CDE-ABD7-38D38C73995F}" type="parTrans" cxnId="{EDDD3FE6-3E5C-49D8-A5E9-BD383DFE03FC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8A9CB-03DA-49AB-93E8-606FC45BA2D3}" type="sibTrans" cxnId="{EDDD3FE6-3E5C-49D8-A5E9-BD383DFE03FC}">
      <dgm:prSet phldrT="4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18874-F405-4626-8844-CE83FFA106C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Уровнем  организации здравоохранения,  состоянием  нормативно-правовой базы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EE6CC2-0E3C-40CF-A537-AD7DE6DA4E51}" type="parTrans" cxnId="{FB4E5ED2-2A09-43CA-87EE-E5F21680BE8F}">
      <dgm:prSet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3F368-DADE-44F3-A092-212F3E0C9201}" type="sibTrans" cxnId="{FB4E5ED2-2A09-43CA-87EE-E5F21680BE8F}">
      <dgm:prSet phldrT="5"/>
      <dgm:spPr/>
      <dgm:t>
        <a:bodyPr/>
        <a:lstStyle/>
        <a:p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F824D-002E-4A05-8970-775331C54A2F}" type="pres">
      <dgm:prSet presAssocID="{3FD07973-1BAE-4CCF-8C42-F09E268D87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4F1E5-8D2B-4045-82B1-37BAC52FF027}" type="pres">
      <dgm:prSet presAssocID="{026B6202-AF27-4E3B-8C6D-3410C91BE77D}" presName="parentText" presStyleLbl="node1" presStyleIdx="0" presStyleCnt="5" custLinFactY="-9862" custLinFactNeighborX="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A380A-1AFF-4639-B362-6DF2C32B3CDE}" type="pres">
      <dgm:prSet presAssocID="{D817CB71-393C-47F4-82BC-FA71BD57A216}" presName="spacer" presStyleCnt="0"/>
      <dgm:spPr/>
    </dgm:pt>
    <dgm:pt modelId="{3574A419-ED9F-4F89-BBC5-38AE29139B1F}" type="pres">
      <dgm:prSet presAssocID="{0881F354-2261-4C96-BA82-45F323F34F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E72F6-DEF3-46A2-8A8A-4DFDD6D456ED}" type="pres">
      <dgm:prSet presAssocID="{F68E57A4-8A26-4D8C-BE76-C6469340C7C0}" presName="spacer" presStyleCnt="0"/>
      <dgm:spPr/>
    </dgm:pt>
    <dgm:pt modelId="{93AB2AAE-5586-4D04-8C8B-F828C3AF313C}" type="pres">
      <dgm:prSet presAssocID="{0474C073-B247-46C6-8F9F-9B068295AB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F3A5D-5B52-46F4-B4FD-0820DFD59A3A}" type="pres">
      <dgm:prSet presAssocID="{506D9B71-78EF-4C34-8C34-C599CAD55523}" presName="spacer" presStyleCnt="0"/>
      <dgm:spPr/>
    </dgm:pt>
    <dgm:pt modelId="{2145ABF2-577D-441B-A821-6635CEDBD24A}" type="pres">
      <dgm:prSet presAssocID="{BCF33172-134B-4321-8383-0A75D56AA09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9D9F5-8873-4411-BB57-6237D0E854C3}" type="pres">
      <dgm:prSet presAssocID="{33A8A9CB-03DA-49AB-93E8-606FC45BA2D3}" presName="spacer" presStyleCnt="0"/>
      <dgm:spPr/>
    </dgm:pt>
    <dgm:pt modelId="{5C8E0128-90E8-4A72-B2FB-011D4941C446}" type="pres">
      <dgm:prSet presAssocID="{FAE18874-F405-4626-8844-CE83FFA106C6}" presName="parentText" presStyleLbl="node1" presStyleIdx="4" presStyleCnt="5" custScaleY="133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792D0-BBBB-4109-AB86-6C7738C8DA8D}" srcId="{3FD07973-1BAE-4CCF-8C42-F09E268D8773}" destId="{0881F354-2261-4C96-BA82-45F323F34FE3}" srcOrd="1" destOrd="0" parTransId="{19A43D16-0DE2-4561-B1C0-48AC48F77827}" sibTransId="{F68E57A4-8A26-4D8C-BE76-C6469340C7C0}"/>
    <dgm:cxn modelId="{FB4E5ED2-2A09-43CA-87EE-E5F21680BE8F}" srcId="{3FD07973-1BAE-4CCF-8C42-F09E268D8773}" destId="{FAE18874-F405-4626-8844-CE83FFA106C6}" srcOrd="4" destOrd="0" parTransId="{69EE6CC2-0E3C-40CF-A537-AD7DE6DA4E51}" sibTransId="{4B13F368-DADE-44F3-A092-212F3E0C9201}"/>
    <dgm:cxn modelId="{B7AC0775-C6B4-47AA-8984-CEDBCCB09CB1}" srcId="{3FD07973-1BAE-4CCF-8C42-F09E268D8773}" destId="{0474C073-B247-46C6-8F9F-9B068295AB66}" srcOrd="2" destOrd="0" parTransId="{373F60D7-AF39-4596-BFF1-A198C92238C5}" sibTransId="{506D9B71-78EF-4C34-8C34-C599CAD55523}"/>
    <dgm:cxn modelId="{3C84F19C-7E4A-469D-BE13-643B4821BCED}" type="presOf" srcId="{0474C073-B247-46C6-8F9F-9B068295AB66}" destId="{93AB2AAE-5586-4D04-8C8B-F828C3AF313C}" srcOrd="0" destOrd="0" presId="urn:microsoft.com/office/officeart/2005/8/layout/vList2"/>
    <dgm:cxn modelId="{FE05288C-FDB2-4575-8414-0569FBDA385A}" type="presOf" srcId="{026B6202-AF27-4E3B-8C6D-3410C91BE77D}" destId="{B1E4F1E5-8D2B-4045-82B1-37BAC52FF027}" srcOrd="0" destOrd="0" presId="urn:microsoft.com/office/officeart/2005/8/layout/vList2"/>
    <dgm:cxn modelId="{2E012B33-0AAD-4D33-9198-F45E1B0C6600}" srcId="{3FD07973-1BAE-4CCF-8C42-F09E268D8773}" destId="{026B6202-AF27-4E3B-8C6D-3410C91BE77D}" srcOrd="0" destOrd="0" parTransId="{C173515C-7450-43FC-87E4-8E965CE2C2E1}" sibTransId="{D817CB71-393C-47F4-82BC-FA71BD57A216}"/>
    <dgm:cxn modelId="{4F1C40FB-3FC4-4063-B816-64FD3F493113}" type="presOf" srcId="{BCF33172-134B-4321-8383-0A75D56AA091}" destId="{2145ABF2-577D-441B-A821-6635CEDBD24A}" srcOrd="0" destOrd="0" presId="urn:microsoft.com/office/officeart/2005/8/layout/vList2"/>
    <dgm:cxn modelId="{3113F291-9BF2-4356-81B9-A25F6061CC7E}" type="presOf" srcId="{3FD07973-1BAE-4CCF-8C42-F09E268D8773}" destId="{9CCF824D-002E-4A05-8970-775331C54A2F}" srcOrd="0" destOrd="0" presId="urn:microsoft.com/office/officeart/2005/8/layout/vList2"/>
    <dgm:cxn modelId="{A7C7B750-ADF5-4889-B338-AA5E5A016A1D}" type="presOf" srcId="{0881F354-2261-4C96-BA82-45F323F34FE3}" destId="{3574A419-ED9F-4F89-BBC5-38AE29139B1F}" srcOrd="0" destOrd="0" presId="urn:microsoft.com/office/officeart/2005/8/layout/vList2"/>
    <dgm:cxn modelId="{EDDD3FE6-3E5C-49D8-A5E9-BD383DFE03FC}" srcId="{3FD07973-1BAE-4CCF-8C42-F09E268D8773}" destId="{BCF33172-134B-4321-8383-0A75D56AA091}" srcOrd="3" destOrd="0" parTransId="{34275624-4146-4CDE-ABD7-38D38C73995F}" sibTransId="{33A8A9CB-03DA-49AB-93E8-606FC45BA2D3}"/>
    <dgm:cxn modelId="{B84583A7-34F9-4179-B986-4CE63C693DEC}" type="presOf" srcId="{FAE18874-F405-4626-8844-CE83FFA106C6}" destId="{5C8E0128-90E8-4A72-B2FB-011D4941C446}" srcOrd="0" destOrd="0" presId="urn:microsoft.com/office/officeart/2005/8/layout/vList2"/>
    <dgm:cxn modelId="{CEF85B5D-14EB-4F93-BD8F-D4812CE89BB3}" type="presParOf" srcId="{9CCF824D-002E-4A05-8970-775331C54A2F}" destId="{B1E4F1E5-8D2B-4045-82B1-37BAC52FF027}" srcOrd="0" destOrd="0" presId="urn:microsoft.com/office/officeart/2005/8/layout/vList2"/>
    <dgm:cxn modelId="{ACB7898A-AE5A-4554-B02E-D40DE828F686}" type="presParOf" srcId="{9CCF824D-002E-4A05-8970-775331C54A2F}" destId="{386A380A-1AFF-4639-B362-6DF2C32B3CDE}" srcOrd="1" destOrd="0" presId="urn:microsoft.com/office/officeart/2005/8/layout/vList2"/>
    <dgm:cxn modelId="{5A98ED8D-F1FD-4315-9493-EB631D2404FA}" type="presParOf" srcId="{9CCF824D-002E-4A05-8970-775331C54A2F}" destId="{3574A419-ED9F-4F89-BBC5-38AE29139B1F}" srcOrd="2" destOrd="0" presId="urn:microsoft.com/office/officeart/2005/8/layout/vList2"/>
    <dgm:cxn modelId="{89CD290E-5B57-4DF1-9150-8844B985884E}" type="presParOf" srcId="{9CCF824D-002E-4A05-8970-775331C54A2F}" destId="{484E72F6-DEF3-46A2-8A8A-4DFDD6D456ED}" srcOrd="3" destOrd="0" presId="urn:microsoft.com/office/officeart/2005/8/layout/vList2"/>
    <dgm:cxn modelId="{7F49CC55-FB6B-4631-9537-5A762FCC0835}" type="presParOf" srcId="{9CCF824D-002E-4A05-8970-775331C54A2F}" destId="{93AB2AAE-5586-4D04-8C8B-F828C3AF313C}" srcOrd="4" destOrd="0" presId="urn:microsoft.com/office/officeart/2005/8/layout/vList2"/>
    <dgm:cxn modelId="{86E1542C-5EA0-4687-BBFE-EC2F3B2627E9}" type="presParOf" srcId="{9CCF824D-002E-4A05-8970-775331C54A2F}" destId="{02DF3A5D-5B52-46F4-B4FD-0820DFD59A3A}" srcOrd="5" destOrd="0" presId="urn:microsoft.com/office/officeart/2005/8/layout/vList2"/>
    <dgm:cxn modelId="{96DD21AA-F90A-475A-B5FE-D0592733C96E}" type="presParOf" srcId="{9CCF824D-002E-4A05-8970-775331C54A2F}" destId="{2145ABF2-577D-441B-A821-6635CEDBD24A}" srcOrd="6" destOrd="0" presId="urn:microsoft.com/office/officeart/2005/8/layout/vList2"/>
    <dgm:cxn modelId="{D1EC65C2-CDCE-497D-92AF-9853EF313C22}" type="presParOf" srcId="{9CCF824D-002E-4A05-8970-775331C54A2F}" destId="{E919D9F5-8873-4411-BB57-6237D0E854C3}" srcOrd="7" destOrd="0" presId="urn:microsoft.com/office/officeart/2005/8/layout/vList2"/>
    <dgm:cxn modelId="{ACBE0857-AE14-4C3D-ABD7-84D4F853D974}" type="presParOf" srcId="{9CCF824D-002E-4A05-8970-775331C54A2F}" destId="{5C8E0128-90E8-4A72-B2FB-011D4941C446}" srcOrd="8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F557C-6A2D-4098-9414-9C820319E7BB}" type="doc">
      <dgm:prSet loTypeId="urn:microsoft.com/office/officeart/2005/8/layout/pyramid1" loCatId="pyramid" qsTypeId="urn:microsoft.com/office/officeart/2005/8/quickstyle/3d1" qsCatId="3D" csTypeId="urn:microsoft.com/office/officeart/2005/8/colors/accent1_2" csCatId="accent1" phldr="1"/>
      <dgm:spPr/>
    </dgm:pt>
    <dgm:pt modelId="{BC992822-20C5-4CEB-84E0-2267398D9A1A}">
      <dgm:prSet phldrT="[Text]" custT="1"/>
      <dgm:spPr/>
      <dgm:t>
        <a:bodyPr/>
        <a:lstStyle/>
        <a:p>
          <a:endParaRPr lang="ru-RU" sz="1400" b="1" dirty="0">
            <a:solidFill>
              <a:schemeClr val="bg1"/>
            </a:solidFill>
          </a:endParaRPr>
        </a:p>
        <a:p>
          <a:r>
            <a:rPr lang="ru-RU" sz="1600" b="1" dirty="0">
              <a:solidFill>
                <a:schemeClr val="bg1"/>
              </a:solidFill>
            </a:rPr>
            <a:t>задачи</a:t>
          </a:r>
        </a:p>
      </dgm:t>
    </dgm:pt>
    <dgm:pt modelId="{9D748C90-E67F-48AB-96D4-B3B9345FCCE2}" type="parTrans" cxnId="{26D95153-439F-4DA5-B4CB-8770AC40C15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059AC55-9C82-4827-B2BC-71C6E72F33C8}" type="sibTrans" cxnId="{26D95153-439F-4DA5-B4CB-8770AC40C15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39A9AD1-47EF-4376-9C72-AC0C714AB968}">
      <dgm:prSet phldrT="[Text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здравоохранение\ экономика</a:t>
          </a:r>
        </a:p>
      </dgm:t>
    </dgm:pt>
    <dgm:pt modelId="{E128BC3C-608D-4FB6-B4E2-570ADF6B2F89}" type="parTrans" cxnId="{9E9208C5-47C9-46AF-BE4F-D13D8EC10A7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FDB403-E4B3-48AF-BB4F-E942CE4F6EDB}" type="sibTrans" cxnId="{9E9208C5-47C9-46AF-BE4F-D13D8EC10A7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3079C69-685B-48EF-BC5C-45E5C35C3192}">
      <dgm:prSet phldrT="[Text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Медицинские работники</a:t>
          </a:r>
        </a:p>
      </dgm:t>
    </dgm:pt>
    <dgm:pt modelId="{CF8D2C3E-A4B9-41BB-B2C0-A0CB2D4936CF}" type="parTrans" cxnId="{9C298993-9853-43A6-9310-DB0E85ECF4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06E103E-C23E-40B9-BF7D-F3C2DB586BC2}" type="sibTrans" cxnId="{9C298993-9853-43A6-9310-DB0E85ECF4E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30B3C27-2CC9-40F5-98B5-8F197EADC14A}">
      <dgm:prSet custT="1"/>
      <dgm:spPr/>
      <dgm:t>
        <a:bodyPr/>
        <a:lstStyle/>
        <a:p>
          <a:r>
            <a:rPr lang="ru-RU" sz="2800" b="1">
              <a:solidFill>
                <a:schemeClr val="bg1"/>
              </a:solidFill>
            </a:rPr>
            <a:t>родители</a:t>
          </a:r>
          <a:endParaRPr lang="ru-RU" sz="2800" b="1" dirty="0">
            <a:solidFill>
              <a:schemeClr val="bg1"/>
            </a:solidFill>
          </a:endParaRPr>
        </a:p>
      </dgm:t>
    </dgm:pt>
    <dgm:pt modelId="{898FE16A-5BEA-48F3-99D6-5E73F67BA899}" type="parTrans" cxnId="{D78BD7D9-115A-41D8-9FE3-062DAE5A24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3A6AC52-C0FF-4E3C-A3A8-D73A76DB431B}" type="sibTrans" cxnId="{D78BD7D9-115A-41D8-9FE3-062DAE5A24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61602F3-B158-4FD3-9FC8-0EE3292E8890}">
      <dgm:prSet custT="1"/>
      <dgm:spPr/>
      <dgm:t>
        <a:bodyPr/>
        <a:lstStyle/>
        <a:p>
          <a:r>
            <a:rPr lang="ru-RU" sz="3200" b="1">
              <a:solidFill>
                <a:schemeClr val="bg1"/>
              </a:solidFill>
            </a:rPr>
            <a:t>дети</a:t>
          </a:r>
          <a:endParaRPr lang="ru-RU" sz="3200" b="1" dirty="0">
            <a:solidFill>
              <a:schemeClr val="bg1"/>
            </a:solidFill>
          </a:endParaRPr>
        </a:p>
      </dgm:t>
    </dgm:pt>
    <dgm:pt modelId="{5AA0FFF0-75ED-4B20-8F3F-2BD3FE3D86E4}" type="parTrans" cxnId="{66E1BA0A-29F0-4761-A005-42829916283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CC7EB58-67C4-46EE-96E4-B2CD2560E191}" type="sibTrans" cxnId="{66E1BA0A-29F0-4761-A005-42829916283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290AFD8-94DD-4070-83F4-3C0493E24C35}" type="pres">
      <dgm:prSet presAssocID="{1B4F557C-6A2D-4098-9414-9C820319E7BB}" presName="Name0" presStyleCnt="0">
        <dgm:presLayoutVars>
          <dgm:dir/>
          <dgm:animLvl val="lvl"/>
          <dgm:resizeHandles val="exact"/>
        </dgm:presLayoutVars>
      </dgm:prSet>
      <dgm:spPr/>
    </dgm:pt>
    <dgm:pt modelId="{70ADDB94-180A-410B-A87E-50040D45C4FE}" type="pres">
      <dgm:prSet presAssocID="{BC992822-20C5-4CEB-84E0-2267398D9A1A}" presName="Name8" presStyleCnt="0"/>
      <dgm:spPr/>
    </dgm:pt>
    <dgm:pt modelId="{A64B1335-936D-444C-9A99-2468576144DC}" type="pres">
      <dgm:prSet presAssocID="{BC992822-20C5-4CEB-84E0-2267398D9A1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2A7BB-60D6-4A0C-B1B0-F85B7037228D}" type="pres">
      <dgm:prSet presAssocID="{BC992822-20C5-4CEB-84E0-2267398D9A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A2F28-0F84-4FD1-93ED-47518AC5ACC1}" type="pres">
      <dgm:prSet presAssocID="{B39A9AD1-47EF-4376-9C72-AC0C714AB968}" presName="Name8" presStyleCnt="0"/>
      <dgm:spPr/>
    </dgm:pt>
    <dgm:pt modelId="{41B19310-2007-4208-B580-FE82C6E0E46D}" type="pres">
      <dgm:prSet presAssocID="{B39A9AD1-47EF-4376-9C72-AC0C714AB96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AB16B-16EA-40D7-8AB3-03CF0BE6D352}" type="pres">
      <dgm:prSet presAssocID="{B39A9AD1-47EF-4376-9C72-AC0C714AB9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A931C-DA54-4697-9AC5-19EEBA3B3663}" type="pres">
      <dgm:prSet presAssocID="{33079C69-685B-48EF-BC5C-45E5C35C3192}" presName="Name8" presStyleCnt="0"/>
      <dgm:spPr/>
    </dgm:pt>
    <dgm:pt modelId="{E1770FD2-3038-4E9D-A78B-D39C1D67E35F}" type="pres">
      <dgm:prSet presAssocID="{33079C69-685B-48EF-BC5C-45E5C35C319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DA4FA-FB4A-49EE-857E-534A9070ACC9}" type="pres">
      <dgm:prSet presAssocID="{33079C69-685B-48EF-BC5C-45E5C35C31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7641-F0BF-48EA-8619-F86CFF0D1837}" type="pres">
      <dgm:prSet presAssocID="{130B3C27-2CC9-40F5-98B5-8F197EADC14A}" presName="Name8" presStyleCnt="0"/>
      <dgm:spPr/>
    </dgm:pt>
    <dgm:pt modelId="{670736FE-E324-487B-A964-4156487854DB}" type="pres">
      <dgm:prSet presAssocID="{130B3C27-2CC9-40F5-98B5-8F197EADC14A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BE098-1E23-4D24-9DA9-686995DE8547}" type="pres">
      <dgm:prSet presAssocID="{130B3C27-2CC9-40F5-98B5-8F197EADC1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B832A-1118-4D13-A1C0-741015E13B7D}" type="pres">
      <dgm:prSet presAssocID="{F61602F3-B158-4FD3-9FC8-0EE3292E8890}" presName="Name8" presStyleCnt="0"/>
      <dgm:spPr/>
    </dgm:pt>
    <dgm:pt modelId="{D30BAF74-941F-4329-A80C-D64C7B8399CA}" type="pres">
      <dgm:prSet presAssocID="{F61602F3-B158-4FD3-9FC8-0EE3292E8890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0887A-D429-4E9C-83C2-C573DE847588}" type="pres">
      <dgm:prSet presAssocID="{F61602F3-B158-4FD3-9FC8-0EE3292E88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CF4B9-E181-41E6-A42A-7F0101C5F0E0}" type="presOf" srcId="{BC992822-20C5-4CEB-84E0-2267398D9A1A}" destId="{35C2A7BB-60D6-4A0C-B1B0-F85B7037228D}" srcOrd="1" destOrd="0" presId="urn:microsoft.com/office/officeart/2005/8/layout/pyramid1"/>
    <dgm:cxn modelId="{A1CED84E-EB2B-4E3E-9C14-1813335BB628}" type="presOf" srcId="{BC992822-20C5-4CEB-84E0-2267398D9A1A}" destId="{A64B1335-936D-444C-9A99-2468576144DC}" srcOrd="0" destOrd="0" presId="urn:microsoft.com/office/officeart/2005/8/layout/pyramid1"/>
    <dgm:cxn modelId="{8D1FA11A-537E-4AC5-B10D-976C6F244D8B}" type="presOf" srcId="{B39A9AD1-47EF-4376-9C72-AC0C714AB968}" destId="{41B19310-2007-4208-B580-FE82C6E0E46D}" srcOrd="0" destOrd="0" presId="urn:microsoft.com/office/officeart/2005/8/layout/pyramid1"/>
    <dgm:cxn modelId="{BF313E00-09ED-4AA8-BA86-15E8200011B5}" type="presOf" srcId="{130B3C27-2CC9-40F5-98B5-8F197EADC14A}" destId="{4DBBE098-1E23-4D24-9DA9-686995DE8547}" srcOrd="1" destOrd="0" presId="urn:microsoft.com/office/officeart/2005/8/layout/pyramid1"/>
    <dgm:cxn modelId="{7BCFE090-415B-4DA7-91E3-5C6D2455AF42}" type="presOf" srcId="{F61602F3-B158-4FD3-9FC8-0EE3292E8890}" destId="{D30BAF74-941F-4329-A80C-D64C7B8399CA}" srcOrd="0" destOrd="0" presId="urn:microsoft.com/office/officeart/2005/8/layout/pyramid1"/>
    <dgm:cxn modelId="{9E9208C5-47C9-46AF-BE4F-D13D8EC10A78}" srcId="{1B4F557C-6A2D-4098-9414-9C820319E7BB}" destId="{B39A9AD1-47EF-4376-9C72-AC0C714AB968}" srcOrd="1" destOrd="0" parTransId="{E128BC3C-608D-4FB6-B4E2-570ADF6B2F89}" sibTransId="{2FFDB403-E4B3-48AF-BB4F-E942CE4F6EDB}"/>
    <dgm:cxn modelId="{9C298993-9853-43A6-9310-DB0E85ECF4EE}" srcId="{1B4F557C-6A2D-4098-9414-9C820319E7BB}" destId="{33079C69-685B-48EF-BC5C-45E5C35C3192}" srcOrd="2" destOrd="0" parTransId="{CF8D2C3E-A4B9-41BB-B2C0-A0CB2D4936CF}" sibTransId="{806E103E-C23E-40B9-BF7D-F3C2DB586BC2}"/>
    <dgm:cxn modelId="{2D14FFDD-888F-4CD2-AD89-68112B978046}" type="presOf" srcId="{F61602F3-B158-4FD3-9FC8-0EE3292E8890}" destId="{8510887A-D429-4E9C-83C2-C573DE847588}" srcOrd="1" destOrd="0" presId="urn:microsoft.com/office/officeart/2005/8/layout/pyramid1"/>
    <dgm:cxn modelId="{66E1BA0A-29F0-4761-A005-428299162832}" srcId="{1B4F557C-6A2D-4098-9414-9C820319E7BB}" destId="{F61602F3-B158-4FD3-9FC8-0EE3292E8890}" srcOrd="4" destOrd="0" parTransId="{5AA0FFF0-75ED-4B20-8F3F-2BD3FE3D86E4}" sibTransId="{ECC7EB58-67C4-46EE-96E4-B2CD2560E191}"/>
    <dgm:cxn modelId="{CA09F6D4-07F9-436E-A321-A28B42D5D0F7}" type="presOf" srcId="{130B3C27-2CC9-40F5-98B5-8F197EADC14A}" destId="{670736FE-E324-487B-A964-4156487854DB}" srcOrd="0" destOrd="0" presId="urn:microsoft.com/office/officeart/2005/8/layout/pyramid1"/>
    <dgm:cxn modelId="{C76AEA51-AFD6-4514-A2E4-FED0E9B52FE5}" type="presOf" srcId="{33079C69-685B-48EF-BC5C-45E5C35C3192}" destId="{925DA4FA-FB4A-49EE-857E-534A9070ACC9}" srcOrd="1" destOrd="0" presId="urn:microsoft.com/office/officeart/2005/8/layout/pyramid1"/>
    <dgm:cxn modelId="{DC82E2EC-A887-4901-B609-5C77E0A2EFD2}" type="presOf" srcId="{33079C69-685B-48EF-BC5C-45E5C35C3192}" destId="{E1770FD2-3038-4E9D-A78B-D39C1D67E35F}" srcOrd="0" destOrd="0" presId="urn:microsoft.com/office/officeart/2005/8/layout/pyramid1"/>
    <dgm:cxn modelId="{D78BD7D9-115A-41D8-9FE3-062DAE5A2453}" srcId="{1B4F557C-6A2D-4098-9414-9C820319E7BB}" destId="{130B3C27-2CC9-40F5-98B5-8F197EADC14A}" srcOrd="3" destOrd="0" parTransId="{898FE16A-5BEA-48F3-99D6-5E73F67BA899}" sibTransId="{C3A6AC52-C0FF-4E3C-A3A8-D73A76DB431B}"/>
    <dgm:cxn modelId="{26D95153-439F-4DA5-B4CB-8770AC40C15C}" srcId="{1B4F557C-6A2D-4098-9414-9C820319E7BB}" destId="{BC992822-20C5-4CEB-84E0-2267398D9A1A}" srcOrd="0" destOrd="0" parTransId="{9D748C90-E67F-48AB-96D4-B3B9345FCCE2}" sibTransId="{1059AC55-9C82-4827-B2BC-71C6E72F33C8}"/>
    <dgm:cxn modelId="{4055B31F-82AA-4841-A3E4-9650E15DC005}" type="presOf" srcId="{1B4F557C-6A2D-4098-9414-9C820319E7BB}" destId="{B290AFD8-94DD-4070-83F4-3C0493E24C35}" srcOrd="0" destOrd="0" presId="urn:microsoft.com/office/officeart/2005/8/layout/pyramid1"/>
    <dgm:cxn modelId="{9C5BB1C2-CFC0-4810-9D94-6B24FF5816C8}" type="presOf" srcId="{B39A9AD1-47EF-4376-9C72-AC0C714AB968}" destId="{4E5AB16B-16EA-40D7-8AB3-03CF0BE6D352}" srcOrd="1" destOrd="0" presId="urn:microsoft.com/office/officeart/2005/8/layout/pyramid1"/>
    <dgm:cxn modelId="{603FFF92-0534-4B83-B8FC-938CADEE8492}" type="presParOf" srcId="{B290AFD8-94DD-4070-83F4-3C0493E24C35}" destId="{70ADDB94-180A-410B-A87E-50040D45C4FE}" srcOrd="0" destOrd="0" presId="urn:microsoft.com/office/officeart/2005/8/layout/pyramid1"/>
    <dgm:cxn modelId="{EFE992BF-9F95-4E26-B743-D331247BF530}" type="presParOf" srcId="{70ADDB94-180A-410B-A87E-50040D45C4FE}" destId="{A64B1335-936D-444C-9A99-2468576144DC}" srcOrd="0" destOrd="0" presId="urn:microsoft.com/office/officeart/2005/8/layout/pyramid1"/>
    <dgm:cxn modelId="{5A319496-FFC7-4470-BB11-28496C587134}" type="presParOf" srcId="{70ADDB94-180A-410B-A87E-50040D45C4FE}" destId="{35C2A7BB-60D6-4A0C-B1B0-F85B7037228D}" srcOrd="1" destOrd="0" presId="urn:microsoft.com/office/officeart/2005/8/layout/pyramid1"/>
    <dgm:cxn modelId="{21688BF7-603F-4B6C-80F2-5AD143126E0D}" type="presParOf" srcId="{B290AFD8-94DD-4070-83F4-3C0493E24C35}" destId="{EFCA2F28-0F84-4FD1-93ED-47518AC5ACC1}" srcOrd="1" destOrd="0" presId="urn:microsoft.com/office/officeart/2005/8/layout/pyramid1"/>
    <dgm:cxn modelId="{D2BE678E-2411-4EDF-886E-FA9D00550C9E}" type="presParOf" srcId="{EFCA2F28-0F84-4FD1-93ED-47518AC5ACC1}" destId="{41B19310-2007-4208-B580-FE82C6E0E46D}" srcOrd="0" destOrd="0" presId="urn:microsoft.com/office/officeart/2005/8/layout/pyramid1"/>
    <dgm:cxn modelId="{354FE7BA-3E6B-41C8-856A-CF75AD5377CD}" type="presParOf" srcId="{EFCA2F28-0F84-4FD1-93ED-47518AC5ACC1}" destId="{4E5AB16B-16EA-40D7-8AB3-03CF0BE6D352}" srcOrd="1" destOrd="0" presId="urn:microsoft.com/office/officeart/2005/8/layout/pyramid1"/>
    <dgm:cxn modelId="{7DAD24CB-41DB-44E5-B395-8340F116111E}" type="presParOf" srcId="{B290AFD8-94DD-4070-83F4-3C0493E24C35}" destId="{F6CA931C-DA54-4697-9AC5-19EEBA3B3663}" srcOrd="2" destOrd="0" presId="urn:microsoft.com/office/officeart/2005/8/layout/pyramid1"/>
    <dgm:cxn modelId="{80038163-9848-4FD9-9F81-47598E35B470}" type="presParOf" srcId="{F6CA931C-DA54-4697-9AC5-19EEBA3B3663}" destId="{E1770FD2-3038-4E9D-A78B-D39C1D67E35F}" srcOrd="0" destOrd="0" presId="urn:microsoft.com/office/officeart/2005/8/layout/pyramid1"/>
    <dgm:cxn modelId="{EE516B72-2B3F-4ED4-9EAF-59F0B3971452}" type="presParOf" srcId="{F6CA931C-DA54-4697-9AC5-19EEBA3B3663}" destId="{925DA4FA-FB4A-49EE-857E-534A9070ACC9}" srcOrd="1" destOrd="0" presId="urn:microsoft.com/office/officeart/2005/8/layout/pyramid1"/>
    <dgm:cxn modelId="{91256A6C-87F1-4DE9-AFE7-ED658366A06B}" type="presParOf" srcId="{B290AFD8-94DD-4070-83F4-3C0493E24C35}" destId="{04E17641-F0BF-48EA-8619-F86CFF0D1837}" srcOrd="3" destOrd="0" presId="urn:microsoft.com/office/officeart/2005/8/layout/pyramid1"/>
    <dgm:cxn modelId="{A8150F95-818C-45B6-9A88-2FE11A60AB07}" type="presParOf" srcId="{04E17641-F0BF-48EA-8619-F86CFF0D1837}" destId="{670736FE-E324-487B-A964-4156487854DB}" srcOrd="0" destOrd="0" presId="urn:microsoft.com/office/officeart/2005/8/layout/pyramid1"/>
    <dgm:cxn modelId="{51069B6E-0F88-47B8-8785-3D98FAEC1B96}" type="presParOf" srcId="{04E17641-F0BF-48EA-8619-F86CFF0D1837}" destId="{4DBBE098-1E23-4D24-9DA9-686995DE8547}" srcOrd="1" destOrd="0" presId="urn:microsoft.com/office/officeart/2005/8/layout/pyramid1"/>
    <dgm:cxn modelId="{7DFBACCD-CA4E-46AD-9DE8-89E87BF9DE31}" type="presParOf" srcId="{B290AFD8-94DD-4070-83F4-3C0493E24C35}" destId="{B72B832A-1118-4D13-A1C0-741015E13B7D}" srcOrd="4" destOrd="0" presId="urn:microsoft.com/office/officeart/2005/8/layout/pyramid1"/>
    <dgm:cxn modelId="{D06A66B5-4697-4C29-A176-9F90CC0FF054}" type="presParOf" srcId="{B72B832A-1118-4D13-A1C0-741015E13B7D}" destId="{D30BAF74-941F-4329-A80C-D64C7B8399CA}" srcOrd="0" destOrd="0" presId="urn:microsoft.com/office/officeart/2005/8/layout/pyramid1"/>
    <dgm:cxn modelId="{3B131E5B-E741-470B-829B-B51167E6754C}" type="presParOf" srcId="{B72B832A-1118-4D13-A1C0-741015E13B7D}" destId="{8510887A-D429-4E9C-83C2-C573DE84758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DDDFC7-0AFB-456C-A88C-E9E7B9797C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BC5C8-124B-42AC-9C20-D7CA31AE149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/>
            <a:t>Социальная ценность</a:t>
          </a:r>
        </a:p>
      </dgm:t>
    </dgm:pt>
    <dgm:pt modelId="{4E4951DB-2954-4C3D-98D8-9E05D5BB70E3}" type="parTrans" cxnId="{A2761F5B-A97E-4BDB-928B-9EF7D7E603CE}">
      <dgm:prSet/>
      <dgm:spPr/>
      <dgm:t>
        <a:bodyPr/>
        <a:lstStyle/>
        <a:p>
          <a:endParaRPr lang="ru-RU" b="1"/>
        </a:p>
      </dgm:t>
    </dgm:pt>
    <dgm:pt modelId="{6D7B3E76-592A-4A02-A60A-FF2CDE67DF0D}" type="sibTrans" cxnId="{A2761F5B-A97E-4BDB-928B-9EF7D7E603CE}">
      <dgm:prSet/>
      <dgm:spPr/>
      <dgm:t>
        <a:bodyPr/>
        <a:lstStyle/>
        <a:p>
          <a:endParaRPr lang="ru-RU" b="1"/>
        </a:p>
      </dgm:t>
    </dgm:pt>
    <dgm:pt modelId="{B5CD2E0D-AAF7-4B7D-ADCA-0B5A7C09F15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/>
            <a:t>Для детей</a:t>
          </a:r>
        </a:p>
      </dgm:t>
    </dgm:pt>
    <dgm:pt modelId="{C8B5F047-018E-4E43-B5B5-B9F3D8CF0E78}" type="parTrans" cxnId="{76757386-C1EC-4CCC-B56B-7CCDC5E49978}">
      <dgm:prSet/>
      <dgm:spPr/>
      <dgm:t>
        <a:bodyPr/>
        <a:lstStyle/>
        <a:p>
          <a:endParaRPr lang="ru-RU" b="1"/>
        </a:p>
      </dgm:t>
    </dgm:pt>
    <dgm:pt modelId="{A9E2D9B8-F4FB-4DB1-8331-F5509DF1D786}" type="sibTrans" cxnId="{76757386-C1EC-4CCC-B56B-7CCDC5E49978}">
      <dgm:prSet/>
      <dgm:spPr/>
      <dgm:t>
        <a:bodyPr/>
        <a:lstStyle/>
        <a:p>
          <a:endParaRPr lang="ru-RU" b="1"/>
        </a:p>
      </dgm:t>
    </dgm:pt>
    <dgm:pt modelId="{0A8CB496-43EB-440E-BE00-101C721D5CA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/>
            <a:t>Для родителей</a:t>
          </a:r>
        </a:p>
      </dgm:t>
    </dgm:pt>
    <dgm:pt modelId="{C22BE7C9-1D0A-496C-8AFC-A84CCAA94793}" type="parTrans" cxnId="{9BDC851D-C2DF-4678-AAF5-5C8DCCF3B71D}">
      <dgm:prSet/>
      <dgm:spPr/>
      <dgm:t>
        <a:bodyPr/>
        <a:lstStyle/>
        <a:p>
          <a:endParaRPr lang="ru-RU" b="1"/>
        </a:p>
      </dgm:t>
    </dgm:pt>
    <dgm:pt modelId="{FC939C28-7DAB-4ACC-9BEE-4032217A42E6}" type="sibTrans" cxnId="{9BDC851D-C2DF-4678-AAF5-5C8DCCF3B71D}">
      <dgm:prSet/>
      <dgm:spPr/>
      <dgm:t>
        <a:bodyPr/>
        <a:lstStyle/>
        <a:p>
          <a:endParaRPr lang="ru-RU" b="1"/>
        </a:p>
      </dgm:t>
    </dgm:pt>
    <dgm:pt modelId="{F686A015-DB2F-47FC-95BF-7D834A294BD6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/>
            <a:t>Для медработников</a:t>
          </a:r>
        </a:p>
      </dgm:t>
    </dgm:pt>
    <dgm:pt modelId="{74D235E5-9E5E-4D74-8158-FAB240AA1005}" type="parTrans" cxnId="{B0D649CA-3086-47F9-893A-291058994C5A}">
      <dgm:prSet/>
      <dgm:spPr/>
      <dgm:t>
        <a:bodyPr/>
        <a:lstStyle/>
        <a:p>
          <a:endParaRPr lang="ru-RU" b="1"/>
        </a:p>
      </dgm:t>
    </dgm:pt>
    <dgm:pt modelId="{AB40620F-3DD6-43E4-ADA6-3522E1849A52}" type="sibTrans" cxnId="{B0D649CA-3086-47F9-893A-291058994C5A}">
      <dgm:prSet/>
      <dgm:spPr/>
      <dgm:t>
        <a:bodyPr/>
        <a:lstStyle/>
        <a:p>
          <a:endParaRPr lang="ru-RU" b="1"/>
        </a:p>
      </dgm:t>
    </dgm:pt>
    <dgm:pt modelId="{DC6764FB-7877-46EE-9010-536A682AEEA2}" type="pres">
      <dgm:prSet presAssocID="{E1DDDFC7-0AFB-456C-A88C-E9E7B9797C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4EBDDE-E231-4555-8987-F04CAA722897}" type="pres">
      <dgm:prSet presAssocID="{979BC5C8-124B-42AC-9C20-D7CA31AE149C}" presName="hierRoot1" presStyleCnt="0">
        <dgm:presLayoutVars>
          <dgm:hierBranch val="init"/>
        </dgm:presLayoutVars>
      </dgm:prSet>
      <dgm:spPr/>
    </dgm:pt>
    <dgm:pt modelId="{1BA45B2A-562F-4A1A-AE15-668F3524FD93}" type="pres">
      <dgm:prSet presAssocID="{979BC5C8-124B-42AC-9C20-D7CA31AE149C}" presName="rootComposite1" presStyleCnt="0"/>
      <dgm:spPr/>
    </dgm:pt>
    <dgm:pt modelId="{5677022A-517E-4C8B-B1F5-C1D852787A2F}" type="pres">
      <dgm:prSet presAssocID="{979BC5C8-124B-42AC-9C20-D7CA31AE149C}" presName="rootText1" presStyleLbl="node0" presStyleIdx="0" presStyleCnt="1" custScaleX="256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C480BD-0AFD-4EE1-A590-E39ADE73D321}" type="pres">
      <dgm:prSet presAssocID="{979BC5C8-124B-42AC-9C20-D7CA31AE14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2239152-9E7C-424B-A37B-0AA13E69AA5E}" type="pres">
      <dgm:prSet presAssocID="{979BC5C8-124B-42AC-9C20-D7CA31AE149C}" presName="hierChild2" presStyleCnt="0"/>
      <dgm:spPr/>
    </dgm:pt>
    <dgm:pt modelId="{6894536E-2D2E-4A36-8C93-156276D93A6A}" type="pres">
      <dgm:prSet presAssocID="{C8B5F047-018E-4E43-B5B5-B9F3D8CF0E7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B14995D-8CDD-4318-9F0D-90B1C5748111}" type="pres">
      <dgm:prSet presAssocID="{B5CD2E0D-AAF7-4B7D-ADCA-0B5A7C09F15E}" presName="hierRoot2" presStyleCnt="0">
        <dgm:presLayoutVars>
          <dgm:hierBranch val="init"/>
        </dgm:presLayoutVars>
      </dgm:prSet>
      <dgm:spPr/>
    </dgm:pt>
    <dgm:pt modelId="{C39CDE95-6475-4105-91BB-BA576245292F}" type="pres">
      <dgm:prSet presAssocID="{B5CD2E0D-AAF7-4B7D-ADCA-0B5A7C09F15E}" presName="rootComposite" presStyleCnt="0"/>
      <dgm:spPr/>
    </dgm:pt>
    <dgm:pt modelId="{3E00A015-B00F-4BA7-98F2-9842C4510D3C}" type="pres">
      <dgm:prSet presAssocID="{B5CD2E0D-AAF7-4B7D-ADCA-0B5A7C09F15E}" presName="rootText" presStyleLbl="node2" presStyleIdx="0" presStyleCnt="3" custScaleX="153690" custLinFactX="-100000" custLinFactNeighborX="-110368" custLinFactNeighborY="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28B7CB-711C-41F3-BAF3-09569A317FA2}" type="pres">
      <dgm:prSet presAssocID="{B5CD2E0D-AAF7-4B7D-ADCA-0B5A7C09F15E}" presName="rootConnector" presStyleLbl="node2" presStyleIdx="0" presStyleCnt="3"/>
      <dgm:spPr/>
      <dgm:t>
        <a:bodyPr/>
        <a:lstStyle/>
        <a:p>
          <a:endParaRPr lang="ru-RU"/>
        </a:p>
      </dgm:t>
    </dgm:pt>
    <dgm:pt modelId="{0CF562CF-402C-4403-8789-25399ED1DEEA}" type="pres">
      <dgm:prSet presAssocID="{B5CD2E0D-AAF7-4B7D-ADCA-0B5A7C09F15E}" presName="hierChild4" presStyleCnt="0"/>
      <dgm:spPr/>
    </dgm:pt>
    <dgm:pt modelId="{4B1E702C-1D04-4020-B8FE-0593260396EC}" type="pres">
      <dgm:prSet presAssocID="{B5CD2E0D-AAF7-4B7D-ADCA-0B5A7C09F15E}" presName="hierChild5" presStyleCnt="0"/>
      <dgm:spPr/>
    </dgm:pt>
    <dgm:pt modelId="{40E87C21-59B2-45A4-B607-9A3C605EDDD1}" type="pres">
      <dgm:prSet presAssocID="{C22BE7C9-1D0A-496C-8AFC-A84CCAA9479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E81C507-4681-44F6-873D-9CBAF1BF6671}" type="pres">
      <dgm:prSet presAssocID="{0A8CB496-43EB-440E-BE00-101C721D5CAB}" presName="hierRoot2" presStyleCnt="0">
        <dgm:presLayoutVars>
          <dgm:hierBranch val="init"/>
        </dgm:presLayoutVars>
      </dgm:prSet>
      <dgm:spPr/>
    </dgm:pt>
    <dgm:pt modelId="{6E3BCE6B-A99E-4894-B372-D1E8C2712D98}" type="pres">
      <dgm:prSet presAssocID="{0A8CB496-43EB-440E-BE00-101C721D5CAB}" presName="rootComposite" presStyleCnt="0"/>
      <dgm:spPr/>
    </dgm:pt>
    <dgm:pt modelId="{0474EDFF-0E73-4A1B-A1AA-076E5DB1B5BC}" type="pres">
      <dgm:prSet presAssocID="{0A8CB496-43EB-440E-BE00-101C721D5CAB}" presName="rootText" presStyleLbl="node2" presStyleIdx="1" presStyleCnt="3" custScaleX="214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2FD472-D951-46D3-A0C5-ED29D0FFCC26}" type="pres">
      <dgm:prSet presAssocID="{0A8CB496-43EB-440E-BE00-101C721D5CAB}" presName="rootConnector" presStyleLbl="node2" presStyleIdx="1" presStyleCnt="3"/>
      <dgm:spPr/>
      <dgm:t>
        <a:bodyPr/>
        <a:lstStyle/>
        <a:p>
          <a:endParaRPr lang="ru-RU"/>
        </a:p>
      </dgm:t>
    </dgm:pt>
    <dgm:pt modelId="{992CC600-211E-4830-A729-C9E88425E983}" type="pres">
      <dgm:prSet presAssocID="{0A8CB496-43EB-440E-BE00-101C721D5CAB}" presName="hierChild4" presStyleCnt="0"/>
      <dgm:spPr/>
    </dgm:pt>
    <dgm:pt modelId="{54396BF6-9E33-42C7-B16E-F4B560AA8A39}" type="pres">
      <dgm:prSet presAssocID="{0A8CB496-43EB-440E-BE00-101C721D5CAB}" presName="hierChild5" presStyleCnt="0"/>
      <dgm:spPr/>
    </dgm:pt>
    <dgm:pt modelId="{DD37B80F-7ECD-4DBF-A327-044F7AF5DC70}" type="pres">
      <dgm:prSet presAssocID="{74D235E5-9E5E-4D74-8158-FAB240AA100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2883825-CD3C-445A-A0DF-56CA1F7AFA70}" type="pres">
      <dgm:prSet presAssocID="{F686A015-DB2F-47FC-95BF-7D834A294BD6}" presName="hierRoot2" presStyleCnt="0">
        <dgm:presLayoutVars>
          <dgm:hierBranch val="init"/>
        </dgm:presLayoutVars>
      </dgm:prSet>
      <dgm:spPr/>
    </dgm:pt>
    <dgm:pt modelId="{594D360E-4EE9-4F4F-BAB3-E9B9B101EBEF}" type="pres">
      <dgm:prSet presAssocID="{F686A015-DB2F-47FC-95BF-7D834A294BD6}" presName="rootComposite" presStyleCnt="0"/>
      <dgm:spPr/>
    </dgm:pt>
    <dgm:pt modelId="{A10BC3BC-0933-4342-AFAF-FF5983A6AE93}" type="pres">
      <dgm:prSet presAssocID="{F686A015-DB2F-47FC-95BF-7D834A294BD6}" presName="rootText" presStyleLbl="node2" presStyleIdx="2" presStyleCnt="3" custScaleX="233613" custLinFactX="100000" custLinFactNeighborX="137404" custLinFactNeighborY="8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4C7C08-5DA0-437A-898D-2820F9B3545C}" type="pres">
      <dgm:prSet presAssocID="{F686A015-DB2F-47FC-95BF-7D834A294BD6}" presName="rootConnector" presStyleLbl="node2" presStyleIdx="2" presStyleCnt="3"/>
      <dgm:spPr/>
      <dgm:t>
        <a:bodyPr/>
        <a:lstStyle/>
        <a:p>
          <a:endParaRPr lang="ru-RU"/>
        </a:p>
      </dgm:t>
    </dgm:pt>
    <dgm:pt modelId="{A8F9E9F5-4800-4413-9D4B-6D16DB620538}" type="pres">
      <dgm:prSet presAssocID="{F686A015-DB2F-47FC-95BF-7D834A294BD6}" presName="hierChild4" presStyleCnt="0"/>
      <dgm:spPr/>
    </dgm:pt>
    <dgm:pt modelId="{7907884C-7738-4A3C-B83F-800C29F35CBD}" type="pres">
      <dgm:prSet presAssocID="{F686A015-DB2F-47FC-95BF-7D834A294BD6}" presName="hierChild5" presStyleCnt="0"/>
      <dgm:spPr/>
    </dgm:pt>
    <dgm:pt modelId="{4AB1C73B-4FE3-4915-A9B8-20E5400400C5}" type="pres">
      <dgm:prSet presAssocID="{979BC5C8-124B-42AC-9C20-D7CA31AE149C}" presName="hierChild3" presStyleCnt="0"/>
      <dgm:spPr/>
    </dgm:pt>
  </dgm:ptLst>
  <dgm:cxnLst>
    <dgm:cxn modelId="{9BDC851D-C2DF-4678-AAF5-5C8DCCF3B71D}" srcId="{979BC5C8-124B-42AC-9C20-D7CA31AE149C}" destId="{0A8CB496-43EB-440E-BE00-101C721D5CAB}" srcOrd="1" destOrd="0" parTransId="{C22BE7C9-1D0A-496C-8AFC-A84CCAA94793}" sibTransId="{FC939C28-7DAB-4ACC-9BEE-4032217A42E6}"/>
    <dgm:cxn modelId="{04A0E6CA-CD1B-4E3A-BEC6-4387C618DB9C}" type="presOf" srcId="{74D235E5-9E5E-4D74-8158-FAB240AA1005}" destId="{DD37B80F-7ECD-4DBF-A327-044F7AF5DC70}" srcOrd="0" destOrd="0" presId="urn:microsoft.com/office/officeart/2005/8/layout/orgChart1"/>
    <dgm:cxn modelId="{CA1CA34B-817F-4AE4-B24D-8888D60CA02F}" type="presOf" srcId="{B5CD2E0D-AAF7-4B7D-ADCA-0B5A7C09F15E}" destId="{3E00A015-B00F-4BA7-98F2-9842C4510D3C}" srcOrd="0" destOrd="0" presId="urn:microsoft.com/office/officeart/2005/8/layout/orgChart1"/>
    <dgm:cxn modelId="{B0D649CA-3086-47F9-893A-291058994C5A}" srcId="{979BC5C8-124B-42AC-9C20-D7CA31AE149C}" destId="{F686A015-DB2F-47FC-95BF-7D834A294BD6}" srcOrd="2" destOrd="0" parTransId="{74D235E5-9E5E-4D74-8158-FAB240AA1005}" sibTransId="{AB40620F-3DD6-43E4-ADA6-3522E1849A52}"/>
    <dgm:cxn modelId="{A2761F5B-A97E-4BDB-928B-9EF7D7E603CE}" srcId="{E1DDDFC7-0AFB-456C-A88C-E9E7B9797CBF}" destId="{979BC5C8-124B-42AC-9C20-D7CA31AE149C}" srcOrd="0" destOrd="0" parTransId="{4E4951DB-2954-4C3D-98D8-9E05D5BB70E3}" sibTransId="{6D7B3E76-592A-4A02-A60A-FF2CDE67DF0D}"/>
    <dgm:cxn modelId="{B5AEBC4C-D3CD-4265-B51B-4CD854701110}" type="presOf" srcId="{B5CD2E0D-AAF7-4B7D-ADCA-0B5A7C09F15E}" destId="{0728B7CB-711C-41F3-BAF3-09569A317FA2}" srcOrd="1" destOrd="0" presId="urn:microsoft.com/office/officeart/2005/8/layout/orgChart1"/>
    <dgm:cxn modelId="{3DBBF09D-8BCF-4863-95F1-7C4601E92EEA}" type="presOf" srcId="{C22BE7C9-1D0A-496C-8AFC-A84CCAA94793}" destId="{40E87C21-59B2-45A4-B607-9A3C605EDDD1}" srcOrd="0" destOrd="0" presId="urn:microsoft.com/office/officeart/2005/8/layout/orgChart1"/>
    <dgm:cxn modelId="{9C293710-D79C-4AA1-B50E-0748A6D92CC6}" type="presOf" srcId="{0A8CB496-43EB-440E-BE00-101C721D5CAB}" destId="{0474EDFF-0E73-4A1B-A1AA-076E5DB1B5BC}" srcOrd="0" destOrd="0" presId="urn:microsoft.com/office/officeart/2005/8/layout/orgChart1"/>
    <dgm:cxn modelId="{4244F17A-E5C9-4FA9-96C8-1235B0223ACD}" type="presOf" srcId="{F686A015-DB2F-47FC-95BF-7D834A294BD6}" destId="{A10BC3BC-0933-4342-AFAF-FF5983A6AE93}" srcOrd="0" destOrd="0" presId="urn:microsoft.com/office/officeart/2005/8/layout/orgChart1"/>
    <dgm:cxn modelId="{76757386-C1EC-4CCC-B56B-7CCDC5E49978}" srcId="{979BC5C8-124B-42AC-9C20-D7CA31AE149C}" destId="{B5CD2E0D-AAF7-4B7D-ADCA-0B5A7C09F15E}" srcOrd="0" destOrd="0" parTransId="{C8B5F047-018E-4E43-B5B5-B9F3D8CF0E78}" sibTransId="{A9E2D9B8-F4FB-4DB1-8331-F5509DF1D786}"/>
    <dgm:cxn modelId="{E560F8FE-B4F9-410B-8A3D-A3CE23BC5EE3}" type="presOf" srcId="{979BC5C8-124B-42AC-9C20-D7CA31AE149C}" destId="{BEC480BD-0AFD-4EE1-A590-E39ADE73D321}" srcOrd="1" destOrd="0" presId="urn:microsoft.com/office/officeart/2005/8/layout/orgChart1"/>
    <dgm:cxn modelId="{6B727845-3352-484E-97C8-C085D170611E}" type="presOf" srcId="{0A8CB496-43EB-440E-BE00-101C721D5CAB}" destId="{4C2FD472-D951-46D3-A0C5-ED29D0FFCC26}" srcOrd="1" destOrd="0" presId="urn:microsoft.com/office/officeart/2005/8/layout/orgChart1"/>
    <dgm:cxn modelId="{6F8FC3B7-721A-49C4-A0F5-E33A099D8D59}" type="presOf" srcId="{C8B5F047-018E-4E43-B5B5-B9F3D8CF0E78}" destId="{6894536E-2D2E-4A36-8C93-156276D93A6A}" srcOrd="0" destOrd="0" presId="urn:microsoft.com/office/officeart/2005/8/layout/orgChart1"/>
    <dgm:cxn modelId="{D8ED88BA-8207-4648-B7DB-F4796F9A5D6C}" type="presOf" srcId="{979BC5C8-124B-42AC-9C20-D7CA31AE149C}" destId="{5677022A-517E-4C8B-B1F5-C1D852787A2F}" srcOrd="0" destOrd="0" presId="urn:microsoft.com/office/officeart/2005/8/layout/orgChart1"/>
    <dgm:cxn modelId="{EDDF0D79-038D-4660-8DA8-C0B4AE2B9087}" type="presOf" srcId="{E1DDDFC7-0AFB-456C-A88C-E9E7B9797CBF}" destId="{DC6764FB-7877-46EE-9010-536A682AEEA2}" srcOrd="0" destOrd="0" presId="urn:microsoft.com/office/officeart/2005/8/layout/orgChart1"/>
    <dgm:cxn modelId="{928A433D-9DD1-42C5-999A-023C401E248C}" type="presOf" srcId="{F686A015-DB2F-47FC-95BF-7D834A294BD6}" destId="{284C7C08-5DA0-437A-898D-2820F9B3545C}" srcOrd="1" destOrd="0" presId="urn:microsoft.com/office/officeart/2005/8/layout/orgChart1"/>
    <dgm:cxn modelId="{579F098F-3A98-4C8E-AF3B-203813302202}" type="presParOf" srcId="{DC6764FB-7877-46EE-9010-536A682AEEA2}" destId="{E34EBDDE-E231-4555-8987-F04CAA722897}" srcOrd="0" destOrd="0" presId="urn:microsoft.com/office/officeart/2005/8/layout/orgChart1"/>
    <dgm:cxn modelId="{9C2243D5-36F4-4CF1-868A-DA50117FEB8E}" type="presParOf" srcId="{E34EBDDE-E231-4555-8987-F04CAA722897}" destId="{1BA45B2A-562F-4A1A-AE15-668F3524FD93}" srcOrd="0" destOrd="0" presId="urn:microsoft.com/office/officeart/2005/8/layout/orgChart1"/>
    <dgm:cxn modelId="{06905328-FE7E-4E79-92E1-F45E313DA21D}" type="presParOf" srcId="{1BA45B2A-562F-4A1A-AE15-668F3524FD93}" destId="{5677022A-517E-4C8B-B1F5-C1D852787A2F}" srcOrd="0" destOrd="0" presId="urn:microsoft.com/office/officeart/2005/8/layout/orgChart1"/>
    <dgm:cxn modelId="{6BE73DD8-12BE-4315-81D4-9C1CBC69B20E}" type="presParOf" srcId="{1BA45B2A-562F-4A1A-AE15-668F3524FD93}" destId="{BEC480BD-0AFD-4EE1-A590-E39ADE73D321}" srcOrd="1" destOrd="0" presId="urn:microsoft.com/office/officeart/2005/8/layout/orgChart1"/>
    <dgm:cxn modelId="{A11D5B77-2335-42C2-9965-A6422981F04A}" type="presParOf" srcId="{E34EBDDE-E231-4555-8987-F04CAA722897}" destId="{02239152-9E7C-424B-A37B-0AA13E69AA5E}" srcOrd="1" destOrd="0" presId="urn:microsoft.com/office/officeart/2005/8/layout/orgChart1"/>
    <dgm:cxn modelId="{337A75DE-7CD2-4EEA-9158-9776001CF345}" type="presParOf" srcId="{02239152-9E7C-424B-A37B-0AA13E69AA5E}" destId="{6894536E-2D2E-4A36-8C93-156276D93A6A}" srcOrd="0" destOrd="0" presId="urn:microsoft.com/office/officeart/2005/8/layout/orgChart1"/>
    <dgm:cxn modelId="{FEA6FC6A-63D3-4585-A26B-7E6DA74359B9}" type="presParOf" srcId="{02239152-9E7C-424B-A37B-0AA13E69AA5E}" destId="{DB14995D-8CDD-4318-9F0D-90B1C5748111}" srcOrd="1" destOrd="0" presId="urn:microsoft.com/office/officeart/2005/8/layout/orgChart1"/>
    <dgm:cxn modelId="{EC47813C-C97D-42D0-8A9B-65A3B48F39AF}" type="presParOf" srcId="{DB14995D-8CDD-4318-9F0D-90B1C5748111}" destId="{C39CDE95-6475-4105-91BB-BA576245292F}" srcOrd="0" destOrd="0" presId="urn:microsoft.com/office/officeart/2005/8/layout/orgChart1"/>
    <dgm:cxn modelId="{DC54EB29-E577-451C-9EFB-0FA51E38D4A7}" type="presParOf" srcId="{C39CDE95-6475-4105-91BB-BA576245292F}" destId="{3E00A015-B00F-4BA7-98F2-9842C4510D3C}" srcOrd="0" destOrd="0" presId="urn:microsoft.com/office/officeart/2005/8/layout/orgChart1"/>
    <dgm:cxn modelId="{209BD8AD-DA8A-43B3-A302-122923ADDC98}" type="presParOf" srcId="{C39CDE95-6475-4105-91BB-BA576245292F}" destId="{0728B7CB-711C-41F3-BAF3-09569A317FA2}" srcOrd="1" destOrd="0" presId="urn:microsoft.com/office/officeart/2005/8/layout/orgChart1"/>
    <dgm:cxn modelId="{BA082DB6-FABB-43D1-8FB9-C04B451670B1}" type="presParOf" srcId="{DB14995D-8CDD-4318-9F0D-90B1C5748111}" destId="{0CF562CF-402C-4403-8789-25399ED1DEEA}" srcOrd="1" destOrd="0" presId="urn:microsoft.com/office/officeart/2005/8/layout/orgChart1"/>
    <dgm:cxn modelId="{1F65D2F2-794C-4B70-A449-5E626D185278}" type="presParOf" srcId="{DB14995D-8CDD-4318-9F0D-90B1C5748111}" destId="{4B1E702C-1D04-4020-B8FE-0593260396EC}" srcOrd="2" destOrd="0" presId="urn:microsoft.com/office/officeart/2005/8/layout/orgChart1"/>
    <dgm:cxn modelId="{0E9F1261-62C0-4EDA-834A-1BE82EBF171C}" type="presParOf" srcId="{02239152-9E7C-424B-A37B-0AA13E69AA5E}" destId="{40E87C21-59B2-45A4-B607-9A3C605EDDD1}" srcOrd="2" destOrd="0" presId="urn:microsoft.com/office/officeart/2005/8/layout/orgChart1"/>
    <dgm:cxn modelId="{D9DAA5AF-6BDF-45B7-9815-2563D826117A}" type="presParOf" srcId="{02239152-9E7C-424B-A37B-0AA13E69AA5E}" destId="{7E81C507-4681-44F6-873D-9CBAF1BF6671}" srcOrd="3" destOrd="0" presId="urn:microsoft.com/office/officeart/2005/8/layout/orgChart1"/>
    <dgm:cxn modelId="{0ECBC0D7-003B-4F7E-AF36-4F3449D0F29C}" type="presParOf" srcId="{7E81C507-4681-44F6-873D-9CBAF1BF6671}" destId="{6E3BCE6B-A99E-4894-B372-D1E8C2712D98}" srcOrd="0" destOrd="0" presId="urn:microsoft.com/office/officeart/2005/8/layout/orgChart1"/>
    <dgm:cxn modelId="{84FDB382-8A9A-4BD3-A3BC-E25B9727005F}" type="presParOf" srcId="{6E3BCE6B-A99E-4894-B372-D1E8C2712D98}" destId="{0474EDFF-0E73-4A1B-A1AA-076E5DB1B5BC}" srcOrd="0" destOrd="0" presId="urn:microsoft.com/office/officeart/2005/8/layout/orgChart1"/>
    <dgm:cxn modelId="{AA21003B-BEE5-48F0-8B52-952FA78DAC48}" type="presParOf" srcId="{6E3BCE6B-A99E-4894-B372-D1E8C2712D98}" destId="{4C2FD472-D951-46D3-A0C5-ED29D0FFCC26}" srcOrd="1" destOrd="0" presId="urn:microsoft.com/office/officeart/2005/8/layout/orgChart1"/>
    <dgm:cxn modelId="{AE78278B-DEB6-457A-9837-83C8BEABFB6A}" type="presParOf" srcId="{7E81C507-4681-44F6-873D-9CBAF1BF6671}" destId="{992CC600-211E-4830-A729-C9E88425E983}" srcOrd="1" destOrd="0" presId="urn:microsoft.com/office/officeart/2005/8/layout/orgChart1"/>
    <dgm:cxn modelId="{DA37AB2C-2AAA-4707-98C2-C7C2FBFA1B7A}" type="presParOf" srcId="{7E81C507-4681-44F6-873D-9CBAF1BF6671}" destId="{54396BF6-9E33-42C7-B16E-F4B560AA8A39}" srcOrd="2" destOrd="0" presId="urn:microsoft.com/office/officeart/2005/8/layout/orgChart1"/>
    <dgm:cxn modelId="{CA4A4195-DFF4-4B42-93AA-DC793AF207BF}" type="presParOf" srcId="{02239152-9E7C-424B-A37B-0AA13E69AA5E}" destId="{DD37B80F-7ECD-4DBF-A327-044F7AF5DC70}" srcOrd="4" destOrd="0" presId="urn:microsoft.com/office/officeart/2005/8/layout/orgChart1"/>
    <dgm:cxn modelId="{960BB363-7277-4B6B-9C6F-EA0BCE949485}" type="presParOf" srcId="{02239152-9E7C-424B-A37B-0AA13E69AA5E}" destId="{E2883825-CD3C-445A-A0DF-56CA1F7AFA70}" srcOrd="5" destOrd="0" presId="urn:microsoft.com/office/officeart/2005/8/layout/orgChart1"/>
    <dgm:cxn modelId="{BC923EDE-88F3-4047-AC49-938CB1FC71D6}" type="presParOf" srcId="{E2883825-CD3C-445A-A0DF-56CA1F7AFA70}" destId="{594D360E-4EE9-4F4F-BAB3-E9B9B101EBEF}" srcOrd="0" destOrd="0" presId="urn:microsoft.com/office/officeart/2005/8/layout/orgChart1"/>
    <dgm:cxn modelId="{C0786425-6780-4779-A350-1929E9FB4FC9}" type="presParOf" srcId="{594D360E-4EE9-4F4F-BAB3-E9B9B101EBEF}" destId="{A10BC3BC-0933-4342-AFAF-FF5983A6AE93}" srcOrd="0" destOrd="0" presId="urn:microsoft.com/office/officeart/2005/8/layout/orgChart1"/>
    <dgm:cxn modelId="{B6BCFF86-3F5B-44AE-A7EC-00C7B3019DC9}" type="presParOf" srcId="{594D360E-4EE9-4F4F-BAB3-E9B9B101EBEF}" destId="{284C7C08-5DA0-437A-898D-2820F9B3545C}" srcOrd="1" destOrd="0" presId="urn:microsoft.com/office/officeart/2005/8/layout/orgChart1"/>
    <dgm:cxn modelId="{22D41BA6-DCD5-45D3-83E9-3EBA2D38B83A}" type="presParOf" srcId="{E2883825-CD3C-445A-A0DF-56CA1F7AFA70}" destId="{A8F9E9F5-4800-4413-9D4B-6D16DB620538}" srcOrd="1" destOrd="0" presId="urn:microsoft.com/office/officeart/2005/8/layout/orgChart1"/>
    <dgm:cxn modelId="{8311FDD0-8661-40B6-BC30-DBD259185B1E}" type="presParOf" srcId="{E2883825-CD3C-445A-A0DF-56CA1F7AFA70}" destId="{7907884C-7738-4A3C-B83F-800C29F35CBD}" srcOrd="2" destOrd="0" presId="urn:microsoft.com/office/officeart/2005/8/layout/orgChart1"/>
    <dgm:cxn modelId="{92A3CF8E-9847-4EA0-B45E-6B966B8C47CE}" type="presParOf" srcId="{E34EBDDE-E231-4555-8987-F04CAA722897}" destId="{4AB1C73B-4FE3-4915-A9B8-20E5400400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CB960-360B-431C-836F-A961647E2132}">
      <dsp:nvSpPr>
        <dsp:cNvPr id="0" name=""/>
        <dsp:cNvSpPr/>
      </dsp:nvSpPr>
      <dsp:spPr>
        <a:xfrm>
          <a:off x="3590" y="0"/>
          <a:ext cx="1383216" cy="21760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Всего взрослого населения города старше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 24 лет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1 069 011 </a:t>
          </a:r>
          <a:r>
            <a:rPr lang="ru-RU" sz="1600" kern="1200" dirty="0"/>
            <a:t>человек </a:t>
          </a:r>
        </a:p>
      </dsp:txBody>
      <dsp:txXfrm>
        <a:off x="44103" y="40513"/>
        <a:ext cx="1302190" cy="2094990"/>
      </dsp:txXfrm>
    </dsp:sp>
    <dsp:sp modelId="{E630D746-25ED-493D-BF51-DA9F73EA3C2A}">
      <dsp:nvSpPr>
        <dsp:cNvPr id="0" name=""/>
        <dsp:cNvSpPr/>
      </dsp:nvSpPr>
      <dsp:spPr>
        <a:xfrm>
          <a:off x="1475374" y="705149"/>
          <a:ext cx="260319" cy="7657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1475374" y="858292"/>
        <a:ext cx="182223" cy="459431"/>
      </dsp:txXfrm>
    </dsp:sp>
    <dsp:sp modelId="{1329E4AE-382E-41F1-B8E2-804D690C522C}">
      <dsp:nvSpPr>
        <dsp:cNvPr id="0" name=""/>
        <dsp:cNvSpPr/>
      </dsp:nvSpPr>
      <dsp:spPr>
        <a:xfrm>
          <a:off x="1811520" y="0"/>
          <a:ext cx="1326889" cy="21760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Расчетное количество подлежащих ревакцинации против дифтерии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106 900 </a:t>
          </a:r>
          <a:r>
            <a:rPr lang="ru-RU" sz="1600" kern="1200" dirty="0"/>
            <a:t>человек</a:t>
          </a:r>
        </a:p>
      </dsp:txBody>
      <dsp:txXfrm>
        <a:off x="1850383" y="38863"/>
        <a:ext cx="1249163" cy="2098290"/>
      </dsp:txXfrm>
    </dsp:sp>
    <dsp:sp modelId="{1F34C3BE-A589-41FC-AF0A-7CAE4BE2D0A0}">
      <dsp:nvSpPr>
        <dsp:cNvPr id="0" name=""/>
        <dsp:cNvSpPr/>
      </dsp:nvSpPr>
      <dsp:spPr>
        <a:xfrm>
          <a:off x="3192095" y="523601"/>
          <a:ext cx="330083" cy="1128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192095" y="749363"/>
        <a:ext cx="231058" cy="677288"/>
      </dsp:txXfrm>
    </dsp:sp>
    <dsp:sp modelId="{0671872D-E3B5-497D-A19F-F4140C02EA99}">
      <dsp:nvSpPr>
        <dsp:cNvPr id="0" name=""/>
        <dsp:cNvSpPr/>
      </dsp:nvSpPr>
      <dsp:spPr>
        <a:xfrm>
          <a:off x="3563123" y="12471"/>
          <a:ext cx="1213575" cy="21510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Ежегодно планируются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около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60 000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человек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598667" y="48015"/>
        <a:ext cx="1142487" cy="2079985"/>
      </dsp:txXfrm>
    </dsp:sp>
    <dsp:sp modelId="{B8CD1E6C-BCA9-4F46-912E-D60B2F20BFCB}">
      <dsp:nvSpPr>
        <dsp:cNvPr id="0" name=""/>
        <dsp:cNvSpPr/>
      </dsp:nvSpPr>
      <dsp:spPr>
        <a:xfrm>
          <a:off x="4836807" y="523601"/>
          <a:ext cx="317237" cy="1128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4836807" y="749363"/>
        <a:ext cx="222066" cy="677288"/>
      </dsp:txXfrm>
    </dsp:sp>
    <dsp:sp modelId="{0C1FA265-F466-4AE1-BBBD-66ECA784DE31}">
      <dsp:nvSpPr>
        <dsp:cNvPr id="0" name=""/>
        <dsp:cNvSpPr/>
      </dsp:nvSpPr>
      <dsp:spPr>
        <a:xfrm>
          <a:off x="5201412" y="0"/>
          <a:ext cx="1131701" cy="21760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Остаются не привитыми около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46 000 </a:t>
          </a:r>
          <a:r>
            <a:rPr lang="ru-RU" sz="1600" kern="1200" dirty="0"/>
            <a:t>человек</a:t>
          </a:r>
        </a:p>
      </dsp:txBody>
      <dsp:txXfrm>
        <a:off x="5234558" y="33146"/>
        <a:ext cx="1065409" cy="210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B4422-CEB5-4165-ADDF-04E6873E33E3}">
      <dsp:nvSpPr>
        <dsp:cNvPr id="0" name=""/>
        <dsp:cNvSpPr/>
      </dsp:nvSpPr>
      <dsp:spPr>
        <a:xfrm>
          <a:off x="204852" y="94973"/>
          <a:ext cx="3781643" cy="25068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4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 34,5% детей в раннем анамнезе – осложненное течение перинатального и натального периодов  </a:t>
          </a:r>
        </a:p>
      </dsp:txBody>
      <dsp:txXfrm>
        <a:off x="204852" y="94973"/>
        <a:ext cx="3781643" cy="2506851"/>
      </dsp:txXfrm>
    </dsp:sp>
    <dsp:sp modelId="{9BFCC2C8-3855-4396-86F7-B91D7FCBF529}">
      <dsp:nvSpPr>
        <dsp:cNvPr id="0" name=""/>
        <dsp:cNvSpPr/>
      </dsp:nvSpPr>
      <dsp:spPr>
        <a:xfrm>
          <a:off x="47284" y="586817"/>
          <a:ext cx="827234" cy="12408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231E6-7759-428B-B604-7C6A15F8EDF7}">
      <dsp:nvSpPr>
        <dsp:cNvPr id="0" name=""/>
        <dsp:cNvSpPr/>
      </dsp:nvSpPr>
      <dsp:spPr>
        <a:xfrm>
          <a:off x="4353126" y="37893"/>
          <a:ext cx="3781643" cy="26210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4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 16,4% – аллергические проявления различной степени тяжести </a:t>
          </a:r>
        </a:p>
      </dsp:txBody>
      <dsp:txXfrm>
        <a:off x="4353126" y="37893"/>
        <a:ext cx="3781643" cy="2621009"/>
      </dsp:txXfrm>
    </dsp:sp>
    <dsp:sp modelId="{723D9CC8-B2EB-43BE-AD91-2E4CD79FA682}">
      <dsp:nvSpPr>
        <dsp:cNvPr id="0" name=""/>
        <dsp:cNvSpPr/>
      </dsp:nvSpPr>
      <dsp:spPr>
        <a:xfrm>
          <a:off x="4195558" y="586817"/>
          <a:ext cx="827234" cy="124085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293EC-D4E3-4ED9-8FBB-9973E1B6A000}">
      <dsp:nvSpPr>
        <dsp:cNvPr id="0" name=""/>
        <dsp:cNvSpPr/>
      </dsp:nvSpPr>
      <dsp:spPr>
        <a:xfrm>
          <a:off x="2005829" y="2806965"/>
          <a:ext cx="4170395" cy="14975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4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 50,6% гемофильный менингит развился в первые полгода от начала посещения ДДУ</a:t>
          </a:r>
        </a:p>
      </dsp:txBody>
      <dsp:txXfrm>
        <a:off x="2005829" y="2806965"/>
        <a:ext cx="4170395" cy="1497530"/>
      </dsp:txXfrm>
    </dsp:sp>
    <dsp:sp modelId="{DD7568F6-266A-49C6-BBC3-2E5969820032}">
      <dsp:nvSpPr>
        <dsp:cNvPr id="0" name=""/>
        <dsp:cNvSpPr/>
      </dsp:nvSpPr>
      <dsp:spPr>
        <a:xfrm>
          <a:off x="1731522" y="2974234"/>
          <a:ext cx="878886" cy="124085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4F1E5-8D2B-4045-82B1-37BAC52FF027}">
      <dsp:nvSpPr>
        <dsp:cNvPr id="0" name=""/>
        <dsp:cNvSpPr/>
      </dsp:nvSpPr>
      <dsp:spPr>
        <a:xfrm>
          <a:off x="0" y="600452"/>
          <a:ext cx="8329524" cy="7831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Общими рекомендациями ВОЗ, региональных комитетов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29" y="638681"/>
        <a:ext cx="8253066" cy="706663"/>
      </dsp:txXfrm>
    </dsp:sp>
    <dsp:sp modelId="{3574A419-ED9F-4F89-BBC5-38AE29139B1F}">
      <dsp:nvSpPr>
        <dsp:cNvPr id="0" name=""/>
        <dsp:cNvSpPr/>
      </dsp:nvSpPr>
      <dsp:spPr>
        <a:xfrm>
          <a:off x="0" y="1489521"/>
          <a:ext cx="8329524" cy="7831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Эпидемиологической ситуацией в стране/ регионе, возрастным распределением и тяжестью инфекционных заболеваний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29" y="1527750"/>
        <a:ext cx="8253066" cy="706663"/>
      </dsp:txXfrm>
    </dsp:sp>
    <dsp:sp modelId="{93AB2AAE-5586-4D04-8C8B-F828C3AF313C}">
      <dsp:nvSpPr>
        <dsp:cNvPr id="0" name=""/>
        <dsp:cNvSpPr/>
      </dsp:nvSpPr>
      <dsp:spPr>
        <a:xfrm>
          <a:off x="0" y="2287000"/>
          <a:ext cx="8329524" cy="7831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Наличием безопасных вакцинных препаратов, их эффективностью (продолжительность поствакцинального иммунитета и необходимость ревакцинаций), экономической целесообразностью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29" y="2325229"/>
        <a:ext cx="8253066" cy="706663"/>
      </dsp:txXfrm>
    </dsp:sp>
    <dsp:sp modelId="{2145ABF2-577D-441B-A821-6635CEDBD24A}">
      <dsp:nvSpPr>
        <dsp:cNvPr id="0" name=""/>
        <dsp:cNvSpPr/>
      </dsp:nvSpPr>
      <dsp:spPr>
        <a:xfrm>
          <a:off x="0" y="3084478"/>
          <a:ext cx="8329524" cy="7831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Возрастной иммунологической характеристикой, т. е. способности детей/ взрослых определенного возраста к активной выработке антител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29" y="3122707"/>
        <a:ext cx="8253066" cy="706663"/>
      </dsp:txXfrm>
    </dsp:sp>
    <dsp:sp modelId="{5C8E0128-90E8-4A72-B2FB-011D4941C446}">
      <dsp:nvSpPr>
        <dsp:cNvPr id="0" name=""/>
        <dsp:cNvSpPr/>
      </dsp:nvSpPr>
      <dsp:spPr>
        <a:xfrm>
          <a:off x="0" y="3881957"/>
          <a:ext cx="8329524" cy="104262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Уровнем  организации здравоохранения,  состоянием  нормативно-правовой базы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97" y="3932854"/>
        <a:ext cx="8227730" cy="940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B1335-936D-444C-9A99-2468576144DC}">
      <dsp:nvSpPr>
        <dsp:cNvPr id="0" name=""/>
        <dsp:cNvSpPr/>
      </dsp:nvSpPr>
      <dsp:spPr>
        <a:xfrm>
          <a:off x="2649894" y="0"/>
          <a:ext cx="1324947" cy="478230"/>
        </a:xfrm>
        <a:prstGeom prst="trapezoid">
          <a:avLst>
            <a:gd name="adj" fmla="val 13852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задачи</a:t>
          </a:r>
        </a:p>
      </dsp:txBody>
      <dsp:txXfrm>
        <a:off x="2649894" y="0"/>
        <a:ext cx="1324947" cy="478230"/>
      </dsp:txXfrm>
    </dsp:sp>
    <dsp:sp modelId="{41B19310-2007-4208-B580-FE82C6E0E46D}">
      <dsp:nvSpPr>
        <dsp:cNvPr id="0" name=""/>
        <dsp:cNvSpPr/>
      </dsp:nvSpPr>
      <dsp:spPr>
        <a:xfrm>
          <a:off x="1987420" y="478230"/>
          <a:ext cx="2649894" cy="478230"/>
        </a:xfrm>
        <a:prstGeom prst="trapezoid">
          <a:avLst>
            <a:gd name="adj" fmla="val 13852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здравоохранение\ экономика</a:t>
          </a:r>
        </a:p>
      </dsp:txBody>
      <dsp:txXfrm>
        <a:off x="2451151" y="478230"/>
        <a:ext cx="1722431" cy="478230"/>
      </dsp:txXfrm>
    </dsp:sp>
    <dsp:sp modelId="{E1770FD2-3038-4E9D-A78B-D39C1D67E35F}">
      <dsp:nvSpPr>
        <dsp:cNvPr id="0" name=""/>
        <dsp:cNvSpPr/>
      </dsp:nvSpPr>
      <dsp:spPr>
        <a:xfrm>
          <a:off x="1324947" y="956460"/>
          <a:ext cx="3974841" cy="478230"/>
        </a:xfrm>
        <a:prstGeom prst="trapezoid">
          <a:avLst>
            <a:gd name="adj" fmla="val 13852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Медицинские работники</a:t>
          </a:r>
        </a:p>
      </dsp:txBody>
      <dsp:txXfrm>
        <a:off x="2020544" y="956460"/>
        <a:ext cx="2583646" cy="478230"/>
      </dsp:txXfrm>
    </dsp:sp>
    <dsp:sp modelId="{670736FE-E324-487B-A964-4156487854DB}">
      <dsp:nvSpPr>
        <dsp:cNvPr id="0" name=""/>
        <dsp:cNvSpPr/>
      </dsp:nvSpPr>
      <dsp:spPr>
        <a:xfrm>
          <a:off x="662473" y="1434691"/>
          <a:ext cx="5299788" cy="478230"/>
        </a:xfrm>
        <a:prstGeom prst="trapezoid">
          <a:avLst>
            <a:gd name="adj" fmla="val 13852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>
              <a:solidFill>
                <a:schemeClr val="bg1"/>
              </a:solidFill>
            </a:rPr>
            <a:t>родители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589936" y="1434691"/>
        <a:ext cx="3444862" cy="478230"/>
      </dsp:txXfrm>
    </dsp:sp>
    <dsp:sp modelId="{D30BAF74-941F-4329-A80C-D64C7B8399CA}">
      <dsp:nvSpPr>
        <dsp:cNvPr id="0" name=""/>
        <dsp:cNvSpPr/>
      </dsp:nvSpPr>
      <dsp:spPr>
        <a:xfrm>
          <a:off x="0" y="1912921"/>
          <a:ext cx="6624735" cy="478230"/>
        </a:xfrm>
        <a:prstGeom prst="trapezoid">
          <a:avLst>
            <a:gd name="adj" fmla="val 13852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>
              <a:solidFill>
                <a:schemeClr val="bg1"/>
              </a:solidFill>
            </a:rPr>
            <a:t>дети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1159328" y="1912921"/>
        <a:ext cx="4306077" cy="478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B80F-7ECD-4DBF-A327-044F7AF5DC70}">
      <dsp:nvSpPr>
        <dsp:cNvPr id="0" name=""/>
        <dsp:cNvSpPr/>
      </dsp:nvSpPr>
      <dsp:spPr>
        <a:xfrm>
          <a:off x="4140460" y="455119"/>
          <a:ext cx="3077790" cy="191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60"/>
              </a:lnTo>
              <a:lnTo>
                <a:pt x="3077790" y="95760"/>
              </a:lnTo>
              <a:lnTo>
                <a:pt x="3077790" y="19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87C21-59B2-45A4-B607-9A3C605EDDD1}">
      <dsp:nvSpPr>
        <dsp:cNvPr id="0" name=""/>
        <dsp:cNvSpPr/>
      </dsp:nvSpPr>
      <dsp:spPr>
        <a:xfrm>
          <a:off x="3776902" y="455119"/>
          <a:ext cx="363557" cy="191051"/>
        </a:xfrm>
        <a:custGeom>
          <a:avLst/>
          <a:gdLst/>
          <a:ahLst/>
          <a:cxnLst/>
          <a:rect l="0" t="0" r="0" b="0"/>
          <a:pathLst>
            <a:path>
              <a:moveTo>
                <a:pt x="363557" y="0"/>
              </a:moveTo>
              <a:lnTo>
                <a:pt x="363557" y="95525"/>
              </a:lnTo>
              <a:lnTo>
                <a:pt x="0" y="95525"/>
              </a:lnTo>
              <a:lnTo>
                <a:pt x="0" y="191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4536E-2D2E-4A36-8C93-156276D93A6A}">
      <dsp:nvSpPr>
        <dsp:cNvPr id="0" name=""/>
        <dsp:cNvSpPr/>
      </dsp:nvSpPr>
      <dsp:spPr>
        <a:xfrm>
          <a:off x="699112" y="455119"/>
          <a:ext cx="3441347" cy="191286"/>
        </a:xfrm>
        <a:custGeom>
          <a:avLst/>
          <a:gdLst/>
          <a:ahLst/>
          <a:cxnLst/>
          <a:rect l="0" t="0" r="0" b="0"/>
          <a:pathLst>
            <a:path>
              <a:moveTo>
                <a:pt x="3441347" y="0"/>
              </a:moveTo>
              <a:lnTo>
                <a:pt x="3441347" y="95760"/>
              </a:lnTo>
              <a:lnTo>
                <a:pt x="0" y="95760"/>
              </a:lnTo>
              <a:lnTo>
                <a:pt x="0" y="191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7022A-517E-4C8B-B1F5-C1D852787A2F}">
      <dsp:nvSpPr>
        <dsp:cNvPr id="0" name=""/>
        <dsp:cNvSpPr/>
      </dsp:nvSpPr>
      <dsp:spPr>
        <a:xfrm>
          <a:off x="2973094" y="234"/>
          <a:ext cx="2334731" cy="4548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Социальная ценность</a:t>
          </a:r>
        </a:p>
      </dsp:txBody>
      <dsp:txXfrm>
        <a:off x="2973094" y="234"/>
        <a:ext cx="2334731" cy="454884"/>
      </dsp:txXfrm>
    </dsp:sp>
    <dsp:sp modelId="{3E00A015-B00F-4BA7-98F2-9842C4510D3C}">
      <dsp:nvSpPr>
        <dsp:cNvPr id="0" name=""/>
        <dsp:cNvSpPr/>
      </dsp:nvSpPr>
      <dsp:spPr>
        <a:xfrm>
          <a:off x="0" y="646405"/>
          <a:ext cx="1398224" cy="4548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Для детей</a:t>
          </a:r>
        </a:p>
      </dsp:txBody>
      <dsp:txXfrm>
        <a:off x="0" y="646405"/>
        <a:ext cx="1398224" cy="454884"/>
      </dsp:txXfrm>
    </dsp:sp>
    <dsp:sp modelId="{0474EDFF-0E73-4A1B-A1AA-076E5DB1B5BC}">
      <dsp:nvSpPr>
        <dsp:cNvPr id="0" name=""/>
        <dsp:cNvSpPr/>
      </dsp:nvSpPr>
      <dsp:spPr>
        <a:xfrm>
          <a:off x="2801275" y="646170"/>
          <a:ext cx="1951254" cy="4548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Для родителей</a:t>
          </a:r>
        </a:p>
      </dsp:txBody>
      <dsp:txXfrm>
        <a:off x="2801275" y="646170"/>
        <a:ext cx="1951254" cy="454884"/>
      </dsp:txXfrm>
    </dsp:sp>
    <dsp:sp modelId="{A10BC3BC-0933-4342-AFAF-FF5983A6AE93}">
      <dsp:nvSpPr>
        <dsp:cNvPr id="0" name=""/>
        <dsp:cNvSpPr/>
      </dsp:nvSpPr>
      <dsp:spPr>
        <a:xfrm>
          <a:off x="6155581" y="646405"/>
          <a:ext cx="2125338" cy="45488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Для медработников</a:t>
          </a:r>
        </a:p>
      </dsp:txBody>
      <dsp:txXfrm>
        <a:off x="6155581" y="646405"/>
        <a:ext cx="2125338" cy="454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0.44682</cdr:x>
      <cdr:y>0.11892</cdr:y>
    </cdr:from>
    <cdr:to>
      <cdr:x>0.6424</cdr:x>
      <cdr:y>0.42095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9090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err="1"/>
            <a:t>Привитость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0.57858</cdr:x>
      <cdr:y>0.20259</cdr:y>
    </cdr:from>
    <cdr:to>
      <cdr:x>0.77524</cdr:x>
      <cdr:y>0.48478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236" y="6564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0.04947</cdr:x>
      <cdr:y>0.71781</cdr:y>
    </cdr:from>
    <cdr:to>
      <cdr:x>0.26809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6896" y="23259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0.15315</cdr:x>
      <cdr:y>0.77087</cdr:y>
    </cdr:from>
    <cdr:to>
      <cdr:x>0.75062</cdr:x>
      <cdr:y>0.89585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0956" y="2088232"/>
          <a:ext cx="234444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Взрослое население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0.1391</cdr:x>
      <cdr:y>0.70209</cdr:y>
    </cdr:from>
    <cdr:to>
      <cdr:x>0.38756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906" y="2155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0.15653</cdr:x>
      <cdr:y>0.77504</cdr:y>
    </cdr:from>
    <cdr:to>
      <cdr:x>0.79356</cdr:x>
      <cdr:y>0.87531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576064" y="2378926"/>
          <a:ext cx="234444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Лица старше 60 лет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0.08169</cdr:x>
      <cdr:y>0.00411</cdr:y>
    </cdr:from>
    <cdr:to>
      <cdr:x>0.3081</cdr:x>
      <cdr:y>0.20614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17330"/>
          <a:ext cx="997894" cy="85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Заболеваемость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0.52548</cdr:x>
      <cdr:y>0.71511</cdr:y>
    </cdr:from>
    <cdr:to>
      <cdr:x>0.64255</cdr:x>
      <cdr:y>0.92074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317986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0.65203</cdr:x>
      <cdr:y>0.70071</cdr:y>
    </cdr:from>
    <cdr:to>
      <cdr:x>0.7691</cdr:x>
      <cdr:y>0.90634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90536" y="2062501"/>
          <a:ext cx="1003770" cy="605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1 сл.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0.7744</cdr:x>
      <cdr:y>0.79436</cdr:y>
    </cdr:from>
    <cdr:to>
      <cdr:x>0.89146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48672" y="36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0.26972</cdr:x>
      <cdr:y>0.45754</cdr:y>
    </cdr:from>
    <cdr:to>
      <cdr:x>0.38145</cdr:x>
      <cdr:y>0.67695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07454" y="19068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0.04976</cdr:x>
      <cdr:y>0</cdr:y>
    </cdr:from>
    <cdr:to>
      <cdr:x>0.16149</cdr:x>
      <cdr:y>0.08118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7254" y="-1133649"/>
          <a:ext cx="914400" cy="33833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336 сл.</a:t>
          </a:r>
        </a:p>
      </cdr:txBody>
    </cdr:sp>
  </cdr:relSizeAnchor>
  <cdr:relSizeAnchor xmlns:cdr="http://schemas.openxmlformats.org/drawingml/2006/chartDrawing">
    <cdr:from>
      <cdr:x>0.28732</cdr:x>
      <cdr:y>0.4471</cdr:y>
    </cdr:from>
    <cdr:to>
      <cdr:x>0.3929</cdr:x>
      <cdr:y>0.53391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51470" y="1863303"/>
          <a:ext cx="864096" cy="3617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106 сл.</a:t>
          </a:r>
        </a:p>
      </cdr:txBody>
    </cdr:sp>
  </cdr:relSizeAnchor>
  <cdr:relSizeAnchor xmlns:cdr="http://schemas.openxmlformats.org/drawingml/2006/chartDrawing">
    <cdr:from>
      <cdr:x>0.74197</cdr:x>
      <cdr:y>0.43027</cdr:y>
    </cdr:from>
    <cdr:to>
      <cdr:x>0.8428</cdr:x>
      <cdr:y>0.61344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361687" y="1266465"/>
          <a:ext cx="864605" cy="53915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2016 -</a:t>
          </a:r>
        </a:p>
        <a:p xmlns:a="http://schemas.openxmlformats.org/drawingml/2006/main">
          <a:r>
            <a:rPr lang="ru-RU" sz="1400" b="1" dirty="0"/>
            <a:t> 72 сл.</a:t>
          </a:r>
        </a:p>
      </cdr:txBody>
    </cdr:sp>
  </cdr:relSizeAnchor>
  <cdr:relSizeAnchor xmlns:cdr="http://schemas.openxmlformats.org/drawingml/2006/chartDrawing">
    <cdr:from>
      <cdr:x>0.88172</cdr:x>
      <cdr:y>0.62038</cdr:y>
    </cdr:from>
    <cdr:to>
      <cdr:x>0.94091</cdr:x>
      <cdr:y>0.68685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559999" y="1826050"/>
          <a:ext cx="507501" cy="195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5 сл</a:t>
          </a:r>
          <a:r>
            <a:rPr lang="ru-RU" dirty="0"/>
            <a:t>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0.53975</cdr:x>
      <cdr:y>0</cdr:y>
    </cdr:from>
    <cdr:to>
      <cdr:x>0.92032</cdr:x>
      <cdr:y>0.22254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11452" y="-1572889"/>
          <a:ext cx="2616925" cy="6463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CA6EA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Свердловская область, </a:t>
          </a:r>
        </a:p>
        <a:p xmlns:a="http://schemas.openxmlformats.org/drawingml/2006/main">
          <a:r>
            <a: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2014-2015 г.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69B6-DFF1-4337-9C1F-914CFB57FB3E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C500-98FD-4D81-B8FB-1CFACD7E1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9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4854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4854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4854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279947/WHO-IVB-18.11-rus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99129398@N0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2019%E2%80%9320_coronavirus_pandemic" TargetMode="External"/><Relationship Id="rId5" Type="http://schemas.openxmlformats.org/officeDocument/2006/relationships/hyperlink" Target="https://ru.wikipedia.org/wiki/%D0%98%D1%81%D0%BF%D0%B0%D0%BD%D1%81%D0%BA%D0%B8%D0%B9_%D0%B3%D1%80%D0%B8%D0%BF%D0%BF" TargetMode="External"/><Relationship Id="rId4" Type="http://schemas.openxmlformats.org/officeDocument/2006/relationships/hyperlink" Target="https://www.flickr.com/photos/medicalmuseum/330016951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99129398@N0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2019%E2%80%9320_coronavirus_pandemic" TargetMode="External"/><Relationship Id="rId5" Type="http://schemas.openxmlformats.org/officeDocument/2006/relationships/hyperlink" Target="https://ru.wikipedia.org/wiki/%D0%98%D1%81%D0%BF%D0%B0%D0%BD%D1%81%D0%BA%D0%B8%D0%B9_%D0%B3%D1%80%D0%B8%D0%BF%D0%BF" TargetMode="External"/><Relationship Id="rId4" Type="http://schemas.openxmlformats.org/officeDocument/2006/relationships/hyperlink" Target="https://www.flickr.com/photos/medicalmuseum/330016951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lioeradication.org/who-we-are/polio-endgame-strategy-2019-202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ho.int/features/qa/64/ru/" TargetMode="External"/><Relationship Id="rId4" Type="http://schemas.openxmlformats.org/officeDocument/2006/relationships/hyperlink" Target="https://www.thelancet.com/journals/lancet/article/PIIS0140-6736(19)31294-2/fulltex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lioeradication.org/who-we-are/polio-endgame-strategy-2019-20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ho.int/features/qa/64/ru/" TargetMode="External"/><Relationship Id="rId4" Type="http://schemas.openxmlformats.org/officeDocument/2006/relationships/hyperlink" Target="https://www.thelancet.com/journals/lancet/article/PIIS0140-6736(19)31294-2/full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631/2073-3046-2017-16-5-4-1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631/2073-3046-2017-16-5-4-1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xmlns="" id="{B153A10E-E597-4252-8D61-CA630C4224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22100-98E9-4859-9D8D-A674CF767940}" type="slidenum">
              <a:rPr kumimoji="0" lang="fr-FR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944BDEBE-7C22-49BF-9BCB-446BBDBEC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39674792-FF07-49CE-B70D-DA76EEE83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Calibri" panose="020F0502020204030204" pitchFamily="34" charset="0"/>
              </a:rPr>
              <a:t>Российский референс центр по мониторингу за бактериальными менингитами: Менингококковая инфекция и гнойные бактериальные менингиты в Российской Федерации 201</a:t>
            </a:r>
            <a:r>
              <a:rPr lang="ru-RU" altLang="zh-CN" dirty="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ru-RU" altLang="zh-CN" dirty="0">
                <a:latin typeface="Calibri" panose="020F0502020204030204" pitchFamily="34" charset="0"/>
              </a:rPr>
              <a:t> год.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dirty="0">
                <a:latin typeface="Calibri" panose="020F0502020204030204" pitchFamily="34" charset="0"/>
              </a:rPr>
              <a:t>Информационно-аналитический обзор, М, 201</a:t>
            </a:r>
            <a:r>
              <a:rPr lang="ru-RU" altLang="zh-CN" dirty="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endParaRPr lang="ru-RU" altLang="ru-RU" dirty="0">
              <a:latin typeface="Calibri" panose="020F0502020204030204" pitchFamily="34" charset="0"/>
            </a:endParaRPr>
          </a:p>
          <a:p>
            <a:r>
              <a:rPr lang="ru-RU" dirty="0"/>
              <a:t>Иллюстрация адаптирована из:</a:t>
            </a:r>
            <a:r>
              <a:rPr lang="en-US" dirty="0"/>
              <a:t> Criss AK et al. Nat Rev Microbiol 2012;</a:t>
            </a:r>
            <a:r>
              <a:rPr lang="ru-RU" dirty="0"/>
              <a:t> </a:t>
            </a:r>
            <a:r>
              <a:rPr lang="en-US" dirty="0"/>
              <a:t>10:178</a:t>
            </a:r>
            <a:r>
              <a:rPr lang="ru-RU" dirty="0"/>
              <a:t>-190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1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19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Всемирная ассамблея здравоохранения, 63. (‎2010)‎. Глобальная ликвидация кори. Всемирная организация здравоохранения. </a:t>
            </a:r>
            <a:r>
              <a:rPr lang="en-GB" dirty="0">
                <a:hlinkClick r:id="rId3"/>
              </a:rPr>
              <a:t>https://apps.who.int/iris/handle/10665/4854</a:t>
            </a:r>
            <a:endParaRPr lang="ru-RU" dirty="0"/>
          </a:p>
          <a:p>
            <a:r>
              <a:rPr lang="ru-RU" dirty="0"/>
              <a:t>Государственный доклад «О состоянии санитарно-эпидемиологического благополучия населения в Российской Федерации в 2018 году»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Всемирная ассамблея здравоохранения, 63. (‎2010)‎. Глобальная ликвидация кори. Всемирная организация здравоохранения. </a:t>
            </a:r>
            <a:r>
              <a:rPr lang="en-GB" dirty="0">
                <a:hlinkClick r:id="rId3"/>
              </a:rPr>
              <a:t>https://apps.who.int/iris/handle/10665/4854</a:t>
            </a:r>
            <a:endParaRPr lang="ru-RU" dirty="0"/>
          </a:p>
          <a:p>
            <a:r>
              <a:rPr lang="ru-RU" dirty="0"/>
              <a:t>Государственный доклад «О состоянии санитарно-эпидемиологического благополучия населения в Российской Федерации в 2018 году»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F9E4C-E164-44BF-A452-B61AB8C5002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20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Всемирная ассамблея здравоохранения, 63. (‎2010)‎. Глобальная ликвидация кори. Всемирная организация здравоохранения. </a:t>
            </a:r>
            <a:r>
              <a:rPr lang="en-GB" dirty="0">
                <a:hlinkClick r:id="rId3"/>
              </a:rPr>
              <a:t>https://apps.who.int/iris/handle/10665/4854</a:t>
            </a:r>
            <a:endParaRPr lang="ru-RU" dirty="0"/>
          </a:p>
          <a:p>
            <a:r>
              <a:rPr lang="ru-RU" dirty="0"/>
              <a:t>Государственный доклад «О состоянии санитарно-эпидемиологического благополучия населения в Российской Федерации в 2018 году»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5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" pitchFamily="6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6788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6788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6788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6788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6C85EF0-99DA-47E2-B58B-32939A0F01AF}" type="slidenum">
              <a:rPr lang="ru-RU" altLang="ru-RU" smtClean="0">
                <a:solidFill>
                  <a:srgbClr val="000000"/>
                </a:solidFill>
                <a:latin typeface="Times" pitchFamily="64" charset="0"/>
              </a:rPr>
              <a:pPr/>
              <a:t>26</a:t>
            </a:fld>
            <a:endParaRPr lang="ru-RU" altLang="ru-RU" smtClean="0">
              <a:solidFill>
                <a:srgbClr val="000000"/>
              </a:solidFill>
              <a:latin typeface="Times" pitchFamily="6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86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 об оценке осуществления Глобального плана действий в отношении вакцин за 2018 год: стратегическая консультативная  группа экспертов по иммунизации:</a:t>
            </a:r>
            <a:r>
              <a:rPr lang="en-US" altLang="ru-RU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https://apps.who.int/iris/bitstream/handle/10665/279947/WHO-IVB-18.11-rus.pdf</a:t>
            </a:r>
            <a:r>
              <a:rPr lang="ru-RU" altLang="ru-RU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ru-RU" i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5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1.Брико Н.И. и др. </a:t>
            </a:r>
            <a:r>
              <a:rPr lang="ru-RU" dirty="0" err="1"/>
              <a:t>Вакцинопрофилакика</a:t>
            </a:r>
            <a:r>
              <a:rPr lang="ru-RU" dirty="0"/>
              <a:t> инфекционных болезней у взрослых. Журнал </a:t>
            </a:r>
            <a:r>
              <a:rPr lang="ru-RU" dirty="0" err="1"/>
              <a:t>Инфектологии</a:t>
            </a:r>
            <a:r>
              <a:rPr lang="ru-RU" dirty="0"/>
              <a:t>. 2018;2:5-16.</a:t>
            </a:r>
          </a:p>
          <a:p>
            <a:r>
              <a:rPr lang="ru-RU" dirty="0"/>
              <a:t>2.Брико Н.И. и др. Проект национального календаря профилактических прививок взрослого населения в России. Профилактическая медицина. 2018;5:28-34</a:t>
            </a:r>
          </a:p>
          <a:p>
            <a:r>
              <a:rPr lang="ru-RU" dirty="0"/>
              <a:t>3.Брико Н.И. Проблемы вакцинопрофилактики взрослого населения. Эпидемиология и вакцинопрофилактика. 2018;2:4-15</a:t>
            </a:r>
          </a:p>
          <a:p>
            <a:r>
              <a:rPr lang="ru-RU" dirty="0"/>
              <a:t>4.Всемирный банк. Отчет о тенденциях экономического развития в мире в 1993г. Издательство «</a:t>
            </a:r>
            <a:r>
              <a:rPr lang="en-US" dirty="0"/>
              <a:t>Oxford university press</a:t>
            </a:r>
            <a:r>
              <a:rPr lang="ru-RU" dirty="0"/>
              <a:t>»</a:t>
            </a:r>
            <a:r>
              <a:rPr lang="en-US" dirty="0"/>
              <a:t>, Nev York,1993 </a:t>
            </a:r>
            <a:r>
              <a:rPr lang="ru-RU" dirty="0"/>
              <a:t>с 72-107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51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51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F9E4C-E164-44BF-A452-B61AB8C5002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62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2F01-A0EA-4E4E-B511-5917B41931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99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F9E4C-E164-44BF-A452-B61AB8C50020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91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F9E4C-E164-44BF-A452-B61AB8C50020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8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Modern medicine, its theory and practice, v. 1—5, </a:t>
            </a:r>
            <a:r>
              <a:rPr lang="en-GB" dirty="0" err="1"/>
              <a:t>Phaladelphia</a:t>
            </a:r>
            <a:r>
              <a:rPr lang="en-GB" dirty="0"/>
              <a:t> — N. Y., 1907—1908</a:t>
            </a:r>
            <a:endParaRPr lang="ru-RU" dirty="0"/>
          </a:p>
          <a:p>
            <a:r>
              <a:rPr lang="en-GB" dirty="0">
                <a:hlinkClick r:id="rId3"/>
              </a:rPr>
              <a:t>Otis Historical Archives, National Museum of Health and Medicine</a:t>
            </a:r>
            <a:r>
              <a:rPr lang="en-GB" dirty="0"/>
              <a:t> - </a:t>
            </a:r>
            <a:r>
              <a:rPr lang="en-GB" u="sng" dirty="0">
                <a:hlinkClick r:id="rId4"/>
              </a:rPr>
              <a:t>Emergency hospital during influenza epidemic (NCP 1603), National Museum of Health and Medicine.</a:t>
            </a:r>
            <a:r>
              <a:rPr lang="ru-RU" u="sng" dirty="0"/>
              <a:t> </a:t>
            </a:r>
            <a:r>
              <a:rPr lang="en-GB" dirty="0">
                <a:hlinkClick r:id="rId5"/>
              </a:rPr>
              <a:t>https://ru.wikipedia.org/wiki/%D0%98%D1%81%D0%BF%D0%B0%D0%BD%D1%81%D0%BA%D0%B8%D0%B9_%D0%B3%D1%80%D0%B8%D0%BF%D0%BF#/media/%D0%A4%D0%B0%D0%B9%D0%BB:Emergency_hospital_during_Influenza_epidemic,_Camp_Funston,_Kansas_-_NCP_1603.jpg</a:t>
            </a:r>
            <a:r>
              <a:rPr lang="ru-RU" dirty="0"/>
              <a:t> по состоянию на 10.04.20</a:t>
            </a:r>
            <a:endParaRPr lang="en-US" dirty="0"/>
          </a:p>
          <a:p>
            <a:r>
              <a:rPr lang="en-GB" dirty="0">
                <a:hlinkClick r:id="rId6"/>
              </a:rPr>
              <a:t>https://en.wikipedia.org/wiki/2019%E2%80%9320_coronavirus_pandemic#/media/File:COVID-19_Outbreak_World_Map_per_Capita.svg</a:t>
            </a:r>
            <a:r>
              <a:rPr lang="en-GB" dirty="0"/>
              <a:t>  </a:t>
            </a:r>
            <a:r>
              <a:rPr lang="ru-RU" dirty="0"/>
              <a:t>по состоянию на 10.04.20</a:t>
            </a:r>
            <a:endParaRPr lang="en-US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9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Modern medicine, its theory and practice, v. 1—5, </a:t>
            </a:r>
            <a:r>
              <a:rPr lang="en-GB" dirty="0" err="1"/>
              <a:t>Phaladelphia</a:t>
            </a:r>
            <a:r>
              <a:rPr lang="en-GB" dirty="0"/>
              <a:t> — N. Y., 1907—1908</a:t>
            </a:r>
            <a:endParaRPr lang="ru-RU" dirty="0"/>
          </a:p>
          <a:p>
            <a:r>
              <a:rPr lang="en-GB" dirty="0">
                <a:hlinkClick r:id="rId3"/>
              </a:rPr>
              <a:t>Otis Historical Archives, National Museum of Health and Medicine</a:t>
            </a:r>
            <a:r>
              <a:rPr lang="en-GB" dirty="0"/>
              <a:t> - </a:t>
            </a:r>
            <a:r>
              <a:rPr lang="en-GB" u="sng" dirty="0">
                <a:hlinkClick r:id="rId4"/>
              </a:rPr>
              <a:t>Emergency hospital during influenza epidemic (NCP 1603), National Museum of Health and Medicine.</a:t>
            </a:r>
            <a:r>
              <a:rPr lang="ru-RU" u="sng" dirty="0"/>
              <a:t> </a:t>
            </a:r>
            <a:r>
              <a:rPr lang="en-GB" dirty="0">
                <a:hlinkClick r:id="rId5"/>
              </a:rPr>
              <a:t>https://ru.wikipedia.org/wiki/%D0%98%D1%81%D0%BF%D0%B0%D0%BD%D1%81%D0%BA%D0%B8%D0%B9_%D0%B3%D1%80%D0%B8%D0%BF%D0%BF#/media/%D0%A4%D0%B0%D0%B9%D0%BB:Emergency_hospital_during_Influenza_epidemic,_Camp_Funston,_Kansas_-_NCP_1603.jpg</a:t>
            </a:r>
            <a:r>
              <a:rPr lang="ru-RU" dirty="0"/>
              <a:t> по состоянию на 10.04.20</a:t>
            </a:r>
            <a:endParaRPr lang="en-US" dirty="0"/>
          </a:p>
          <a:p>
            <a:r>
              <a:rPr lang="en-GB" dirty="0">
                <a:hlinkClick r:id="rId6"/>
              </a:rPr>
              <a:t>https://en.wikipedia.org/wiki/2019%E2%80%9320_coronavirus_pandemic#/media/File:COVID-19_Outbreak_World_Map_per_Capita.svg</a:t>
            </a:r>
            <a:r>
              <a:rPr lang="en-GB" dirty="0"/>
              <a:t>  </a:t>
            </a:r>
            <a:r>
              <a:rPr lang="ru-RU" dirty="0"/>
              <a:t>по состоянию на 10.04.20</a:t>
            </a:r>
            <a:endParaRPr lang="en-US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9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i="1" kern="0" dirty="0">
                <a:solidFill>
                  <a:srgbClr val="989898"/>
                </a:solidFill>
                <a:cs typeface="Arial"/>
                <a:hlinkClick r:id="rId3"/>
              </a:rPr>
              <a:t>http://polioeradication.org/who-we-are/polio-endgame-strategy-2019-2023</a:t>
            </a:r>
            <a:endParaRPr lang="ru-RU" sz="1200" i="1" kern="0" dirty="0">
              <a:solidFill>
                <a:srgbClr val="989898"/>
              </a:solidFill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altLang="ru-RU" sz="1200" i="1" dirty="0">
                <a:hlinkClick r:id="rId4"/>
              </a:rPr>
              <a:t>https://www.thelancet.com/journals/lancet/article/PIIS0140-6736(19)31294-2/fulltext</a:t>
            </a:r>
            <a:endParaRPr lang="ru-RU" altLang="ru-RU" sz="1200" i="1" dirty="0"/>
          </a:p>
          <a:p>
            <a:pPr>
              <a:lnSpc>
                <a:spcPct val="100000"/>
              </a:lnSpc>
            </a:pPr>
            <a:r>
              <a:rPr lang="ru-RU" altLang="ru-RU" sz="1200" i="1" dirty="0"/>
              <a:t>Что такое полиомиелит вакцинного происхождения</a:t>
            </a:r>
            <a:r>
              <a:rPr lang="en-US" altLang="ru-RU" sz="1200" i="1" dirty="0"/>
              <a:t> </a:t>
            </a:r>
            <a:r>
              <a:rPr lang="en-US" altLang="ru-RU" sz="1200" i="1" dirty="0">
                <a:hlinkClick r:id="rId5"/>
              </a:rPr>
              <a:t>www.who.int/features/qa/64/ru/</a:t>
            </a:r>
            <a:r>
              <a:rPr lang="ru-RU" altLang="ru-RU" sz="1200" i="1" dirty="0"/>
              <a:t>  доступ 20.08.2019</a:t>
            </a:r>
          </a:p>
          <a:p>
            <a:pPr>
              <a:lnSpc>
                <a:spcPct val="100000"/>
              </a:lnSpc>
            </a:pPr>
            <a:r>
              <a:rPr lang="en-US" altLang="ru-RU" sz="1200" i="1" dirty="0"/>
              <a:t>Update on Vaccine-Derived Poliovirus Outbreaks — Worldwide, January 2018–June 2019 </a:t>
            </a:r>
            <a:r>
              <a:rPr lang="nl-NL" altLang="ru-RU" sz="1200" i="1" dirty="0"/>
              <a:t>MMWR / November 15, 2019 / Vol. 68 / No. 45 </a:t>
            </a:r>
            <a:r>
              <a:rPr lang="ru-RU" altLang="ru-RU" sz="1200" i="1" dirty="0"/>
              <a:t>1024-1028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8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i="1" kern="0" dirty="0">
                <a:solidFill>
                  <a:srgbClr val="989898"/>
                </a:solidFill>
                <a:cs typeface="Arial"/>
                <a:hlinkClick r:id="rId3"/>
              </a:rPr>
              <a:t>http://polioeradication.org/who-we-are/polio-endgame-strategy-2019-2023</a:t>
            </a:r>
            <a:endParaRPr lang="ru-RU" sz="1200" i="1" kern="0" dirty="0">
              <a:solidFill>
                <a:srgbClr val="989898"/>
              </a:solidFill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altLang="ru-RU" sz="1200" i="1" dirty="0">
                <a:hlinkClick r:id="rId4"/>
              </a:rPr>
              <a:t>https://www.thelancet.com/journals/lancet/article/PIIS0140-6736(19)31294-2/fulltext</a:t>
            </a:r>
            <a:endParaRPr lang="ru-RU" altLang="ru-RU" sz="1200" i="1" dirty="0"/>
          </a:p>
          <a:p>
            <a:pPr>
              <a:lnSpc>
                <a:spcPct val="100000"/>
              </a:lnSpc>
            </a:pPr>
            <a:r>
              <a:rPr lang="ru-RU" altLang="ru-RU" sz="1200" i="1" dirty="0"/>
              <a:t>Что такое полиомиелит вакцинного происхождения</a:t>
            </a:r>
            <a:r>
              <a:rPr lang="en-US" altLang="ru-RU" sz="1200" i="1" dirty="0"/>
              <a:t> </a:t>
            </a:r>
            <a:r>
              <a:rPr lang="en-US" altLang="ru-RU" sz="1200" i="1" dirty="0">
                <a:hlinkClick r:id="rId5"/>
              </a:rPr>
              <a:t>www.who.int/features/qa/64/ru/</a:t>
            </a:r>
            <a:r>
              <a:rPr lang="ru-RU" altLang="ru-RU" sz="1200" i="1" dirty="0"/>
              <a:t>  доступ 20.08.2019</a:t>
            </a:r>
          </a:p>
          <a:p>
            <a:pPr>
              <a:lnSpc>
                <a:spcPct val="100000"/>
              </a:lnSpc>
            </a:pPr>
            <a:r>
              <a:rPr lang="en-US" altLang="ru-RU" sz="1200" i="1" dirty="0"/>
              <a:t>Update on Vaccine-Derived Poliovirus Outbreaks — Worldwide, January 2018–June 2019 </a:t>
            </a:r>
            <a:r>
              <a:rPr lang="nl-NL" altLang="ru-RU" sz="1200" i="1" dirty="0"/>
              <a:t>MMWR / November 15, 2019 / Vol. 68 / No. 45 </a:t>
            </a:r>
            <a:r>
              <a:rPr lang="ru-RU" altLang="ru-RU" sz="1200" i="1" dirty="0"/>
              <a:t>1024-1028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8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66666"/>
                </a:solidFill>
                <a:latin typeface="PT Sans" panose="020B0503020203020204" pitchFamily="34" charset="77"/>
              </a:rPr>
              <a:t>1. Максимова Н.М., Якимова Т.Н., Маркина С.С., Яцковский К.А., </a:t>
            </a:r>
            <a:r>
              <a:rPr lang="ru-RU" dirty="0" err="1">
                <a:solidFill>
                  <a:srgbClr val="666666"/>
                </a:solidFill>
                <a:latin typeface="PT Sans" panose="020B0503020203020204" pitchFamily="34" charset="77"/>
              </a:rPr>
              <a:t>Адугюзелов</a:t>
            </a:r>
            <a:r>
              <a:rPr lang="ru-RU" dirty="0">
                <a:solidFill>
                  <a:srgbClr val="666666"/>
                </a:solidFill>
                <a:latin typeface="PT Sans" panose="020B0503020203020204" pitchFamily="34" charset="77"/>
              </a:rPr>
              <a:t> С.Э. Дифтерия в России в 21 веке. </a:t>
            </a:r>
            <a:r>
              <a:rPr lang="ru-RU" i="1" dirty="0">
                <a:solidFill>
                  <a:srgbClr val="666666"/>
                </a:solidFill>
                <a:latin typeface="PT Sans" panose="020B0503020203020204" pitchFamily="34" charset="77"/>
              </a:rPr>
              <a:t>Эпидемиология и Вакцинопрофилактика</a:t>
            </a:r>
            <a:r>
              <a:rPr lang="ru-RU" dirty="0">
                <a:solidFill>
                  <a:srgbClr val="666666"/>
                </a:solidFill>
                <a:latin typeface="PT Sans" panose="020B0503020203020204" pitchFamily="34" charset="77"/>
              </a:rPr>
              <a:t>. 2017;16(5):4-15. </a:t>
            </a:r>
            <a:r>
              <a:rPr lang="en-GB" dirty="0">
                <a:solidFill>
                  <a:srgbClr val="29ABE2"/>
                </a:solidFill>
                <a:latin typeface="PT Sans" panose="020B0503020203020204" pitchFamily="34" charset="77"/>
                <a:hlinkClick r:id="rId3"/>
              </a:rPr>
              <a:t>https://doi.org/10.31631/2073-3046-2017-16-5-4-15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1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66666"/>
                </a:solidFill>
                <a:latin typeface="PT Sans" panose="020B0503020203020204" pitchFamily="34" charset="77"/>
              </a:rPr>
              <a:t>1. Максимова Н.М., Якимова Т.Н., Маркина С.С., Яцковский К.А., </a:t>
            </a:r>
            <a:r>
              <a:rPr lang="ru-RU" dirty="0" err="1">
                <a:solidFill>
                  <a:srgbClr val="666666"/>
                </a:solidFill>
                <a:latin typeface="PT Sans" panose="020B0503020203020204" pitchFamily="34" charset="77"/>
              </a:rPr>
              <a:t>Адугюзелов</a:t>
            </a:r>
            <a:r>
              <a:rPr lang="ru-RU" dirty="0">
                <a:solidFill>
                  <a:srgbClr val="666666"/>
                </a:solidFill>
                <a:latin typeface="PT Sans" panose="020B0503020203020204" pitchFamily="34" charset="77"/>
              </a:rPr>
              <a:t> С.Э. Дифтерия в России в 21 веке. </a:t>
            </a:r>
            <a:r>
              <a:rPr lang="ru-RU" i="1" dirty="0">
                <a:solidFill>
                  <a:srgbClr val="666666"/>
                </a:solidFill>
                <a:latin typeface="PT Sans" panose="020B0503020203020204" pitchFamily="34" charset="77"/>
              </a:rPr>
              <a:t>Эпидемиология и Вакцинопрофилактика</a:t>
            </a:r>
            <a:r>
              <a:rPr lang="ru-RU" dirty="0">
                <a:solidFill>
                  <a:srgbClr val="666666"/>
                </a:solidFill>
                <a:latin typeface="PT Sans" panose="020B0503020203020204" pitchFamily="34" charset="77"/>
              </a:rPr>
              <a:t>. 2017;16(5):4-15. </a:t>
            </a:r>
            <a:r>
              <a:rPr lang="en-GB" dirty="0">
                <a:solidFill>
                  <a:srgbClr val="29ABE2"/>
                </a:solidFill>
                <a:latin typeface="PT Sans" panose="020B0503020203020204" pitchFamily="34" charset="77"/>
                <a:hlinkClick r:id="rId3"/>
              </a:rPr>
              <a:t>https://doi.org/10.31631/2073-3046-2017-16-5-4-15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7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4730-AFF4-436B-8CAD-7A6D19EC45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7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6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26721"/>
            <a:ext cx="7886700" cy="4650242"/>
          </a:xfrm>
        </p:spPr>
        <p:txBody>
          <a:bodyPr>
            <a:noAutofit/>
          </a:bodyPr>
          <a:lstStyle>
            <a:lvl1pPr marL="0" indent="36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Roboto" pitchFamily="2" charset="0"/>
              </a:defRPr>
            </a:lvl1pPr>
            <a:lvl2pPr marL="0" indent="36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Roboto" pitchFamily="2" charset="0"/>
              </a:defRPr>
            </a:lvl2pPr>
            <a:lvl3pPr marL="0" indent="36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Roboto" pitchFamily="2" charset="0"/>
              </a:defRPr>
            </a:lvl3pPr>
            <a:lvl4pPr marL="0" indent="36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Roboto" pitchFamily="2" charset="0"/>
              </a:defRPr>
            </a:lvl4pPr>
            <a:lvl5pPr marL="0" indent="36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6"/>
            <a:ext cx="8534400" cy="414337"/>
          </a:xfrm>
        </p:spPr>
        <p:txBody>
          <a:bodyPr anchor="b">
            <a:noAutofit/>
          </a:bodyPr>
          <a:lstStyle>
            <a:lvl1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1pPr>
            <a:lvl2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2pPr>
            <a:lvl3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3pPr>
            <a:lvl4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4pPr>
            <a:lvl5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125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2392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3619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416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237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804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69988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13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8806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6577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334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6152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7030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5561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1151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3429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6000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942975" indent="-257175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2430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1585913" indent="-214313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4511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8B57-3628-41AE-9D19-CDD62E2247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007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fond1">
            <a:extLst>
              <a:ext uri="{FF2B5EF4-FFF2-40B4-BE49-F238E27FC236}">
                <a16:creationId xmlns:a16="http://schemas.microsoft.com/office/drawing/2014/main" xmlns="" id="{199F1046-DF06-425C-9899-C1678354F7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5870575"/>
            <a:ext cx="8461376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143-1235">
            <a:extLst>
              <a:ext uri="{FF2B5EF4-FFF2-40B4-BE49-F238E27FC236}">
                <a16:creationId xmlns:a16="http://schemas.microsoft.com/office/drawing/2014/main" xmlns="" id="{3E4180D5-BD12-4DD0-9C6B-222B3518F3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36700"/>
            <a:ext cx="8921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531938" y="1746250"/>
            <a:ext cx="7612062" cy="1470025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US" noProof="0"/>
              <a:t>Cliquez et modifiez le titre</a:t>
            </a:r>
          </a:p>
        </p:txBody>
      </p:sp>
      <p:sp>
        <p:nvSpPr>
          <p:cNvPr id="249873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531938" y="3228975"/>
            <a:ext cx="2827337" cy="2873375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2710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C1F26313-406D-4079-845E-D4E72C251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5DDC3FCD-E3D7-4597-A3B4-47B7D6DD4D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02760-D0B3-4D64-B5F8-B9580ED55F50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309143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1A05772B-EFA8-48F5-BC9D-5C513AF41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8134A18E-7B69-491C-AD61-20E1C1A3BF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5B93-AB85-4F6B-B096-0DC71B1E432E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526469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534CA03B-342D-43E3-AAF8-8DF2BA467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AB91B0BB-5485-4768-89F0-63362EDB03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76ED-1F20-4166-89D3-CE1B692B48EB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638278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xmlns="" id="{4C05C575-E324-4DED-9805-3D0E747A67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xmlns="" id="{DA0A4076-7D17-45A3-AC06-1DABA60FE3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E82E-E0F0-4BF8-A97F-1C2FAFC895A7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48887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xmlns="" id="{E97F8F6A-B60D-4FFE-BFC5-5711A9FD5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xmlns="" id="{3E081295-6733-4346-A023-91F07FAB6A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4539-4DB0-47F7-B420-11DFBF2E4E11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991306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xmlns="" id="{722CA1A9-118C-4B83-ADD9-0BDBCB594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xmlns="" id="{F5CFD30E-994E-426F-9AA6-B71857CD3F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A49F-7101-40B6-9D81-6B4B8C847B16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008147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C4D71328-37F4-490E-9A60-068B4EB7D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3A615003-3336-4795-B315-B0FE316EA3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99EE-787C-4623-8D3D-803A98F39AF0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658203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399D037B-667D-417F-9EDC-5DB219DEB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9EBEBD52-0AD9-4112-A2E7-A4EA1E5B2E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0AE1-7741-4B89-BA16-FDE15F20A644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971609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19F20D9A-B898-4D5B-BD32-4BFC130AD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4DC9589C-7E0C-445E-87D2-84D36BD517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9B66-517D-4859-8286-80829F5BB102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319146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3375" y="246063"/>
            <a:ext cx="2074863" cy="5880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6063"/>
            <a:ext cx="6073775" cy="5880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53B5E0B2-865D-4B31-AFA6-6E5BF5B41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07623F14-60CA-4C25-8328-E41F9AA8AB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212B-42F4-4295-A4B0-5808111BD978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18466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46063"/>
            <a:ext cx="7829550" cy="1081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xmlns="" id="{D85F14B2-21AB-4CD9-A155-C57CE0A1D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4F68AC54-6FB8-4FCB-B316-F2168BC745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222C-2B9D-4814-A0A5-61C81631A87C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2771002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46063"/>
            <a:ext cx="7829550" cy="1081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583ACBC5-96BD-432A-A44C-0151B08F4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543D6CAF-F22F-4E1E-80B7-91B1E9EEA5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0810-A468-46E4-95F9-95CFED190C1A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3595941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3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774802-ACE3-4C6F-A7FA-3DD025611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86725" y="6477000"/>
            <a:ext cx="482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F0B7-DB22-45DB-8065-8F1785FC2F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13706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xmlns="" id="{FD7C3522-25C0-4709-BFAC-219D2FECF698}"/>
              </a:ext>
            </a:extLst>
          </p:cNvPr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27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26721"/>
            <a:ext cx="7886700" cy="4650242"/>
          </a:xfrm>
        </p:spPr>
        <p:txBody>
          <a:bodyPr>
            <a:noAutofit/>
          </a:bodyPr>
          <a:lstStyle>
            <a:lvl1pPr marL="0" indent="27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350">
                <a:latin typeface="+mn-lt"/>
                <a:ea typeface="Roboto" pitchFamily="2" charset="0"/>
              </a:defRPr>
            </a:lvl1pPr>
            <a:lvl2pPr marL="0" indent="27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350">
                <a:latin typeface="+mn-lt"/>
                <a:ea typeface="Roboto" pitchFamily="2" charset="0"/>
              </a:defRPr>
            </a:lvl2pPr>
            <a:lvl3pPr marL="0" indent="27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350">
                <a:latin typeface="+mn-lt"/>
                <a:ea typeface="Roboto" pitchFamily="2" charset="0"/>
              </a:defRPr>
            </a:lvl3pPr>
            <a:lvl4pPr marL="0" indent="27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350">
                <a:latin typeface="+mn-lt"/>
                <a:ea typeface="Roboto" pitchFamily="2" charset="0"/>
              </a:defRPr>
            </a:lvl4pPr>
            <a:lvl5pPr marL="0" indent="270000">
              <a:lnSpc>
                <a:spcPct val="100000"/>
              </a:lnSpc>
              <a:spcBef>
                <a:spcPts val="0"/>
              </a:spcBef>
              <a:buClr>
                <a:srgbClr val="3D4495"/>
              </a:buClr>
              <a:buFont typeface="Arial" panose="020B0604020202020204" pitchFamily="34" charset="0"/>
              <a:buChar char="•"/>
              <a:defRPr sz="1350"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1pPr>
            <a:lvl2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2pPr>
            <a:lvl3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3pPr>
            <a:lvl4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4pPr>
            <a:lvl5pPr marL="171450" indent="-171450">
              <a:lnSpc>
                <a:spcPts val="600"/>
              </a:lnSpc>
              <a:spcBef>
                <a:spcPts val="0"/>
              </a:spcBef>
              <a:buFont typeface="+mj-lt"/>
              <a:buAutoNum type="arabicPeriod"/>
              <a:defRPr sz="6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4425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2DDD9538-85E5-448B-AA30-D4A7B3E9E128}"/>
              </a:ext>
            </a:extLst>
          </p:cNvPr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457200" indent="-4572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8001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12573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657350" indent="-28575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2114550" indent="-28575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1pPr>
            <a:lvl2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2pPr>
            <a:lvl3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3pPr>
            <a:lvl4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4pPr>
            <a:lvl5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4561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62EB3A3B-E14F-4AA9-81F6-5DC798875DBC}"/>
              </a:ext>
            </a:extLst>
          </p:cNvPr>
          <p:cNvSpPr/>
          <p:nvPr userDrawn="1"/>
        </p:nvSpPr>
        <p:spPr>
          <a:xfrm>
            <a:off x="152535" y="194664"/>
            <a:ext cx="8817293" cy="1164656"/>
          </a:xfrm>
          <a:prstGeom prst="roundRect">
            <a:avLst/>
          </a:prstGeom>
          <a:gradFill flip="none" rotWithShape="1">
            <a:gsLst>
              <a:gs pos="56000">
                <a:srgbClr val="3D4495"/>
              </a:gs>
              <a:gs pos="100000">
                <a:srgbClr val="4F3089"/>
              </a:gs>
              <a:gs pos="0">
                <a:srgbClr val="0586B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86"/>
            <a:ext cx="7886700" cy="1190172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457200" indent="-4572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1pPr>
            <a:lvl2pPr marL="8001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2pPr>
            <a:lvl3pPr marL="1257300" indent="-34290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3pPr>
            <a:lvl4pPr marL="1657350" indent="-28575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4pPr>
            <a:lvl5pPr marL="2114550" indent="-285750">
              <a:buClr>
                <a:srgbClr val="3D4495"/>
              </a:buClr>
              <a:buFont typeface="Arial" panose="020B0604020202020204" pitchFamily="34" charset="0"/>
              <a:buChar char="•"/>
              <a:defRPr>
                <a:latin typeface="+mn-lt"/>
                <a:ea typeface="Roboto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0" y="6443664"/>
            <a:ext cx="8534400" cy="414337"/>
          </a:xfrm>
        </p:spPr>
        <p:txBody>
          <a:bodyPr anchor="b">
            <a:noAutofit/>
          </a:bodyPr>
          <a:lstStyle>
            <a:lvl1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1pPr>
            <a:lvl2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2pPr>
            <a:lvl3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3pPr>
            <a:lvl4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4pPr>
            <a:lvl5pPr marL="228600" indent="-228600">
              <a:lnSpc>
                <a:spcPts val="800"/>
              </a:lnSpc>
              <a:spcBef>
                <a:spcPts val="0"/>
              </a:spcBef>
              <a:buFont typeface="+mj-lt"/>
              <a:buAutoNum type="arabicPeriod"/>
              <a:defRPr sz="800"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3545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684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E11F-EFD8-4D6C-B4A6-D6C89CF9B64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70C5A-7A96-443E-8D7B-CAD7EB05ED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669" r:id="rId14"/>
    <p:sldLayoutId id="2147483671" r:id="rId15"/>
    <p:sldLayoutId id="2147483677" r:id="rId16"/>
    <p:sldLayoutId id="2147483678" r:id="rId17"/>
    <p:sldLayoutId id="2147483679" r:id="rId18"/>
    <p:sldLayoutId id="2147483685" r:id="rId19"/>
    <p:sldLayoutId id="2147483692" r:id="rId20"/>
    <p:sldLayoutId id="2147483694" r:id="rId21"/>
    <p:sldLayoutId id="2147483698" r:id="rId22"/>
    <p:sldLayoutId id="2147483701" r:id="rId23"/>
    <p:sldLayoutId id="2147483704" r:id="rId24"/>
    <p:sldLayoutId id="2147483705" r:id="rId25"/>
    <p:sldLayoutId id="2147483707" r:id="rId26"/>
    <p:sldLayoutId id="2147483711" r:id="rId27"/>
    <p:sldLayoutId id="2147483734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fond1">
            <a:extLst>
              <a:ext uri="{FF2B5EF4-FFF2-40B4-BE49-F238E27FC236}">
                <a16:creationId xmlns:a16="http://schemas.microsoft.com/office/drawing/2014/main" xmlns="" id="{35160F8D-686E-4A86-92C2-AA74CA28E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5870575"/>
            <a:ext cx="8461376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0" descr="143-1235">
            <a:extLst>
              <a:ext uri="{FF2B5EF4-FFF2-40B4-BE49-F238E27FC236}">
                <a16:creationId xmlns:a16="http://schemas.microsoft.com/office/drawing/2014/main" xmlns="" id="{6FDDD988-B2AB-464B-993C-8FD1E45DA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1450"/>
            <a:ext cx="61753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xmlns="" id="{0DB65A03-E1AE-47EF-B115-FEE9737D8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8688" y="246063"/>
            <a:ext cx="782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Cliquez et modifiez le titre</a:t>
            </a:r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xmlns="" id="{F4F7DD8B-8151-4096-BC37-1AB9F569F6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9500"/>
            <a:ext cx="9144000" cy="63500"/>
          </a:xfrm>
          <a:prstGeom prst="rect">
            <a:avLst/>
          </a:prstGeom>
          <a:solidFill>
            <a:srgbClr val="00B0DA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altLang="ru-RU" dirty="0"/>
          </a:p>
        </p:txBody>
      </p:sp>
      <p:sp>
        <p:nvSpPr>
          <p:cNvPr id="1030" name="Rectangle 23">
            <a:extLst>
              <a:ext uri="{FF2B5EF4-FFF2-40B4-BE49-F238E27FC236}">
                <a16:creationId xmlns:a16="http://schemas.microsoft.com/office/drawing/2014/main" xmlns="" id="{0D840D64-682F-4A70-BF1D-3BCE77A6E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Cliquez pour modifier les styles du texte du masque</a:t>
            </a:r>
          </a:p>
          <a:p>
            <a:pPr lvl="1"/>
            <a:r>
              <a:rPr lang="en-US" altLang="ru-RU"/>
              <a:t>Deuxième niveau</a:t>
            </a:r>
          </a:p>
          <a:p>
            <a:pPr lvl="2"/>
            <a:r>
              <a:rPr lang="en-US" altLang="ru-RU"/>
              <a:t>Troisième niveau</a:t>
            </a:r>
          </a:p>
          <a:p>
            <a:pPr lvl="3"/>
            <a:r>
              <a:rPr lang="en-US" altLang="ru-RU"/>
              <a:t>Quatrième niveau</a:t>
            </a:r>
          </a:p>
          <a:p>
            <a:pPr lvl="4"/>
            <a:r>
              <a:rPr lang="en-US" altLang="ru-RU"/>
              <a:t>Cinquième niveau</a:t>
            </a:r>
          </a:p>
        </p:txBody>
      </p:sp>
      <p:sp>
        <p:nvSpPr>
          <p:cNvPr id="248859" name="Rectangle 27">
            <a:extLst>
              <a:ext uri="{FF2B5EF4-FFF2-40B4-BE49-F238E27FC236}">
                <a16:creationId xmlns:a16="http://schemas.microsoft.com/office/drawing/2014/main" xmlns="" id="{E8248B51-DA8B-4850-B48D-4F1222BC6B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bg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8860" name="Rectangle 28">
            <a:extLst>
              <a:ext uri="{FF2B5EF4-FFF2-40B4-BE49-F238E27FC236}">
                <a16:creationId xmlns:a16="http://schemas.microsoft.com/office/drawing/2014/main" xmlns="" id="{F6672CC9-6472-4CC1-B3AB-AA9B0CD43B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98900" y="6296025"/>
            <a:ext cx="596900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030F2E2-0385-4672-9FE7-626CE32766DB}" type="slidenum">
              <a:rPr lang="fr-FR" altLang="ru-RU"/>
              <a:pPr>
                <a:defRPr/>
              </a:pPr>
              <a:t>‹#›</a:t>
            </a:fld>
            <a:endParaRPr lang="fr-FR" altLang="ru-RU"/>
          </a:p>
        </p:txBody>
      </p:sp>
    </p:spTree>
    <p:extLst>
      <p:ext uri="{BB962C8B-B14F-4D97-AF65-F5344CB8AC3E}">
        <p14:creationId xmlns:p14="http://schemas.microsoft.com/office/powerpoint/2010/main" val="7367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60A9"/>
          </a:solidFill>
          <a:latin typeface="Arial" pitchFamily="34" charset="0"/>
          <a:cs typeface="Arial" pitchFamily="34" charset="0"/>
        </a:defRPr>
      </a:lvl9pPr>
    </p:titleStyle>
    <p:bodyStyle>
      <a:lvl1pPr marL="355600" indent="-355600" algn="l" rtl="0" eaLnBrk="0" fontAlgn="base" hangingPunct="0">
        <a:lnSpc>
          <a:spcPct val="110000"/>
        </a:lnSpc>
        <a:spcBef>
          <a:spcPct val="80000"/>
        </a:spcBef>
        <a:spcAft>
          <a:spcPct val="0"/>
        </a:spcAft>
        <a:buSzPct val="170000"/>
        <a:buBlip>
          <a:blip r:embed="rId23"/>
        </a:buBlip>
        <a:defRPr sz="2000" b="1">
          <a:solidFill>
            <a:srgbClr val="1F60A9"/>
          </a:solidFill>
          <a:latin typeface="+mn-lt"/>
          <a:ea typeface="+mn-ea"/>
          <a:cs typeface="+mn-cs"/>
        </a:defRPr>
      </a:lvl1pPr>
      <a:lvl2pPr marL="990600" indent="-3667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4"/>
        </a:buBlip>
        <a:defRPr b="1">
          <a:solidFill>
            <a:srgbClr val="1F60A9"/>
          </a:solidFill>
          <a:latin typeface="+mn-lt"/>
          <a:cs typeface="+mn-cs"/>
        </a:defRPr>
      </a:lvl2pPr>
      <a:lvl3pPr marL="1346200" indent="-176213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25"/>
        </a:buBlip>
        <a:defRPr sz="1600">
          <a:solidFill>
            <a:srgbClr val="1F60A9"/>
          </a:solidFill>
          <a:latin typeface="+mn-lt"/>
          <a:cs typeface="+mn-cs"/>
        </a:defRPr>
      </a:lvl3pPr>
      <a:lvl4pPr marL="1790700" indent="-265113" algn="l" rtl="0" eaLnBrk="0" fontAlgn="base" hangingPunct="0">
        <a:spcBef>
          <a:spcPct val="20000"/>
        </a:spcBef>
        <a:spcAft>
          <a:spcPct val="0"/>
        </a:spcAft>
        <a:buSzPct val="120000"/>
        <a:buBlip>
          <a:blip r:embed="rId26"/>
        </a:buBlip>
        <a:defRPr sz="1400">
          <a:solidFill>
            <a:srgbClr val="1F60A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1F60A9"/>
          </a:solidFill>
          <a:latin typeface="+mn-lt"/>
          <a:cs typeface="+mn-cs"/>
        </a:defRPr>
      </a:lvl5pPr>
      <a:lvl6pPr marL="2514600" algn="l" rtl="0" fontAlgn="base">
        <a:spcBef>
          <a:spcPct val="20000"/>
        </a:spcBef>
        <a:spcAft>
          <a:spcPct val="0"/>
        </a:spcAft>
        <a:defRPr sz="1200">
          <a:solidFill>
            <a:srgbClr val="1F60A9"/>
          </a:solidFill>
          <a:latin typeface="+mn-lt"/>
          <a:cs typeface="+mn-cs"/>
        </a:defRPr>
      </a:lvl6pPr>
      <a:lvl7pPr marL="2971800" algn="l" rtl="0" fontAlgn="base">
        <a:spcBef>
          <a:spcPct val="20000"/>
        </a:spcBef>
        <a:spcAft>
          <a:spcPct val="0"/>
        </a:spcAft>
        <a:defRPr sz="1200">
          <a:solidFill>
            <a:srgbClr val="1F60A9"/>
          </a:solidFill>
          <a:latin typeface="+mn-lt"/>
          <a:cs typeface="+mn-cs"/>
        </a:defRPr>
      </a:lvl7pPr>
      <a:lvl8pPr marL="3429000" algn="l" rtl="0" fontAlgn="base">
        <a:spcBef>
          <a:spcPct val="20000"/>
        </a:spcBef>
        <a:spcAft>
          <a:spcPct val="0"/>
        </a:spcAft>
        <a:defRPr sz="1200">
          <a:solidFill>
            <a:srgbClr val="1F60A9"/>
          </a:solidFill>
          <a:latin typeface="+mn-lt"/>
          <a:cs typeface="+mn-cs"/>
        </a:defRPr>
      </a:lvl8pPr>
      <a:lvl9pPr marL="3886200" algn="l" rtl="0" fontAlgn="base">
        <a:spcBef>
          <a:spcPct val="20000"/>
        </a:spcBef>
        <a:spcAft>
          <a:spcPct val="0"/>
        </a:spcAft>
        <a:defRPr sz="1200">
          <a:solidFill>
            <a:srgbClr val="1F60A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hyperlink" Target="http://www.cidrap.umn.edu/cidrap/content/influenza/swineflu/biofacts/h1n1_panview.html" TargetMode="Externa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ealthinfo/morttables/en/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1.xml"/><Relationship Id="rId5" Type="http://schemas.openxmlformats.org/officeDocument/2006/relationships/hyperlink" Target="http://www.gks.ru/free_doc/new_site/perepis2010/croc/perepis_itogi1612.htm" TargetMode="External"/><Relationship Id="rId4" Type="http://schemas.openxmlformats.org/officeDocument/2006/relationships/hyperlink" Target="http://apps.who.int/healthinfo/statistics/mortality/whodpms/param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chart" Target="../charts/chart1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485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globalpertussisinitiative.com/topics-in-pertussis/epidemiology/" TargetMode="External"/><Relationship Id="rId5" Type="http://schemas.openxmlformats.org/officeDocument/2006/relationships/image" Target="../media/image35.jpeg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1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8.bin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hyperlink" Target="https://www.flickr.com/people/99129398@N00" TargetMode="External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2019%E2%80%9320_coronavirus_pandemic" TargetMode="External"/><Relationship Id="rId5" Type="http://schemas.openxmlformats.org/officeDocument/2006/relationships/hyperlink" Target="https://ru.wikipedia.org/wiki/%D0%98%D1%81%D0%BF%D0%B0%D0%BD%D1%81%D0%BA%D0%B8%D0%B9_%D0%B3%D1%80%D0%B8%D0%BF%D0%BF" TargetMode="External"/><Relationship Id="rId4" Type="http://schemas.openxmlformats.org/officeDocument/2006/relationships/hyperlink" Target="https://www.flickr.com/photos/medicalmuseum/3300169510/" TargetMode="External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iki.iteach.ru/images/a/aa/%D0%A3%D0%BB%D1%8B%D0%B1%D0%BE%D1%87%D0%BA%D0%B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lioeradication.org/who-we-are/polio-endgame-strategy-2019-2023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hyperlink" Target="http://www.who.int/features/qa/64/ru/" TargetMode="External"/><Relationship Id="rId4" Type="http://schemas.openxmlformats.org/officeDocument/2006/relationships/hyperlink" Target="https://www.thelancet.com/journals/lancet/article/PIIS0140-6736(19)31294-2/fullte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2.xml"/><Relationship Id="rId7" Type="http://schemas.openxmlformats.org/officeDocument/2006/relationships/chart" Target="../charts/chart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10" Type="http://schemas.openxmlformats.org/officeDocument/2006/relationships/chart" Target="../charts/chart6.xml"/><Relationship Id="rId4" Type="http://schemas.openxmlformats.org/officeDocument/2006/relationships/slideLayout" Target="../slideLayouts/slideLayout12.xml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1AC2FF0A-E820-4BB3-B594-907614EDB9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2112" y="3200975"/>
            <a:ext cx="835977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chemeClr val="tx1"/>
                </a:solidFill>
              </a:rPr>
              <a:t>Вакцинопрофилактика инфекционных заболеваний. Причины и риски несвоевременной вакцинации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57BEDE7-7A7D-434B-8C87-8DF96131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5178425"/>
            <a:ext cx="1962150" cy="1571625"/>
          </a:xfrm>
          <a:prstGeom prst="rect">
            <a:avLst/>
          </a:prstGeom>
          <a:solidFill>
            <a:srgbClr val="33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xmlns="" id="{9159BD92-ABFD-4CF9-BA7F-D23E3D30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Прямоугольник 2">
            <a:extLst>
              <a:ext uri="{FF2B5EF4-FFF2-40B4-BE49-F238E27FC236}">
                <a16:creationId xmlns:a16="http://schemas.microsoft.com/office/drawing/2014/main" xmlns="" id="{0B82304E-8112-4A26-87B2-F375FD2E0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5900182"/>
            <a:ext cx="2134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Екатеринбург</a:t>
            </a:r>
          </a:p>
        </p:txBody>
      </p:sp>
      <p:sp>
        <p:nvSpPr>
          <p:cNvPr id="22536" name="Rectangle 1">
            <a:extLst>
              <a:ext uri="{FF2B5EF4-FFF2-40B4-BE49-F238E27FC236}">
                <a16:creationId xmlns:a16="http://schemas.microsoft.com/office/drawing/2014/main" xmlns="" id="{5D8F6C88-AB71-4822-9E15-8EB9800A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6437313"/>
            <a:ext cx="88280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07" tIns="43153" rIns="86307" bIns="43153">
            <a:spAutoFit/>
          </a:bodyPr>
          <a:lstStyle>
            <a:lvl1pPr>
              <a:lnSpc>
                <a:spcPct val="110000"/>
              </a:lnSpc>
              <a:spcBef>
                <a:spcPct val="80000"/>
              </a:spcBef>
              <a:buSzPct val="170000"/>
              <a:buBlip>
                <a:blip r:embed="rId5"/>
              </a:buBlip>
              <a:defRPr sz="2000" b="1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b="1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50000"/>
              <a:buBlip>
                <a:blip r:embed="rId7"/>
              </a:buBlip>
              <a:defRPr sz="16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20000"/>
              <a:buBlip>
                <a:blip r:embed="rId8"/>
              </a:buBlip>
              <a:defRPr sz="14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2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Материал подготовлен в рамках осуществления научной/педагогической деятельности при поддержке компании Санофи.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Информация предназначена исключительно для медицинских работников</a:t>
            </a:r>
            <a:r>
              <a:rPr kumimoji="0" lang="ru-RU" altLang="ru-RU" sz="10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9F8B7B-0283-4378-BCF3-0F0E9EEAC6A2}"/>
              </a:ext>
            </a:extLst>
          </p:cNvPr>
          <p:cNvSpPr/>
          <p:nvPr/>
        </p:nvSpPr>
        <p:spPr>
          <a:xfrm rot="5400000">
            <a:off x="8140702" y="5772024"/>
            <a:ext cx="17876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/>
              <a:t>MAT-RU-2005494</a:t>
            </a:r>
            <a:r>
              <a:rPr lang="ru-RU" sz="900"/>
              <a:t>_</a:t>
            </a:r>
            <a:r>
              <a:rPr lang="en-US" sz="900"/>
              <a:t>v.1.12.2020</a:t>
            </a:r>
            <a:endParaRPr lang="ru-RU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0676BC-2E09-4477-AC1A-B29ADBF14D0D}"/>
              </a:ext>
            </a:extLst>
          </p:cNvPr>
          <p:cNvSpPr/>
          <p:nvPr/>
        </p:nvSpPr>
        <p:spPr>
          <a:xfrm>
            <a:off x="2286000" y="2616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ГАУЗ СО «Городской  центр медицинской профилактики»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6940" y="4946075"/>
            <a:ext cx="6238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r" fontAlgn="auto"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rgbClr val="336699"/>
                </a:solidFill>
              </a:rPr>
              <a:t>Заместитель главного врача ГАУЗ СО </a:t>
            </a:r>
          </a:p>
          <a:p>
            <a:pPr marL="274320" indent="-274320" algn="r" fontAlgn="auto"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rgbClr val="336699"/>
                </a:solidFill>
              </a:rPr>
              <a:t>«Городской  центр медицинской профилактики» </a:t>
            </a:r>
          </a:p>
          <a:p>
            <a:pPr marL="274320" indent="-274320" algn="r" fontAlgn="auto">
              <a:spcAft>
                <a:spcPts val="0"/>
              </a:spcAft>
              <a:buFontTx/>
              <a:buNone/>
              <a:defRPr/>
            </a:pPr>
            <a:r>
              <a:rPr lang="ru-RU" sz="1600" b="1" dirty="0">
                <a:solidFill>
                  <a:srgbClr val="336699"/>
                </a:solidFill>
              </a:rPr>
              <a:t>к.м.н. </a:t>
            </a:r>
            <a:r>
              <a:rPr lang="ru-RU" sz="1600" b="1" dirty="0" err="1">
                <a:solidFill>
                  <a:srgbClr val="336699"/>
                </a:solidFill>
              </a:rPr>
              <a:t>А.Н.Харитонов</a:t>
            </a:r>
            <a:endParaRPr lang="ru-RU" sz="1600" b="1" dirty="0">
              <a:solidFill>
                <a:srgbClr val="336699"/>
              </a:solidFill>
            </a:endParaRPr>
          </a:p>
          <a:p>
            <a:pPr marL="274320" indent="-274320" algn="r" fontAlgn="auto">
              <a:spcAft>
                <a:spcPts val="0"/>
              </a:spcAft>
              <a:buFontTx/>
              <a:buNone/>
              <a:defRPr/>
            </a:pPr>
            <a:endParaRPr lang="ru-RU" sz="1600" b="1" dirty="0">
              <a:solidFill>
                <a:srgbClr val="336699"/>
              </a:solidFill>
            </a:endParaRPr>
          </a:p>
          <a:p>
            <a:pPr marL="274320" indent="-274320" algn="r" fontAlgn="auto">
              <a:spcAft>
                <a:spcPts val="0"/>
              </a:spcAft>
              <a:buFontTx/>
              <a:buNone/>
              <a:defRPr/>
            </a:pPr>
            <a:endParaRPr lang="ru-RU" sz="16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E6C9B-4392-AC40-BE15-26A7094A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19" y="255884"/>
            <a:ext cx="8534400" cy="892629"/>
          </a:xfrm>
        </p:spPr>
        <p:txBody>
          <a:bodyPr>
            <a:no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Расчет подлежащих вакцинации против дифтерии </a:t>
            </a:r>
            <a:br>
              <a:rPr lang="ru-RU" sz="2800" b="1" dirty="0"/>
            </a:br>
            <a:r>
              <a:rPr lang="ru-RU" sz="2800" b="1" dirty="0"/>
              <a:t> (г. Екатеринбург) 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(2019 год) </a:t>
            </a:r>
          </a:p>
        </p:txBody>
      </p:sp>
      <p:grpSp>
        <p:nvGrpSpPr>
          <p:cNvPr id="6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7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7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28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0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val="778047626"/>
              </p:ext>
            </p:extLst>
          </p:nvPr>
        </p:nvGraphicFramePr>
        <p:xfrm>
          <a:off x="256295" y="1441097"/>
          <a:ext cx="6336704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480918FB-4655-4345-96AC-C3EE7ED491C6}"/>
              </a:ext>
            </a:extLst>
          </p:cNvPr>
          <p:cNvSpPr txBox="1">
            <a:spLocks/>
          </p:cNvSpPr>
          <p:nvPr/>
        </p:nvSpPr>
        <p:spPr>
          <a:xfrm>
            <a:off x="251520" y="3573016"/>
            <a:ext cx="64087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bg1"/>
                </a:solidFill>
                <a:latin typeface="+mn-lt"/>
                <a:ea typeface="Roboto" pitchFamily="2" charset="0"/>
                <a:cs typeface="+mj-cs"/>
              </a:defRPr>
            </a:lvl1pPr>
          </a:lstStyle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серологического исследования напряженности иммунитета к дифтерии</a:t>
            </a:r>
          </a:p>
        </p:txBody>
      </p:sp>
      <p:graphicFrame>
        <p:nvGraphicFramePr>
          <p:cNvPr id="66" name="Объект 9">
            <a:extLst>
              <a:ext uri="{FF2B5EF4-FFF2-40B4-BE49-F238E27FC236}">
                <a16:creationId xmlns:a16="http://schemas.microsoft.com/office/drawing/2014/main" xmlns="" id="{E0764BBA-DEEE-4E25-B9AC-812FF057DE3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73045"/>
              </p:ext>
            </p:extLst>
          </p:nvPr>
        </p:nvGraphicFramePr>
        <p:xfrm>
          <a:off x="0" y="4149080"/>
          <a:ext cx="392392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7" name="Объект 6">
            <a:extLst>
              <a:ext uri="{FF2B5EF4-FFF2-40B4-BE49-F238E27FC236}">
                <a16:creationId xmlns:a16="http://schemas.microsoft.com/office/drawing/2014/main" xmlns="" id="{C3364488-D780-47A7-9506-5ADF56B66A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5468068"/>
              </p:ext>
            </p:extLst>
          </p:nvPr>
        </p:nvGraphicFramePr>
        <p:xfrm>
          <a:off x="3707904" y="4221088"/>
          <a:ext cx="3536242" cy="242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902812DE-477D-43CE-B88D-0EFBECD9161D}"/>
              </a:ext>
            </a:extLst>
          </p:cNvPr>
          <p:cNvSpPr/>
          <p:nvPr/>
        </p:nvSpPr>
        <p:spPr>
          <a:xfrm>
            <a:off x="6732240" y="1628800"/>
            <a:ext cx="238617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Существующие риски по заболеваемости дифтерией: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Ежегодно  не ревакцинированными против дифтерии остаются около 40-50 тысяч человек 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Высокий удельный вес лиц с недостаточными тирами антител, особенно среди лиц старше возраста.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000000"/>
                </a:solidFill>
              </a:rPr>
              <a:t>Необоснованное отведение от прививок  против дифтерии  взрослого населения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1985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895" y="1588"/>
          <a:ext cx="89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895" y="1588"/>
                        <a:ext cx="893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143001" y="0"/>
            <a:ext cx="8929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198" y="446901"/>
            <a:ext cx="5915025" cy="74985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Менингококковая инфекция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6"/>
          <p:cNvSpPr>
            <a:spLocks noChangeArrowheads="1"/>
          </p:cNvSpPr>
          <p:nvPr/>
        </p:nvSpPr>
        <p:spPr bwMode="auto">
          <a:xfrm>
            <a:off x="179512" y="1628802"/>
            <a:ext cx="439248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Высказанное в  1919 году утверждение что </a:t>
            </a:r>
          </a:p>
          <a:p>
            <a:pPr algn="ctr"/>
            <a:r>
              <a:rPr lang="ru-RU" altLang="ru-RU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«… ни одна инфекция не убивает так быстро как менингококковая..» </a:t>
            </a:r>
          </a:p>
          <a:p>
            <a:pPr algn="ctr"/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W.W.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Herrick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остается незыблемым на протяжении почти</a:t>
            </a:r>
          </a:p>
          <a:p>
            <a:pPr algn="ctr"/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 лет</a:t>
            </a:r>
          </a:p>
          <a:p>
            <a:endParaRPr lang="ru-RU" altLang="ru-RU" sz="28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56" name="Picture 4" descr="Новое изображение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1"/>
            <a:ext cx="321349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333A020-90A6-4B72-8234-5F0CE0FB6147}"/>
              </a:ext>
            </a:extLst>
          </p:cNvPr>
          <p:cNvSpPr txBox="1"/>
          <p:nvPr/>
        </p:nvSpPr>
        <p:spPr>
          <a:xfrm>
            <a:off x="1223628" y="6000768"/>
            <a:ext cx="69917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defPPr>
              <a:defRPr lang="en-US"/>
            </a:defPPr>
            <a:lvl1pPr eaLnBrk="0" hangingPunct="0"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ru-RU" sz="1100" b="1" dirty="0"/>
              <a:t>Фотографии публикуются с разрешения НИИ детских инфекций ФМБА России (г. Санкт-Петербург) и родителей пациентов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95DFC5-D666-40BF-A0E8-B8F18BE83F93}"/>
              </a:ext>
            </a:extLst>
          </p:cNvPr>
          <p:cNvSpPr/>
          <p:nvPr/>
        </p:nvSpPr>
        <p:spPr>
          <a:xfrm>
            <a:off x="6948264" y="3212976"/>
            <a:ext cx="2160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9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895" y="1588"/>
          <a:ext cx="89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895" y="1588"/>
                        <a:ext cx="893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143001" y="0"/>
            <a:ext cx="8929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735" y="548680"/>
            <a:ext cx="8424936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Летальность при менингококковой инфекции в сравнении с другими </a:t>
            </a:r>
            <a:r>
              <a:rPr lang="ru-RU" sz="2800" b="1" dirty="0" err="1">
                <a:latin typeface="Arial Narrow" panose="020B0606020202030204" pitchFamily="34" charset="0"/>
              </a:rPr>
              <a:t>вакциноуправляемыми</a:t>
            </a:r>
            <a:r>
              <a:rPr lang="ru-RU" sz="2800" b="1" dirty="0">
                <a:latin typeface="Arial Narrow" panose="020B0606020202030204" pitchFamily="34" charset="0"/>
              </a:rPr>
              <a:t> инфекциями</a:t>
            </a:r>
            <a:r>
              <a:rPr lang="ru-RU" sz="2800" dirty="0">
                <a:latin typeface="Arial Narrow" panose="020B0606020202030204" pitchFamily="34" charset="0"/>
              </a:rPr>
              <a:t/>
            </a:r>
            <a:br>
              <a:rPr lang="ru-RU" sz="2800" dirty="0">
                <a:latin typeface="Arial Narrow" panose="020B0606020202030204" pitchFamily="34" charset="0"/>
              </a:rPr>
            </a:br>
            <a:endParaRPr lang="ru-RU" sz="2800" dirty="0">
              <a:latin typeface="Arial Narrow" panose="020B0606020202030204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510" y="1438428"/>
            <a:ext cx="8856986" cy="5158924"/>
            <a:chOff x="1313276" y="2020254"/>
            <a:chExt cx="6894329" cy="3602530"/>
          </a:xfrm>
        </p:grpSpPr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 rot="16200000">
              <a:off x="136206" y="3197324"/>
              <a:ext cx="2767965" cy="41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600">
                  <a:solidFill>
                    <a:srgbClr val="404040"/>
                  </a:solidFill>
                  <a:latin typeface="Calibri"/>
                  <a:cs typeface="Arial" pitchFamily="34" charset="0"/>
                </a:rPr>
                <a:t>Уровень летальности</a:t>
              </a:r>
              <a:r>
                <a:rPr lang="en-US" sz="1600">
                  <a:solidFill>
                    <a:srgbClr val="404040"/>
                  </a:solidFill>
                  <a:latin typeface="Calibri"/>
                  <a:cs typeface="Arial" pitchFamily="34" charset="0"/>
                </a:rPr>
                <a:t> (%)</a:t>
              </a:r>
              <a:endParaRPr lang="ru-RU" sz="160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2670309">
              <a:off x="5335546" y="3089393"/>
              <a:ext cx="2872059" cy="39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ru-RU" sz="1867" b="1" i="1" dirty="0">
                  <a:solidFill>
                    <a:srgbClr val="C00000"/>
                  </a:solidFill>
                  <a:latin typeface="Calibri"/>
                  <a:cs typeface="Arial" pitchFamily="34" charset="0"/>
                </a:rPr>
                <a:t>Менингококковая инфекция</a:t>
              </a:r>
              <a:r>
                <a:rPr lang="en-US" sz="1867" b="1" i="1" baseline="30000" dirty="0">
                  <a:solidFill>
                    <a:srgbClr val="C00000"/>
                  </a:solidFill>
                  <a:latin typeface="Calibri"/>
                  <a:cs typeface="Arial" pitchFamily="34" charset="0"/>
                </a:rPr>
                <a:t>1</a:t>
              </a:r>
              <a:endParaRPr lang="ru-RU" sz="1867" b="1" dirty="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 rot="2727582">
              <a:off x="4099806" y="3798463"/>
              <a:ext cx="1332731" cy="41382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eaLnBrk="0" hangingPunct="0">
                <a:defRPr/>
              </a:pPr>
              <a:r>
                <a:rPr lang="ru-RU" sz="1600" dirty="0">
                  <a:solidFill>
                    <a:srgbClr val="000000"/>
                  </a:solidFill>
                  <a:latin typeface="Calibri"/>
                  <a:cs typeface="Arial"/>
                </a:rPr>
                <a:t>Полиомиелит</a:t>
              </a:r>
              <a:r>
                <a:rPr lang="en-US" sz="1600" baseline="30000" dirty="0">
                  <a:solidFill>
                    <a:srgbClr val="000000"/>
                  </a:solidFill>
                  <a:latin typeface="Calibri"/>
                  <a:cs typeface="Arial"/>
                </a:rPr>
                <a:t>1</a:t>
              </a:r>
              <a:endParaRPr lang="ru-RU" sz="1600" dirty="0">
                <a:solidFill>
                  <a:srgbClr val="20252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1" name="TextBox 14"/>
            <p:cNvSpPr txBox="1"/>
            <p:nvPr/>
          </p:nvSpPr>
          <p:spPr>
            <a:xfrm rot="2700004">
              <a:off x="3952611" y="3483332"/>
              <a:ext cx="2149331" cy="7147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eaLnBrk="0" hangingPunct="0">
                <a:defRPr/>
              </a:pPr>
              <a:r>
                <a:rPr lang="ru-RU" sz="1600" dirty="0">
                  <a:solidFill>
                    <a:srgbClr val="000000"/>
                  </a:solidFill>
                  <a:latin typeface="Calibri"/>
                  <a:cs typeface="Arial"/>
                </a:rPr>
                <a:t>Пневмококковая пневмония</a:t>
              </a:r>
              <a:r>
                <a:rPr lang="en-US" sz="1600" baseline="30000" dirty="0">
                  <a:solidFill>
                    <a:srgbClr val="000000"/>
                  </a:solidFill>
                  <a:latin typeface="Calibri"/>
                  <a:cs typeface="Arial"/>
                </a:rPr>
                <a:t>1</a:t>
              </a:r>
              <a:endParaRPr lang="ru-RU" sz="1600" dirty="0">
                <a:solidFill>
                  <a:srgbClr val="20252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2" name="TextBox 15"/>
            <p:cNvSpPr txBox="1"/>
            <p:nvPr/>
          </p:nvSpPr>
          <p:spPr>
            <a:xfrm rot="2668674">
              <a:off x="5214485" y="2963419"/>
              <a:ext cx="1223674" cy="4686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r" eaLnBrk="0" hangingPunct="0">
                <a:defRPr/>
              </a:pPr>
              <a:r>
                <a:rPr lang="ru-RU" sz="1600" dirty="0">
                  <a:solidFill>
                    <a:srgbClr val="000000"/>
                  </a:solidFill>
                  <a:latin typeface="Calibri"/>
                  <a:cs typeface="Arial"/>
                </a:rPr>
                <a:t>Дифтерия</a:t>
              </a:r>
              <a:r>
                <a:rPr lang="en-US" sz="1600" baseline="30000" dirty="0">
                  <a:solidFill>
                    <a:srgbClr val="000000"/>
                  </a:solidFill>
                  <a:latin typeface="Calibri"/>
                  <a:cs typeface="Arial"/>
                </a:rPr>
                <a:t>1</a:t>
              </a:r>
              <a:endParaRPr lang="ru-RU" sz="1600" dirty="0">
                <a:solidFill>
                  <a:srgbClr val="20252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3" name="TextBox 16"/>
            <p:cNvSpPr txBox="1"/>
            <p:nvPr/>
          </p:nvSpPr>
          <p:spPr>
            <a:xfrm rot="2680860">
              <a:off x="4644077" y="3190928"/>
              <a:ext cx="1309054" cy="6659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r" eaLnBrk="0" hangingPunct="0"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Calibri"/>
                  <a:cs typeface="Arial"/>
                </a:rPr>
                <a:t>Hib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Arial"/>
                </a:rPr>
                <a:t> менингит</a:t>
              </a:r>
              <a:r>
                <a:rPr lang="en-US" sz="1600" baseline="30000" dirty="0">
                  <a:solidFill>
                    <a:srgbClr val="000000"/>
                  </a:solidFill>
                  <a:latin typeface="Calibri"/>
                  <a:cs typeface="Arial"/>
                </a:rPr>
                <a:t>1</a:t>
              </a:r>
              <a:endParaRPr lang="ru-RU" sz="1600" dirty="0">
                <a:solidFill>
                  <a:srgbClr val="20252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 rot="2681914">
              <a:off x="3115476" y="3978452"/>
              <a:ext cx="2200692" cy="6659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eaLnBrk="0" hangingPunct="0">
                <a:defRPr/>
              </a:pPr>
              <a:r>
                <a:rPr lang="en-US" sz="1600" dirty="0">
                  <a:solidFill>
                    <a:srgbClr val="000000"/>
                  </a:solidFill>
                  <a:latin typeface="Calibri"/>
                  <a:cs typeface="Arial"/>
                </a:rPr>
                <a:t>1918 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Arial"/>
                </a:rPr>
                <a:t>пандемический грипп</a:t>
              </a:r>
              <a:r>
                <a:rPr lang="en-US" sz="1600" baseline="30000" dirty="0">
                  <a:solidFill>
                    <a:srgbClr val="000000"/>
                  </a:solidFill>
                  <a:latin typeface="Calibri"/>
                  <a:cs typeface="Arial"/>
                </a:rPr>
                <a:t>2</a:t>
              </a:r>
              <a:endParaRPr lang="ru-RU" sz="1600" dirty="0">
                <a:solidFill>
                  <a:srgbClr val="20252C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 rot="2700000">
              <a:off x="1822300" y="4464160"/>
              <a:ext cx="1903423" cy="41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1600" dirty="0" err="1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Ротавирусная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инфекция</a:t>
              </a:r>
              <a:r>
                <a:rPr lang="en-US" sz="1600" baseline="300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4</a:t>
              </a:r>
              <a:endParaRPr lang="ru-RU" sz="1600" dirty="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 rot="2700000">
              <a:off x="2657948" y="4172048"/>
              <a:ext cx="541340" cy="41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Корь</a:t>
              </a:r>
              <a:r>
                <a:rPr lang="en-US" sz="1600" baseline="300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</a:t>
              </a:r>
              <a:endParaRPr lang="ru-RU" sz="160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 rot="2700000">
              <a:off x="2680048" y="4394426"/>
              <a:ext cx="1780093" cy="41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A/H1N1 2009 </a:t>
              </a:r>
              <a:r>
                <a:rPr lang="ru-RU" sz="16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грипп</a:t>
              </a:r>
              <a:r>
                <a:rPr lang="en-US" sz="1600" baseline="30000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3</a:t>
              </a:r>
              <a:endParaRPr lang="ru-RU" sz="1600" dirty="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 rot="2700000">
              <a:off x="3289141" y="4249930"/>
              <a:ext cx="1452746" cy="41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sz="16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Ветряная оспа</a:t>
              </a:r>
              <a:r>
                <a:rPr lang="en-US" sz="1600" baseline="300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</a:t>
              </a:r>
              <a:endParaRPr lang="ru-RU" sz="160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 rot="2502907">
              <a:off x="5029399" y="2749982"/>
              <a:ext cx="2950304" cy="649722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sz="2400" dirty="0">
                <a:solidFill>
                  <a:srgbClr val="20252C"/>
                </a:solidFill>
                <a:latin typeface="Calibri"/>
              </a:endParaRPr>
            </a:p>
          </p:txBody>
        </p:sp>
        <p:cxnSp>
          <p:nvCxnSpPr>
            <p:cNvPr id="33" name="Straight Connector 31"/>
            <p:cNvCxnSpPr/>
            <p:nvPr/>
          </p:nvCxnSpPr>
          <p:spPr>
            <a:xfrm>
              <a:off x="1899163" y="2166259"/>
              <a:ext cx="0" cy="23329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2"/>
            <p:cNvCxnSpPr/>
            <p:nvPr/>
          </p:nvCxnSpPr>
          <p:spPr>
            <a:xfrm flipH="1">
              <a:off x="1899163" y="4499176"/>
              <a:ext cx="5038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owchart: Connector 34"/>
            <p:cNvSpPr>
              <a:spLocks noChangeArrowheads="1"/>
            </p:cNvSpPr>
            <p:nvPr/>
          </p:nvSpPr>
          <p:spPr bwMode="auto">
            <a:xfrm>
              <a:off x="2718435" y="4411662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36" name="Flowchart: Connector 35"/>
            <p:cNvSpPr>
              <a:spLocks noChangeArrowheads="1"/>
            </p:cNvSpPr>
            <p:nvPr/>
          </p:nvSpPr>
          <p:spPr bwMode="auto">
            <a:xfrm>
              <a:off x="3098800" y="4390072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37" name="Flowchart: Connector 36"/>
            <p:cNvSpPr>
              <a:spLocks noChangeArrowheads="1"/>
            </p:cNvSpPr>
            <p:nvPr/>
          </p:nvSpPr>
          <p:spPr bwMode="auto">
            <a:xfrm>
              <a:off x="3542665" y="4351337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38" name="Flowchart: Connector 37"/>
            <p:cNvSpPr>
              <a:spLocks noChangeArrowheads="1"/>
            </p:cNvSpPr>
            <p:nvPr/>
          </p:nvSpPr>
          <p:spPr bwMode="auto">
            <a:xfrm>
              <a:off x="3975735" y="4066222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39" name="Flowchart: Connector 38"/>
            <p:cNvSpPr>
              <a:spLocks noChangeArrowheads="1"/>
            </p:cNvSpPr>
            <p:nvPr/>
          </p:nvSpPr>
          <p:spPr bwMode="auto">
            <a:xfrm>
              <a:off x="4394200" y="3890327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40" name="Flowchart: Connector 39"/>
            <p:cNvSpPr>
              <a:spLocks noChangeArrowheads="1"/>
            </p:cNvSpPr>
            <p:nvPr/>
          </p:nvSpPr>
          <p:spPr bwMode="auto">
            <a:xfrm>
              <a:off x="4794250" y="3784917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41" name="Flowchart: Connector 40"/>
            <p:cNvSpPr>
              <a:spLocks noChangeArrowheads="1"/>
            </p:cNvSpPr>
            <p:nvPr/>
          </p:nvSpPr>
          <p:spPr bwMode="auto">
            <a:xfrm>
              <a:off x="5194300" y="3511867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42" name="Flowchart: Connector 41"/>
            <p:cNvSpPr>
              <a:spLocks noChangeArrowheads="1"/>
            </p:cNvSpPr>
            <p:nvPr/>
          </p:nvSpPr>
          <p:spPr bwMode="auto">
            <a:xfrm>
              <a:off x="5651500" y="3273107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sp>
          <p:nvSpPr>
            <p:cNvPr id="43" name="Flowchart: Connector 42"/>
            <p:cNvSpPr>
              <a:spLocks noChangeArrowheads="1"/>
            </p:cNvSpPr>
            <p:nvPr/>
          </p:nvSpPr>
          <p:spPr bwMode="auto">
            <a:xfrm>
              <a:off x="6061075" y="2797492"/>
              <a:ext cx="114300" cy="107315"/>
            </a:xfrm>
            <a:prstGeom prst="flowChartConnector">
              <a:avLst/>
            </a:prstGeom>
            <a:solidFill>
              <a:schemeClr val="accent2"/>
            </a:solidFill>
            <a:ln w="25400" algn="ctr">
              <a:solidFill>
                <a:srgbClr val="D34D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899163" y="216625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899163" y="216625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826804" y="2166259"/>
              <a:ext cx="742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>
              <a:off x="1822450" y="2940367"/>
              <a:ext cx="7493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47"/>
            <p:cNvCxnSpPr>
              <a:cxnSpLocks noChangeShapeType="1"/>
            </p:cNvCxnSpPr>
            <p:nvPr/>
          </p:nvCxnSpPr>
          <p:spPr bwMode="auto">
            <a:xfrm>
              <a:off x="1821180" y="3725227"/>
              <a:ext cx="7493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638935" y="4384357"/>
              <a:ext cx="353086" cy="2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0</a:t>
              </a:r>
              <a:endParaRPr lang="ru-RU" sz="160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638301" y="3598228"/>
              <a:ext cx="353086" cy="2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5</a:t>
              </a:r>
              <a:endParaRPr lang="ru-RU" sz="160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574165" y="2807017"/>
              <a:ext cx="480446" cy="2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10</a:t>
              </a:r>
              <a:endParaRPr lang="ru-RU" sz="160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557020" y="2037397"/>
              <a:ext cx="480446" cy="27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15</a:t>
              </a:r>
              <a:endParaRPr lang="ru-RU" sz="1600">
                <a:solidFill>
                  <a:srgbClr val="20252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Flowchart: Connector 134"/>
            <p:cNvSpPr>
              <a:spLocks noChangeArrowheads="1"/>
            </p:cNvSpPr>
            <p:nvPr/>
          </p:nvSpPr>
          <p:spPr bwMode="auto">
            <a:xfrm>
              <a:off x="2254250" y="4421502"/>
              <a:ext cx="114300" cy="107315"/>
            </a:xfrm>
            <a:prstGeom prst="flowChartConnector">
              <a:avLst/>
            </a:prstGeom>
            <a:solidFill>
              <a:srgbClr val="8064A2"/>
            </a:solidFill>
            <a:ln w="25400" algn="ctr">
              <a:solidFill>
                <a:srgbClr val="8064A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solidFill>
                  <a:srgbClr val="20252C"/>
                </a:solidFill>
                <a:latin typeface="Calibri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22875" y="5687864"/>
            <a:ext cx="87849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1. Centers for Disease Control and Prevention. Epidemiology and Prevention of Vaccine-Preventable Diseases. </a:t>
            </a:r>
            <a:r>
              <a:rPr lang="en-US" sz="105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Hamborsky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J, Kroger A, Wolfe S, eds. 13th ed. Washington D.C. Public Health Foundation, 2015. 2. </a:t>
            </a:r>
            <a:r>
              <a:rPr lang="en-US" sz="105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Taubenberger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JK, et al. </a:t>
            </a:r>
            <a:r>
              <a:rPr lang="en-US" sz="1050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en-US" sz="105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Infect Dis 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2006;12:15-22; </a:t>
            </a:r>
            <a:r>
              <a:rPr lang="ru-RU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3. Pandemic H1N1 2009 overview. CIDRAP website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http://www.cidrap.umn.edu/cidrap/content/influenza/swineflu/biofacts/h1n1_panview.html</a:t>
            </a:r>
            <a:r>
              <a:rPr lang="en-US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состоянию на 09.2017) 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05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Gerba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CP</a:t>
            </a:r>
            <a:r>
              <a:rPr lang="ru-RU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05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Wat Res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1996</a:t>
            </a:r>
            <a:r>
              <a:rPr lang="ru-RU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05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2929-2940</a:t>
            </a:r>
          </a:p>
        </p:txBody>
      </p:sp>
    </p:spTree>
    <p:extLst>
      <p:ext uri="{BB962C8B-B14F-4D97-AF65-F5344CB8AC3E}">
        <p14:creationId xmlns:p14="http://schemas.microsoft.com/office/powerpoint/2010/main" val="144520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B4424-DED2-7B44-9CE9-8A3AB9E3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Летальные случаи ГФМИ в РФ 2018 г.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65C091-9C85-214F-8298-FCCB3ECB3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669" y="6036819"/>
            <a:ext cx="8534400" cy="310753"/>
          </a:xfrm>
        </p:spPr>
        <p:txBody>
          <a:bodyPr/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800" dirty="0">
                <a:latin typeface="Calibri" panose="020F0502020204030204" pitchFamily="34" charset="0"/>
              </a:rPr>
              <a:t>Российский </a:t>
            </a:r>
            <a:r>
              <a:rPr lang="ru-RU" altLang="zh-CN" sz="800" dirty="0" err="1">
                <a:latin typeface="Calibri" panose="020F0502020204030204" pitchFamily="34" charset="0"/>
              </a:rPr>
              <a:t>референс</a:t>
            </a:r>
            <a:r>
              <a:rPr lang="ru-RU" altLang="zh-CN" sz="800" dirty="0">
                <a:latin typeface="Calibri" panose="020F0502020204030204" pitchFamily="34" charset="0"/>
              </a:rPr>
              <a:t> центр по мониторингу за бактериальными менингитами: Менингококковая инфекция и гнойные бактериальные менингиты в Российской Федерации 201</a:t>
            </a:r>
            <a:r>
              <a:rPr lang="ru-RU" altLang="zh-CN" sz="800" dirty="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ru-RU" altLang="zh-CN" sz="800" dirty="0">
                <a:latin typeface="Calibri" panose="020F0502020204030204" pitchFamily="34" charset="0"/>
              </a:rPr>
              <a:t> год. Информационно-аналитический обзор, М, 201</a:t>
            </a:r>
            <a:r>
              <a:rPr lang="ru-RU" altLang="zh-CN" sz="800" dirty="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endParaRPr lang="ru-RU" altLang="ru-RU" sz="800" dirty="0">
              <a:latin typeface="Calibri" panose="020F0502020204030204" pitchFamily="34" charset="0"/>
            </a:endParaRPr>
          </a:p>
          <a:p>
            <a:r>
              <a:rPr lang="ru-RU" sz="800" dirty="0"/>
              <a:t>Иллюстрация адаптирована из:</a:t>
            </a:r>
            <a:r>
              <a:rPr lang="en-US" sz="800" dirty="0"/>
              <a:t> </a:t>
            </a:r>
            <a:r>
              <a:rPr lang="en-US" sz="800" dirty="0" err="1"/>
              <a:t>Criss</a:t>
            </a:r>
            <a:r>
              <a:rPr lang="en-US" sz="800" dirty="0"/>
              <a:t> AK et al. Nat Rev </a:t>
            </a:r>
            <a:r>
              <a:rPr lang="en-US" sz="800" dirty="0" err="1"/>
              <a:t>Microbiol</a:t>
            </a:r>
            <a:r>
              <a:rPr lang="en-US" sz="800" dirty="0"/>
              <a:t> 2012;</a:t>
            </a:r>
            <a:r>
              <a:rPr lang="ru-RU" sz="800" dirty="0"/>
              <a:t> </a:t>
            </a:r>
            <a:r>
              <a:rPr lang="en-US" sz="800" dirty="0"/>
              <a:t>10:178</a:t>
            </a:r>
            <a:r>
              <a:rPr lang="ru-RU" sz="800" dirty="0"/>
              <a:t>-190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xmlns="" id="{170C0171-C783-2444-819A-D8FF4E8F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99" y="2133644"/>
            <a:ext cx="451366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2AD9AA9F-8BD3-EC40-833C-E0B4E4924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8667" r="12500" b="15868"/>
          <a:stretch>
            <a:fillRect/>
          </a:stretch>
        </p:blipFill>
        <p:spPr bwMode="auto">
          <a:xfrm>
            <a:off x="595283" y="4235036"/>
            <a:ext cx="3355181" cy="15216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CC4859BA-9ECE-0C4E-812C-4C0B5639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00" y="4230437"/>
            <a:ext cx="3355181" cy="15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60CEE7-D131-8940-8249-A9DF4F96006B}"/>
              </a:ext>
            </a:extLst>
          </p:cNvPr>
          <p:cNvSpPr txBox="1"/>
          <p:nvPr/>
        </p:nvSpPr>
        <p:spPr>
          <a:xfrm>
            <a:off x="5976159" y="3994275"/>
            <a:ext cx="17391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7030A0"/>
                </a:solidFill>
              </a:rPr>
              <a:t>Летальность</a:t>
            </a:r>
            <a:r>
              <a:rPr lang="ru-RU" sz="1200" dirty="0"/>
              <a:t> </a:t>
            </a:r>
            <a:r>
              <a:rPr lang="ru-RU" sz="1500" b="1" dirty="0">
                <a:solidFill>
                  <a:srgbClr val="7030A0"/>
                </a:solidFill>
              </a:rPr>
              <a:t>2018</a:t>
            </a:r>
            <a:r>
              <a:rPr lang="ru-RU" sz="1200" dirty="0"/>
              <a:t> 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53776-F3AA-C84D-A81E-7847A0EF3C0E}"/>
              </a:ext>
            </a:extLst>
          </p:cNvPr>
          <p:cNvSpPr txBox="1"/>
          <p:nvPr/>
        </p:nvSpPr>
        <p:spPr>
          <a:xfrm>
            <a:off x="1507389" y="4009699"/>
            <a:ext cx="18144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7030A0"/>
                </a:solidFill>
              </a:defRPr>
            </a:lvl1pPr>
          </a:lstStyle>
          <a:p>
            <a:r>
              <a:rPr lang="ru-RU" sz="1500" dirty="0"/>
              <a:t> Летальность 2017 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AC2C1A-671A-5C4B-800B-FD9317BE7E5B}"/>
              </a:ext>
            </a:extLst>
          </p:cNvPr>
          <p:cNvSpPr txBox="1"/>
          <p:nvPr/>
        </p:nvSpPr>
        <p:spPr>
          <a:xfrm>
            <a:off x="2077264" y="1852695"/>
            <a:ext cx="45572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7030A0"/>
                </a:solidFill>
              </a:rPr>
              <a:t>Летальность в различных возрастных группах 2018г.</a:t>
            </a:r>
          </a:p>
        </p:txBody>
      </p:sp>
      <p:grpSp>
        <p:nvGrpSpPr>
          <p:cNvPr id="12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13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31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32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0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1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2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3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4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032590" y="2587652"/>
            <a:ext cx="1412648" cy="873582"/>
            <a:chOff x="5473710" y="1539555"/>
            <a:chExt cx="3096573" cy="2537538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5772688" y="1972989"/>
              <a:ext cx="2570163" cy="1857375"/>
            </a:xfrm>
            <a:custGeom>
              <a:avLst/>
              <a:gdLst/>
              <a:ahLst/>
              <a:cxnLst>
                <a:cxn ang="0">
                  <a:pos x="1070" y="395"/>
                </a:cxn>
                <a:cxn ang="0">
                  <a:pos x="535" y="791"/>
                </a:cxn>
                <a:cxn ang="0">
                  <a:pos x="0" y="395"/>
                </a:cxn>
                <a:cxn ang="0">
                  <a:pos x="535" y="0"/>
                </a:cxn>
                <a:cxn ang="0">
                  <a:pos x="1070" y="395"/>
                </a:cxn>
              </a:cxnLst>
              <a:rect l="0" t="0" r="r" b="b"/>
              <a:pathLst>
                <a:path w="1070" h="791">
                  <a:moveTo>
                    <a:pt x="1070" y="395"/>
                  </a:moveTo>
                  <a:cubicBezTo>
                    <a:pt x="1070" y="614"/>
                    <a:pt x="885" y="791"/>
                    <a:pt x="535" y="791"/>
                  </a:cubicBezTo>
                  <a:cubicBezTo>
                    <a:pt x="191" y="791"/>
                    <a:pt x="0" y="614"/>
                    <a:pt x="0" y="395"/>
                  </a:cubicBezTo>
                  <a:cubicBezTo>
                    <a:pt x="0" y="177"/>
                    <a:pt x="157" y="0"/>
                    <a:pt x="535" y="0"/>
                  </a:cubicBezTo>
                  <a:cubicBezTo>
                    <a:pt x="936" y="0"/>
                    <a:pt x="1070" y="177"/>
                    <a:pt x="1070" y="39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473710" y="1600400"/>
              <a:ext cx="3015622" cy="2437989"/>
            </a:xfrm>
            <a:custGeom>
              <a:avLst/>
              <a:gdLst>
                <a:gd name="connsiteX0" fmla="*/ 352268 w 2710721"/>
                <a:gd name="connsiteY0" fmla="*/ 392243 h 2183568"/>
                <a:gd name="connsiteX1" fmla="*/ 1011836 w 2710721"/>
                <a:gd name="connsiteY1" fmla="*/ 32479 h 2183568"/>
                <a:gd name="connsiteX2" fmla="*/ 1326629 w 2710721"/>
                <a:gd name="connsiteY2" fmla="*/ 197371 h 2183568"/>
                <a:gd name="connsiteX3" fmla="*/ 1611442 w 2710721"/>
                <a:gd name="connsiteY3" fmla="*/ 107430 h 2183568"/>
                <a:gd name="connsiteX4" fmla="*/ 2001186 w 2710721"/>
                <a:gd name="connsiteY4" fmla="*/ 212361 h 2183568"/>
                <a:gd name="connsiteX5" fmla="*/ 2330970 w 2710721"/>
                <a:gd name="connsiteY5" fmla="*/ 242342 h 2183568"/>
                <a:gd name="connsiteX6" fmla="*/ 2480872 w 2710721"/>
                <a:gd name="connsiteY6" fmla="*/ 557135 h 2183568"/>
                <a:gd name="connsiteX7" fmla="*/ 2675744 w 2710721"/>
                <a:gd name="connsiteY7" fmla="*/ 722027 h 2183568"/>
                <a:gd name="connsiteX8" fmla="*/ 2690734 w 2710721"/>
                <a:gd name="connsiteY8" fmla="*/ 1111771 h 2183568"/>
                <a:gd name="connsiteX9" fmla="*/ 2675744 w 2710721"/>
                <a:gd name="connsiteY9" fmla="*/ 1531496 h 2183568"/>
                <a:gd name="connsiteX10" fmla="*/ 2510852 w 2710721"/>
                <a:gd name="connsiteY10" fmla="*/ 1756348 h 2183568"/>
                <a:gd name="connsiteX11" fmla="*/ 2465882 w 2710721"/>
                <a:gd name="connsiteY11" fmla="*/ 1891260 h 2183568"/>
                <a:gd name="connsiteX12" fmla="*/ 2151088 w 2710721"/>
                <a:gd name="connsiteY12" fmla="*/ 1921240 h 2183568"/>
                <a:gd name="connsiteX13" fmla="*/ 1896255 w 2710721"/>
                <a:gd name="connsiteY13" fmla="*/ 2011181 h 2183568"/>
                <a:gd name="connsiteX14" fmla="*/ 1821304 w 2710721"/>
                <a:gd name="connsiteY14" fmla="*/ 1996191 h 2183568"/>
                <a:gd name="connsiteX15" fmla="*/ 1476531 w 2710721"/>
                <a:gd name="connsiteY15" fmla="*/ 2176073 h 2183568"/>
                <a:gd name="connsiteX16" fmla="*/ 1191718 w 2710721"/>
                <a:gd name="connsiteY16" fmla="*/ 2041161 h 2183568"/>
                <a:gd name="connsiteX17" fmla="*/ 906904 w 2710721"/>
                <a:gd name="connsiteY17" fmla="*/ 2161083 h 2183568"/>
                <a:gd name="connsiteX18" fmla="*/ 742013 w 2710721"/>
                <a:gd name="connsiteY18" fmla="*/ 1936230 h 2183568"/>
                <a:gd name="connsiteX19" fmla="*/ 367259 w 2710721"/>
                <a:gd name="connsiteY19" fmla="*/ 1921240 h 2183568"/>
                <a:gd name="connsiteX20" fmla="*/ 352268 w 2710721"/>
                <a:gd name="connsiteY20" fmla="*/ 1636427 h 2183568"/>
                <a:gd name="connsiteX21" fmla="*/ 37475 w 2710721"/>
                <a:gd name="connsiteY21" fmla="*/ 1441555 h 2183568"/>
                <a:gd name="connsiteX22" fmla="*/ 127416 w 2710721"/>
                <a:gd name="connsiteY22" fmla="*/ 1081791 h 2183568"/>
                <a:gd name="connsiteX23" fmla="*/ 67455 w 2710721"/>
                <a:gd name="connsiteY23" fmla="*/ 841948 h 2183568"/>
                <a:gd name="connsiteX24" fmla="*/ 247337 w 2710721"/>
                <a:gd name="connsiteY24" fmla="*/ 692046 h 218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10721" h="2183568">
                  <a:moveTo>
                    <a:pt x="352268" y="392243"/>
                  </a:moveTo>
                  <a:cubicBezTo>
                    <a:pt x="600855" y="228600"/>
                    <a:pt x="849443" y="64958"/>
                    <a:pt x="1011836" y="32479"/>
                  </a:cubicBezTo>
                  <a:cubicBezTo>
                    <a:pt x="1174229" y="0"/>
                    <a:pt x="1226695" y="184879"/>
                    <a:pt x="1326629" y="197371"/>
                  </a:cubicBezTo>
                  <a:cubicBezTo>
                    <a:pt x="1426563" y="209863"/>
                    <a:pt x="1499016" y="104932"/>
                    <a:pt x="1611442" y="107430"/>
                  </a:cubicBezTo>
                  <a:cubicBezTo>
                    <a:pt x="1723868" y="109928"/>
                    <a:pt x="1881265" y="189876"/>
                    <a:pt x="2001186" y="212361"/>
                  </a:cubicBezTo>
                  <a:cubicBezTo>
                    <a:pt x="2121107" y="234846"/>
                    <a:pt x="2251023" y="184880"/>
                    <a:pt x="2330970" y="242342"/>
                  </a:cubicBezTo>
                  <a:cubicBezTo>
                    <a:pt x="2410917" y="299804"/>
                    <a:pt x="2423410" y="477188"/>
                    <a:pt x="2480872" y="557135"/>
                  </a:cubicBezTo>
                  <a:cubicBezTo>
                    <a:pt x="2538334" y="637082"/>
                    <a:pt x="2640767" y="629588"/>
                    <a:pt x="2675744" y="722027"/>
                  </a:cubicBezTo>
                  <a:cubicBezTo>
                    <a:pt x="2710721" y="814466"/>
                    <a:pt x="2690734" y="976860"/>
                    <a:pt x="2690734" y="1111771"/>
                  </a:cubicBezTo>
                  <a:cubicBezTo>
                    <a:pt x="2690734" y="1246682"/>
                    <a:pt x="2705724" y="1424067"/>
                    <a:pt x="2675744" y="1531496"/>
                  </a:cubicBezTo>
                  <a:cubicBezTo>
                    <a:pt x="2645764" y="1638926"/>
                    <a:pt x="2545829" y="1696387"/>
                    <a:pt x="2510852" y="1756348"/>
                  </a:cubicBezTo>
                  <a:cubicBezTo>
                    <a:pt x="2475875" y="1816309"/>
                    <a:pt x="2525843" y="1863778"/>
                    <a:pt x="2465882" y="1891260"/>
                  </a:cubicBezTo>
                  <a:cubicBezTo>
                    <a:pt x="2405921" y="1918742"/>
                    <a:pt x="2246026" y="1901253"/>
                    <a:pt x="2151088" y="1921240"/>
                  </a:cubicBezTo>
                  <a:cubicBezTo>
                    <a:pt x="2056150" y="1941227"/>
                    <a:pt x="1951219" y="1998689"/>
                    <a:pt x="1896255" y="2011181"/>
                  </a:cubicBezTo>
                  <a:cubicBezTo>
                    <a:pt x="1841291" y="2023673"/>
                    <a:pt x="1891258" y="1968709"/>
                    <a:pt x="1821304" y="1996191"/>
                  </a:cubicBezTo>
                  <a:cubicBezTo>
                    <a:pt x="1751350" y="2023673"/>
                    <a:pt x="1581462" y="2168578"/>
                    <a:pt x="1476531" y="2176073"/>
                  </a:cubicBezTo>
                  <a:cubicBezTo>
                    <a:pt x="1371600" y="2183568"/>
                    <a:pt x="1286656" y="2043659"/>
                    <a:pt x="1191718" y="2041161"/>
                  </a:cubicBezTo>
                  <a:cubicBezTo>
                    <a:pt x="1096780" y="2038663"/>
                    <a:pt x="981855" y="2178571"/>
                    <a:pt x="906904" y="2161083"/>
                  </a:cubicBezTo>
                  <a:cubicBezTo>
                    <a:pt x="831953" y="2143595"/>
                    <a:pt x="831954" y="1976204"/>
                    <a:pt x="742013" y="1936230"/>
                  </a:cubicBezTo>
                  <a:cubicBezTo>
                    <a:pt x="652072" y="1896256"/>
                    <a:pt x="432217" y="1971207"/>
                    <a:pt x="367259" y="1921240"/>
                  </a:cubicBezTo>
                  <a:cubicBezTo>
                    <a:pt x="302302" y="1871273"/>
                    <a:pt x="407232" y="1716375"/>
                    <a:pt x="352268" y="1636427"/>
                  </a:cubicBezTo>
                  <a:cubicBezTo>
                    <a:pt x="297304" y="1556480"/>
                    <a:pt x="74950" y="1533994"/>
                    <a:pt x="37475" y="1441555"/>
                  </a:cubicBezTo>
                  <a:cubicBezTo>
                    <a:pt x="0" y="1349116"/>
                    <a:pt x="122419" y="1181725"/>
                    <a:pt x="127416" y="1081791"/>
                  </a:cubicBezTo>
                  <a:cubicBezTo>
                    <a:pt x="132413" y="981857"/>
                    <a:pt x="47468" y="906905"/>
                    <a:pt x="67455" y="841948"/>
                  </a:cubicBezTo>
                  <a:cubicBezTo>
                    <a:pt x="87442" y="776991"/>
                    <a:pt x="402235" y="949377"/>
                    <a:pt x="247337" y="692046"/>
                  </a:cubicBezTo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875875" y="2041251"/>
              <a:ext cx="2289175" cy="1706563"/>
              <a:chOff x="5754688" y="2559050"/>
              <a:chExt cx="2289175" cy="1706563"/>
            </a:xfrm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93" name="Freeform 8"/>
              <p:cNvSpPr>
                <a:spLocks/>
              </p:cNvSpPr>
              <p:nvPr/>
            </p:nvSpPr>
            <p:spPr bwMode="auto">
              <a:xfrm>
                <a:off x="7162801" y="2559050"/>
                <a:ext cx="473075" cy="273050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07" y="0"/>
                  </a:cxn>
                  <a:cxn ang="0">
                    <a:pos x="197" y="116"/>
                  </a:cxn>
                  <a:cxn ang="0">
                    <a:pos x="0" y="82"/>
                  </a:cxn>
                </a:cxnLst>
                <a:rect l="0" t="0" r="r" b="b"/>
                <a:pathLst>
                  <a:path w="197" h="116">
                    <a:moveTo>
                      <a:pt x="0" y="82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97" y="116"/>
                      <a:pt x="197" y="116"/>
                      <a:pt x="197" y="116"/>
                    </a:cubicBezTo>
                    <a:cubicBezTo>
                      <a:pt x="197" y="116"/>
                      <a:pt x="125" y="62"/>
                      <a:pt x="0" y="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72000">
                    <a:schemeClr val="accent4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4" name="Freeform 9"/>
              <p:cNvSpPr>
                <a:spLocks/>
              </p:cNvSpPr>
              <p:nvPr/>
            </p:nvSpPr>
            <p:spPr bwMode="auto">
              <a:xfrm>
                <a:off x="7742238" y="2908300"/>
                <a:ext cx="301625" cy="436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" y="186"/>
                  </a:cxn>
                  <a:cxn ang="0">
                    <a:pos x="126" y="38"/>
                  </a:cxn>
                  <a:cxn ang="0">
                    <a:pos x="0" y="0"/>
                  </a:cxn>
                </a:cxnLst>
                <a:rect l="0" t="0" r="r" b="b"/>
                <a:pathLst>
                  <a:path w="126" h="186">
                    <a:moveTo>
                      <a:pt x="0" y="0"/>
                    </a:moveTo>
                    <a:cubicBezTo>
                      <a:pt x="0" y="0"/>
                      <a:pt x="97" y="91"/>
                      <a:pt x="100" y="186"/>
                    </a:cubicBezTo>
                    <a:cubicBezTo>
                      <a:pt x="126" y="38"/>
                      <a:pt x="126" y="38"/>
                      <a:pt x="126" y="3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72000">
                    <a:schemeClr val="accent4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5" name="Freeform 10"/>
              <p:cNvSpPr>
                <a:spLocks/>
              </p:cNvSpPr>
              <p:nvPr/>
            </p:nvSpPr>
            <p:spPr bwMode="auto">
              <a:xfrm>
                <a:off x="7718426" y="3479800"/>
                <a:ext cx="314325" cy="44608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31" y="169"/>
                  </a:cxn>
                  <a:cxn ang="0">
                    <a:pos x="0" y="190"/>
                  </a:cxn>
                  <a:cxn ang="0">
                    <a:pos x="109" y="0"/>
                  </a:cxn>
                </a:cxnLst>
                <a:rect l="0" t="0" r="r" b="b"/>
                <a:pathLst>
                  <a:path w="131" h="190">
                    <a:moveTo>
                      <a:pt x="109" y="0"/>
                    </a:moveTo>
                    <a:cubicBezTo>
                      <a:pt x="131" y="169"/>
                      <a:pt x="131" y="169"/>
                      <a:pt x="131" y="169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0"/>
                      <a:pt x="114" y="80"/>
                      <a:pt x="10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72000">
                    <a:schemeClr val="accent4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6" name="Freeform 11"/>
              <p:cNvSpPr>
                <a:spLocks/>
              </p:cNvSpPr>
              <p:nvPr/>
            </p:nvSpPr>
            <p:spPr bwMode="auto">
              <a:xfrm>
                <a:off x="7107238" y="4019550"/>
                <a:ext cx="461963" cy="24606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5" y="105"/>
                  </a:cxn>
                  <a:cxn ang="0">
                    <a:pos x="192" y="0"/>
                  </a:cxn>
                  <a:cxn ang="0">
                    <a:pos x="0" y="9"/>
                  </a:cxn>
                </a:cxnLst>
                <a:rect l="0" t="0" r="r" b="b"/>
                <a:pathLst>
                  <a:path w="192" h="105">
                    <a:moveTo>
                      <a:pt x="0" y="9"/>
                    </a:moveTo>
                    <a:cubicBezTo>
                      <a:pt x="115" y="105"/>
                      <a:pt x="115" y="105"/>
                      <a:pt x="115" y="10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0"/>
                      <a:pt x="115" y="38"/>
                      <a:pt x="0" y="9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72000">
                    <a:schemeClr val="accent4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7" name="Freeform 12"/>
              <p:cNvSpPr>
                <a:spLocks/>
              </p:cNvSpPr>
              <p:nvPr/>
            </p:nvSpPr>
            <p:spPr bwMode="auto">
              <a:xfrm>
                <a:off x="6297613" y="2559050"/>
                <a:ext cx="449263" cy="244475"/>
              </a:xfrm>
              <a:custGeom>
                <a:avLst/>
                <a:gdLst/>
                <a:ahLst/>
                <a:cxnLst>
                  <a:cxn ang="0">
                    <a:pos x="187" y="84"/>
                  </a:cxn>
                  <a:cxn ang="0">
                    <a:pos x="76" y="0"/>
                  </a:cxn>
                  <a:cxn ang="0">
                    <a:pos x="0" y="104"/>
                  </a:cxn>
                  <a:cxn ang="0">
                    <a:pos x="187" y="84"/>
                  </a:cxn>
                </a:cxnLst>
                <a:rect l="0" t="0" r="r" b="b"/>
                <a:pathLst>
                  <a:path w="187" h="104">
                    <a:moveTo>
                      <a:pt x="187" y="84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90" y="57"/>
                      <a:pt x="187" y="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72000">
                    <a:schemeClr val="accent4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8" name="Freeform 14"/>
              <p:cNvSpPr>
                <a:spLocks/>
              </p:cNvSpPr>
              <p:nvPr/>
            </p:nvSpPr>
            <p:spPr bwMode="auto">
              <a:xfrm rot="21351528">
                <a:off x="6420256" y="3983105"/>
                <a:ext cx="516974" cy="263063"/>
              </a:xfrm>
              <a:custGeom>
                <a:avLst/>
                <a:gdLst/>
                <a:ahLst/>
                <a:cxnLst>
                  <a:cxn ang="0">
                    <a:pos x="211" y="0"/>
                  </a:cxn>
                  <a:cxn ang="0">
                    <a:pos x="111" y="117"/>
                  </a:cxn>
                  <a:cxn ang="0">
                    <a:pos x="0" y="20"/>
                  </a:cxn>
                  <a:cxn ang="0">
                    <a:pos x="211" y="0"/>
                  </a:cxn>
                </a:cxnLst>
                <a:rect l="0" t="0" r="r" b="b"/>
                <a:pathLst>
                  <a:path w="211" h="117">
                    <a:moveTo>
                      <a:pt x="211" y="0"/>
                    </a:moveTo>
                    <a:cubicBezTo>
                      <a:pt x="111" y="117"/>
                      <a:pt x="111" y="117"/>
                      <a:pt x="111" y="1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58" y="59"/>
                      <a:pt x="21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72000">
                    <a:schemeClr val="accent4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99" name="Freeform 13"/>
              <p:cNvSpPr>
                <a:spLocks/>
              </p:cNvSpPr>
              <p:nvPr/>
            </p:nvSpPr>
            <p:spPr bwMode="auto">
              <a:xfrm>
                <a:off x="5754688" y="3338513"/>
                <a:ext cx="287338" cy="44132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111"/>
                  </a:cxn>
                  <a:cxn ang="0">
                    <a:pos x="120" y="188"/>
                  </a:cxn>
                  <a:cxn ang="0">
                    <a:pos x="78" y="0"/>
                  </a:cxn>
                </a:cxnLst>
                <a:rect l="0" t="0" r="r" b="b"/>
                <a:pathLst>
                  <a:path w="120" h="188">
                    <a:moveTo>
                      <a:pt x="78" y="0"/>
                    </a:moveTo>
                    <a:cubicBezTo>
                      <a:pt x="0" y="111"/>
                      <a:pt x="0" y="111"/>
                      <a:pt x="0" y="111"/>
                    </a:cubicBezTo>
                    <a:cubicBezTo>
                      <a:pt x="120" y="188"/>
                      <a:pt x="120" y="188"/>
                      <a:pt x="120" y="188"/>
                    </a:cubicBezTo>
                    <a:cubicBezTo>
                      <a:pt x="120" y="188"/>
                      <a:pt x="60" y="117"/>
                      <a:pt x="7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72000">
                    <a:schemeClr val="accent4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6046523" y="2239360"/>
              <a:ext cx="1239849" cy="1329540"/>
            </a:xfrm>
            <a:custGeom>
              <a:avLst/>
              <a:gdLst>
                <a:gd name="connsiteX0" fmla="*/ 0 w 10000"/>
                <a:gd name="connsiteY0" fmla="*/ 5221 h 10000"/>
                <a:gd name="connsiteX1" fmla="*/ 5317 w 10000"/>
                <a:gd name="connsiteY1" fmla="*/ 0 h 10000"/>
                <a:gd name="connsiteX2" fmla="*/ 9742 w 10000"/>
                <a:gd name="connsiteY2" fmla="*/ 3487 h 10000"/>
                <a:gd name="connsiteX3" fmla="*/ 9860 w 10000"/>
                <a:gd name="connsiteY3" fmla="*/ 6655 h 10000"/>
                <a:gd name="connsiteX4" fmla="*/ 5833 w 10000"/>
                <a:gd name="connsiteY4" fmla="*/ 10000 h 10000"/>
                <a:gd name="connsiteX5" fmla="*/ 0 w 10000"/>
                <a:gd name="connsiteY5" fmla="*/ 5221 h 10000"/>
                <a:gd name="connsiteX0" fmla="*/ 0 w 10000"/>
                <a:gd name="connsiteY0" fmla="*/ 5221 h 10000"/>
                <a:gd name="connsiteX1" fmla="*/ 5317 w 10000"/>
                <a:gd name="connsiteY1" fmla="*/ 0 h 10000"/>
                <a:gd name="connsiteX2" fmla="*/ 9860 w 10000"/>
                <a:gd name="connsiteY2" fmla="*/ 3505 h 10000"/>
                <a:gd name="connsiteX3" fmla="*/ 9860 w 10000"/>
                <a:gd name="connsiteY3" fmla="*/ 6655 h 10000"/>
                <a:gd name="connsiteX4" fmla="*/ 5833 w 10000"/>
                <a:gd name="connsiteY4" fmla="*/ 10000 h 10000"/>
                <a:gd name="connsiteX5" fmla="*/ 0 w 10000"/>
                <a:gd name="connsiteY5" fmla="*/ 5221 h 10000"/>
                <a:gd name="connsiteX0" fmla="*/ 0 w 10236"/>
                <a:gd name="connsiteY0" fmla="*/ 5221 h 10018"/>
                <a:gd name="connsiteX1" fmla="*/ 5317 w 10236"/>
                <a:gd name="connsiteY1" fmla="*/ 0 h 10018"/>
                <a:gd name="connsiteX2" fmla="*/ 9860 w 10236"/>
                <a:gd name="connsiteY2" fmla="*/ 3505 h 10018"/>
                <a:gd name="connsiteX3" fmla="*/ 9860 w 10236"/>
                <a:gd name="connsiteY3" fmla="*/ 6655 h 10018"/>
                <a:gd name="connsiteX4" fmla="*/ 5833 w 10236"/>
                <a:gd name="connsiteY4" fmla="*/ 10000 h 10018"/>
                <a:gd name="connsiteX5" fmla="*/ 0 w 10236"/>
                <a:gd name="connsiteY5" fmla="*/ 5221 h 10018"/>
                <a:gd name="connsiteX0" fmla="*/ 0 w 10236"/>
                <a:gd name="connsiteY0" fmla="*/ 5221 h 10018"/>
                <a:gd name="connsiteX1" fmla="*/ 5317 w 10236"/>
                <a:gd name="connsiteY1" fmla="*/ 0 h 10018"/>
                <a:gd name="connsiteX2" fmla="*/ 9860 w 10236"/>
                <a:gd name="connsiteY2" fmla="*/ 3505 h 10018"/>
                <a:gd name="connsiteX3" fmla="*/ 9860 w 10236"/>
                <a:gd name="connsiteY3" fmla="*/ 6655 h 10018"/>
                <a:gd name="connsiteX4" fmla="*/ 5833 w 10236"/>
                <a:gd name="connsiteY4" fmla="*/ 10000 h 10018"/>
                <a:gd name="connsiteX5" fmla="*/ 0 w 10236"/>
                <a:gd name="connsiteY5" fmla="*/ 5221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6" h="10018">
                  <a:moveTo>
                    <a:pt x="0" y="5221"/>
                  </a:moveTo>
                  <a:cubicBezTo>
                    <a:pt x="0" y="5221"/>
                    <a:pt x="575" y="0"/>
                    <a:pt x="5317" y="0"/>
                  </a:cubicBezTo>
                  <a:cubicBezTo>
                    <a:pt x="9740" y="0"/>
                    <a:pt x="9820" y="2814"/>
                    <a:pt x="9860" y="3505"/>
                  </a:cubicBezTo>
                  <a:cubicBezTo>
                    <a:pt x="9880" y="4195"/>
                    <a:pt x="9880" y="4301"/>
                    <a:pt x="9860" y="6655"/>
                  </a:cubicBezTo>
                  <a:cubicBezTo>
                    <a:pt x="9860" y="6655"/>
                    <a:pt x="10236" y="10018"/>
                    <a:pt x="5833" y="10000"/>
                  </a:cubicBezTo>
                  <a:cubicBezTo>
                    <a:pt x="1687" y="10000"/>
                    <a:pt x="0" y="7044"/>
                    <a:pt x="0" y="52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rgbClr val="F7AFB9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7056975" y="2219051"/>
              <a:ext cx="1065213" cy="1357313"/>
            </a:xfrm>
            <a:custGeom>
              <a:avLst/>
              <a:gdLst/>
              <a:ahLst/>
              <a:cxnLst>
                <a:cxn ang="0">
                  <a:pos x="70" y="295"/>
                </a:cxn>
                <a:cxn ang="0">
                  <a:pos x="0" y="530"/>
                </a:cxn>
                <a:cxn ang="0">
                  <a:pos x="200" y="565"/>
                </a:cxn>
                <a:cxn ang="0">
                  <a:pos x="436" y="295"/>
                </a:cxn>
                <a:cxn ang="0">
                  <a:pos x="161" y="0"/>
                </a:cxn>
                <a:cxn ang="0">
                  <a:pos x="6" y="50"/>
                </a:cxn>
                <a:cxn ang="0">
                  <a:pos x="70" y="206"/>
                </a:cxn>
                <a:cxn ang="0">
                  <a:pos x="70" y="295"/>
                </a:cxn>
              </a:cxnLst>
              <a:rect l="0" t="0" r="r" b="b"/>
              <a:pathLst>
                <a:path w="443" h="578">
                  <a:moveTo>
                    <a:pt x="70" y="295"/>
                  </a:moveTo>
                  <a:cubicBezTo>
                    <a:pt x="70" y="295"/>
                    <a:pt x="87" y="482"/>
                    <a:pt x="0" y="530"/>
                  </a:cubicBezTo>
                  <a:cubicBezTo>
                    <a:pt x="0" y="530"/>
                    <a:pt x="101" y="578"/>
                    <a:pt x="200" y="565"/>
                  </a:cubicBezTo>
                  <a:cubicBezTo>
                    <a:pt x="298" y="552"/>
                    <a:pt x="428" y="447"/>
                    <a:pt x="436" y="295"/>
                  </a:cubicBezTo>
                  <a:cubicBezTo>
                    <a:pt x="443" y="143"/>
                    <a:pt x="302" y="0"/>
                    <a:pt x="161" y="0"/>
                  </a:cubicBezTo>
                  <a:cubicBezTo>
                    <a:pt x="28" y="0"/>
                    <a:pt x="1" y="53"/>
                    <a:pt x="6" y="50"/>
                  </a:cubicBezTo>
                  <a:cubicBezTo>
                    <a:pt x="9" y="48"/>
                    <a:pt x="70" y="115"/>
                    <a:pt x="70" y="206"/>
                  </a:cubicBezTo>
                  <a:lnTo>
                    <a:pt x="70" y="2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rgbClr val="F7AFB9"/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41440" y="2260805"/>
              <a:ext cx="2221449" cy="13410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/>
                <a:t>Neisseria </a:t>
              </a:r>
            </a:p>
            <a:p>
              <a:pPr algn="ctr"/>
              <a:r>
                <a:rPr lang="en-US" sz="1200" b="1" i="1" dirty="0"/>
                <a:t>meningitidis 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483439" y="1539555"/>
              <a:ext cx="3086844" cy="2537538"/>
              <a:chOff x="5362252" y="2057354"/>
              <a:chExt cx="3086844" cy="253753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040419" y="2174337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496063" y="2057354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015285" y="2110528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417947" y="2195607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852399" y="2280685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053730" y="2631634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255061" y="2982583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265657" y="3365437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202079" y="3727020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021940" y="4035430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682857" y="4109874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354369" y="4194952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057671" y="4343840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697394" y="4322570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220558" y="4301301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786106" y="4131144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552986" y="3716386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362252" y="3333532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712941" y="2454387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503033" y="2762291"/>
                <a:ext cx="183439" cy="251052"/>
              </a:xfrm>
              <a:prstGeom prst="ellipse">
                <a:avLst/>
              </a:prstGeom>
              <a:solidFill>
                <a:srgbClr val="FFFAF3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99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val="2553631402"/>
              </p:ext>
            </p:extLst>
          </p:nvPr>
        </p:nvGraphicFramePr>
        <p:xfrm>
          <a:off x="642910" y="4714884"/>
          <a:ext cx="7858180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ounded Rectangle 6"/>
          <p:cNvSpPr/>
          <p:nvPr/>
        </p:nvSpPr>
        <p:spPr>
          <a:xfrm>
            <a:off x="2098008" y="1905000"/>
            <a:ext cx="1177848" cy="558800"/>
          </a:xfrm>
          <a:prstGeom prst="roundRect">
            <a:avLst/>
          </a:prstGeom>
          <a:gradFill>
            <a:gsLst>
              <a:gs pos="0">
                <a:srgbClr val="094A55"/>
              </a:gs>
              <a:gs pos="62000">
                <a:srgbClr val="13889D"/>
              </a:gs>
              <a:gs pos="100000">
                <a:srgbClr val="1ECEEC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7"/>
          <p:cNvSpPr/>
          <p:nvPr/>
        </p:nvSpPr>
        <p:spPr>
          <a:xfrm>
            <a:off x="3275856" y="1916832"/>
            <a:ext cx="1224136" cy="558800"/>
          </a:xfrm>
          <a:prstGeom prst="roundRect">
            <a:avLst/>
          </a:prstGeom>
          <a:gradFill>
            <a:gsLst>
              <a:gs pos="0">
                <a:srgbClr val="094A55"/>
              </a:gs>
              <a:gs pos="62000">
                <a:srgbClr val="13889D"/>
              </a:gs>
              <a:gs pos="100000">
                <a:srgbClr val="1ECEEC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ounded Rectangle 8"/>
          <p:cNvSpPr/>
          <p:nvPr/>
        </p:nvSpPr>
        <p:spPr>
          <a:xfrm>
            <a:off x="4499992" y="1916832"/>
            <a:ext cx="1152128" cy="558800"/>
          </a:xfrm>
          <a:prstGeom prst="roundRect">
            <a:avLst/>
          </a:prstGeom>
          <a:gradFill>
            <a:gsLst>
              <a:gs pos="0">
                <a:srgbClr val="094A55"/>
              </a:gs>
              <a:gs pos="62000">
                <a:srgbClr val="13889D"/>
              </a:gs>
              <a:gs pos="100000">
                <a:srgbClr val="1ECEEC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9"/>
          <p:cNvSpPr/>
          <p:nvPr/>
        </p:nvSpPr>
        <p:spPr>
          <a:xfrm>
            <a:off x="5652120" y="1916832"/>
            <a:ext cx="1152128" cy="558800"/>
          </a:xfrm>
          <a:prstGeom prst="roundRect">
            <a:avLst/>
          </a:prstGeom>
          <a:gradFill>
            <a:gsLst>
              <a:gs pos="0">
                <a:srgbClr val="094A55"/>
              </a:gs>
              <a:gs pos="62000">
                <a:srgbClr val="13889D"/>
              </a:gs>
              <a:gs pos="100000">
                <a:srgbClr val="1ECEEC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10"/>
          <p:cNvSpPr/>
          <p:nvPr/>
        </p:nvSpPr>
        <p:spPr>
          <a:xfrm>
            <a:off x="2098008" y="2463800"/>
            <a:ext cx="117784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11"/>
          <p:cNvSpPr/>
          <p:nvPr/>
        </p:nvSpPr>
        <p:spPr>
          <a:xfrm>
            <a:off x="3275856" y="2475632"/>
            <a:ext cx="1224136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4499992" y="24756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5652120" y="24756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14"/>
          <p:cNvSpPr/>
          <p:nvPr/>
        </p:nvSpPr>
        <p:spPr>
          <a:xfrm>
            <a:off x="2098008" y="3022600"/>
            <a:ext cx="117784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7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4" name="Rounded Rectangle 15"/>
          <p:cNvSpPr/>
          <p:nvPr/>
        </p:nvSpPr>
        <p:spPr>
          <a:xfrm>
            <a:off x="3275856" y="3034432"/>
            <a:ext cx="1224136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Rounded Rectangle 16"/>
          <p:cNvSpPr/>
          <p:nvPr/>
        </p:nvSpPr>
        <p:spPr>
          <a:xfrm>
            <a:off x="4499992" y="30344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17"/>
          <p:cNvSpPr/>
          <p:nvPr/>
        </p:nvSpPr>
        <p:spPr>
          <a:xfrm>
            <a:off x="5652120" y="30344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8" name="Rounded Rectangle 18"/>
          <p:cNvSpPr/>
          <p:nvPr/>
        </p:nvSpPr>
        <p:spPr>
          <a:xfrm>
            <a:off x="2098008" y="3581400"/>
            <a:ext cx="117784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1" name="Rounded Rectangle 19"/>
          <p:cNvSpPr/>
          <p:nvPr/>
        </p:nvSpPr>
        <p:spPr>
          <a:xfrm>
            <a:off x="3275856" y="3593232"/>
            <a:ext cx="1224136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ounded Rectangle 20"/>
          <p:cNvSpPr/>
          <p:nvPr/>
        </p:nvSpPr>
        <p:spPr>
          <a:xfrm>
            <a:off x="4499992" y="35932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3" name="Rounded Rectangle 21"/>
          <p:cNvSpPr/>
          <p:nvPr/>
        </p:nvSpPr>
        <p:spPr>
          <a:xfrm>
            <a:off x="5652120" y="35932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4" name="Rounded Rectangle 30"/>
          <p:cNvSpPr/>
          <p:nvPr/>
        </p:nvSpPr>
        <p:spPr>
          <a:xfrm>
            <a:off x="533368" y="1905000"/>
            <a:ext cx="1564640" cy="558800"/>
          </a:xfrm>
          <a:prstGeom prst="round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6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Rounded Rectangle 31"/>
          <p:cNvSpPr/>
          <p:nvPr/>
        </p:nvSpPr>
        <p:spPr>
          <a:xfrm>
            <a:off x="533368" y="2463800"/>
            <a:ext cx="1564640" cy="558800"/>
          </a:xfrm>
          <a:prstGeom prst="roundRect">
            <a:avLst/>
          </a:prstGeom>
          <a:gradFill>
            <a:gsLst>
              <a:gs pos="0">
                <a:srgbClr val="166191"/>
              </a:gs>
              <a:gs pos="68000">
                <a:srgbClr val="2B9CDF"/>
              </a:gs>
              <a:gs pos="100000">
                <a:srgbClr val="2EAEF9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Заболело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Rounded Rectangle 32"/>
          <p:cNvSpPr/>
          <p:nvPr/>
        </p:nvSpPr>
        <p:spPr>
          <a:xfrm>
            <a:off x="533368" y="3022600"/>
            <a:ext cx="1564640" cy="558800"/>
          </a:xfrm>
          <a:prstGeom prst="roundRect">
            <a:avLst/>
          </a:prstGeom>
          <a:gradFill>
            <a:gsLst>
              <a:gs pos="0">
                <a:srgbClr val="166191"/>
              </a:gs>
              <a:gs pos="68000">
                <a:srgbClr val="2B9CDF"/>
              </a:gs>
              <a:gs pos="100000">
                <a:srgbClr val="2EAEF9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Умерло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Rounded Rectangle 33"/>
          <p:cNvSpPr/>
          <p:nvPr/>
        </p:nvSpPr>
        <p:spPr>
          <a:xfrm>
            <a:off x="533368" y="3581400"/>
            <a:ext cx="1564640" cy="558800"/>
          </a:xfrm>
          <a:prstGeom prst="roundRect">
            <a:avLst/>
          </a:prstGeom>
          <a:gradFill>
            <a:gsLst>
              <a:gs pos="0">
                <a:srgbClr val="166191"/>
              </a:gs>
              <a:gs pos="68000">
                <a:srgbClr val="2B9CDF"/>
              </a:gs>
              <a:gs pos="100000">
                <a:srgbClr val="2EAEF9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т. ч. до 1 года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9"/>
          <p:cNvSpPr/>
          <p:nvPr/>
        </p:nvSpPr>
        <p:spPr>
          <a:xfrm>
            <a:off x="6804248" y="1916832"/>
            <a:ext cx="1152128" cy="558800"/>
          </a:xfrm>
          <a:prstGeom prst="roundRect">
            <a:avLst/>
          </a:prstGeom>
          <a:gradFill>
            <a:gsLst>
              <a:gs pos="0">
                <a:srgbClr val="094A55"/>
              </a:gs>
              <a:gs pos="62000">
                <a:srgbClr val="13889D"/>
              </a:gs>
              <a:gs pos="100000">
                <a:srgbClr val="1ECEEC"/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6804248" y="24756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17"/>
          <p:cNvSpPr/>
          <p:nvPr/>
        </p:nvSpPr>
        <p:spPr>
          <a:xfrm>
            <a:off x="6804248" y="30344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21"/>
          <p:cNvSpPr/>
          <p:nvPr/>
        </p:nvSpPr>
        <p:spPr>
          <a:xfrm>
            <a:off x="6804248" y="3593232"/>
            <a:ext cx="1152128" cy="558800"/>
          </a:xfrm>
          <a:prstGeom prst="round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8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scene3d>
            <a:camera prst="perspectiveRight"/>
            <a:lightRig rig="threePt" dir="t"/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5900" y="332656"/>
            <a:ext cx="8208912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аголовок 66"/>
          <p:cNvSpPr>
            <a:spLocks noGrp="1"/>
          </p:cNvSpPr>
          <p:nvPr>
            <p:ph type="title"/>
          </p:nvPr>
        </p:nvSpPr>
        <p:spPr>
          <a:xfrm>
            <a:off x="533368" y="33529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Летальность от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генерализованной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в </a:t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Свердловской области у детей до 14 лет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C13F3A-D7D4-41D7-9D49-7103F99A0B44}"/>
              </a:ext>
            </a:extLst>
          </p:cNvPr>
          <p:cNvSpPr txBox="1"/>
          <p:nvPr/>
        </p:nvSpPr>
        <p:spPr>
          <a:xfrm>
            <a:off x="4644008" y="6381328"/>
            <a:ext cx="411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Сабитова А.У. УГМУ, РПН,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4427820"/>
            <a:ext cx="369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Летальность среди детей до 1 года</a:t>
            </a:r>
          </a:p>
        </p:txBody>
      </p:sp>
    </p:spTree>
    <p:extLst>
      <p:ext uri="{BB962C8B-B14F-4D97-AF65-F5344CB8AC3E}">
        <p14:creationId xmlns:p14="http://schemas.microsoft.com/office/powerpoint/2010/main" val="312019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Смертность от пневмонии в РФ</a:t>
            </a:r>
          </a:p>
        </p:txBody>
      </p:sp>
      <p:grpSp>
        <p:nvGrpSpPr>
          <p:cNvPr id="6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7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5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26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59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7636228"/>
              </p:ext>
            </p:extLst>
          </p:nvPr>
        </p:nvGraphicFramePr>
        <p:xfrm>
          <a:off x="5070814" y="1761972"/>
          <a:ext cx="4073186" cy="245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360393" y="6390112"/>
            <a:ext cx="8627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00" dirty="0">
                <a:solidFill>
                  <a:srgbClr val="002060"/>
                </a:solidFill>
              </a:rPr>
              <a:t>World Health Organization (WHO) Statistics. Mortality database. </a:t>
            </a:r>
            <a:r>
              <a:rPr lang="en-US" sz="800" u="sng" dirty="0">
                <a:solidFill>
                  <a:srgbClr val="002060"/>
                </a:solidFill>
                <a:hlinkClick r:id="rId3"/>
              </a:rPr>
              <a:t>http://www.who.int/healthinfo/morttables/en/</a:t>
            </a:r>
            <a:r>
              <a:rPr lang="en-US" sz="800" dirty="0">
                <a:solidFill>
                  <a:srgbClr val="002060"/>
                </a:solidFill>
              </a:rPr>
              <a:t>. (No. of deaths, pneumonia, both sexes, ages 1-74 years; 0101= Russian Federation, 2009.</a:t>
            </a:r>
            <a:r>
              <a:rPr lang="ru-RU" sz="800" dirty="0">
                <a:solidFill>
                  <a:srgbClr val="002060"/>
                </a:solidFill>
              </a:rPr>
              <a:t> </a:t>
            </a:r>
            <a:r>
              <a:rPr lang="ru-RU" sz="800" u="sng" dirty="0">
                <a:solidFill>
                  <a:srgbClr val="002060"/>
                </a:solidFill>
                <a:hlinkClick r:id="rId4"/>
              </a:rPr>
              <a:t>http://apps.who.int/healthinfo/statistics/mortality/whodpms/param.php</a:t>
            </a:r>
            <a:endParaRPr lang="ru-RU" sz="800" dirty="0">
              <a:solidFill>
                <a:srgbClr val="002060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800" dirty="0">
                <a:solidFill>
                  <a:srgbClr val="002060"/>
                </a:solidFill>
              </a:rPr>
              <a:t>Всероссийская перепись населения 2010 г. </a:t>
            </a:r>
            <a:r>
              <a:rPr lang="ru-RU" sz="800" u="sng" dirty="0">
                <a:solidFill>
                  <a:srgbClr val="002060"/>
                </a:solidFill>
                <a:hlinkClick r:id="rId5"/>
              </a:rPr>
              <a:t>http://www.gks.ru/free_doc/new_site/perepis2010/croc/perepis_itogi1612.htm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8592" y="1422777"/>
            <a:ext cx="33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Смертность от пневмонии в РФ</a:t>
            </a:r>
            <a:endParaRPr lang="ru-RU" dirty="0"/>
          </a:p>
        </p:txBody>
      </p:sp>
      <p:graphicFrame>
        <p:nvGraphicFramePr>
          <p:cNvPr id="61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4111883"/>
              </p:ext>
            </p:extLst>
          </p:nvPr>
        </p:nvGraphicFramePr>
        <p:xfrm>
          <a:off x="250984" y="1440076"/>
          <a:ext cx="4722199" cy="292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2" name="object 23"/>
          <p:cNvSpPr txBox="1"/>
          <p:nvPr/>
        </p:nvSpPr>
        <p:spPr>
          <a:xfrm>
            <a:off x="6516216" y="4719798"/>
            <a:ext cx="10071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 algn="ctr">
              <a:lnSpc>
                <a:spcPct val="100000"/>
              </a:lnSpc>
            </a:pPr>
            <a:r>
              <a:rPr sz="1000" b="1" dirty="0">
                <a:solidFill>
                  <a:schemeClr val="bg1"/>
                </a:solidFill>
                <a:latin typeface="Arial"/>
                <a:cs typeface="Arial"/>
              </a:rPr>
              <a:t>25%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ru-RU" sz="1000" spc="-15" dirty="0">
                <a:solidFill>
                  <a:schemeClr val="bg1"/>
                </a:solidFill>
                <a:latin typeface="Arial"/>
                <a:cs typeface="Arial"/>
              </a:rPr>
              <a:t>С бактериемией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63180" y="5280247"/>
            <a:ext cx="13131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75%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 бактериемии</a:t>
            </a:r>
            <a:endParaRPr lang="el-GR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396" y="4358787"/>
            <a:ext cx="85592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ea typeface="Liberation Serif" panose="02020603050405020304" pitchFamily="18" charset="0"/>
                <a:cs typeface="Liberation Serif" panose="02020603050405020304" pitchFamily="18" charset="0"/>
              </a:rPr>
              <a:t>	Заболеваемость пневмонией среди детского населения выше </a:t>
            </a:r>
            <a:r>
              <a:rPr lang="ru-RU" altLang="ru-RU" dirty="0" err="1">
                <a:ea typeface="Liberation Serif" panose="02020603050405020304" pitchFamily="18" charset="0"/>
                <a:cs typeface="Liberation Serif" panose="02020603050405020304" pitchFamily="18" charset="0"/>
              </a:rPr>
              <a:t>среднепопуляционной</a:t>
            </a:r>
            <a:r>
              <a:rPr lang="ru-RU" altLang="ru-RU" dirty="0">
                <a:ea typeface="Liberation Serif" panose="02020603050405020304" pitchFamily="18" charset="0"/>
                <a:cs typeface="Liberation Serif" panose="02020603050405020304" pitchFamily="18" charset="0"/>
              </a:rPr>
              <a:t> в 1,5 и более раз.  Исключением является 2020 год: заболеваемость среди взрослых выросла в 2,7 раза по сравнению с 2019 годом , что составляет 91 % от всех зарегистрированных случаев пневмонии. У 27 % взрослых с установленным диагнозом выделяется </a:t>
            </a:r>
            <a:r>
              <a:rPr lang="en-US" altLang="ru-RU" dirty="0">
                <a:ea typeface="Liberation Serif" panose="02020603050405020304" pitchFamily="18" charset="0"/>
                <a:cs typeface="Liberation Serif" panose="02020603050405020304" pitchFamily="18" charset="0"/>
              </a:rPr>
              <a:t>streptococcus pneumoniae</a:t>
            </a:r>
            <a:endParaRPr lang="ru-RU" altLang="ru-RU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altLang="ru-RU" dirty="0">
                <a:ea typeface="Liberation Serif" panose="02020603050405020304" pitchFamily="18" charset="0"/>
                <a:cs typeface="Liberation Serif" panose="02020603050405020304" pitchFamily="18" charset="0"/>
              </a:rPr>
              <a:t>	Группой риска по заболеваемости пневмонией являются лица старшего возраста  и дети до 1 года</a:t>
            </a:r>
          </a:p>
        </p:txBody>
      </p:sp>
    </p:spTree>
    <p:extLst>
      <p:ext uri="{BB962C8B-B14F-4D97-AF65-F5344CB8AC3E}">
        <p14:creationId xmlns:p14="http://schemas.microsoft.com/office/powerpoint/2010/main" val="176140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7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5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26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62" name="Заголовок 1"/>
          <p:cNvSpPr txBox="1">
            <a:spLocks/>
          </p:cNvSpPr>
          <p:nvPr/>
        </p:nvSpPr>
        <p:spPr>
          <a:xfrm>
            <a:off x="406599" y="158485"/>
            <a:ext cx="864641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bg1"/>
                </a:solidFill>
                <a:latin typeface="+mn-lt"/>
                <a:ea typeface="Roboto" pitchFamily="2" charset="0"/>
                <a:cs typeface="+mj-cs"/>
              </a:defRPr>
            </a:lvl1pPr>
          </a:lstStyle>
          <a:p>
            <a:endParaRPr lang="ru-RU" altLang="ru-RU" sz="2800" b="1" i="1" dirty="0"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cs typeface="Times New Roman" panose="02020603050405020304" pitchFamily="18" charset="0"/>
              </a:rPr>
              <a:t>Вакцинация населения против пневмококковой инфекции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2135" y="1485290"/>
            <a:ext cx="361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Охват детей в возрасте до 2-х лет </a:t>
            </a:r>
          </a:p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прививками против</a:t>
            </a:r>
          </a:p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пневмококковой инфекции (%)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2138"/>
              </p:ext>
            </p:extLst>
          </p:nvPr>
        </p:nvGraphicFramePr>
        <p:xfrm>
          <a:off x="355938" y="2316287"/>
          <a:ext cx="360203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Лист" r:id="rId3" imgW="4486147" imgH="2381354" progId="Excel.Sheet.8">
                  <p:embed/>
                </p:oleObj>
              </mc:Choice>
              <mc:Fallback>
                <p:oleObj name="Лист" r:id="rId3" imgW="4486147" imgH="2381354" progId="Excel.Shee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38" y="2316287"/>
                        <a:ext cx="360203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11593" y="4077072"/>
            <a:ext cx="389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Количество привитых взрослых (</a:t>
            </a:r>
            <a:r>
              <a:rPr lang="ru-RU"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абс.ч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.)</a:t>
            </a:r>
          </a:p>
        </p:txBody>
      </p:sp>
      <p:graphicFrame>
        <p:nvGraphicFramePr>
          <p:cNvPr id="6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647882"/>
              </p:ext>
            </p:extLst>
          </p:nvPr>
        </p:nvGraphicFramePr>
        <p:xfrm>
          <a:off x="297032" y="4557225"/>
          <a:ext cx="3682334" cy="179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89515"/>
            <a:ext cx="2448272" cy="159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4644008" y="3370495"/>
            <a:ext cx="4248472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altLang="ru-RU" sz="1600" b="1" dirty="0"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altLang="ru-RU" sz="1600" b="1" dirty="0">
                <a:ea typeface="Liberation Serif" panose="02020603050405020304" pitchFamily="18" charset="0"/>
                <a:cs typeface="Liberation Serif" panose="02020603050405020304" pitchFamily="18" charset="0"/>
              </a:rPr>
              <a:t>У</a:t>
            </a:r>
            <a:r>
              <a:rPr lang="ru-RU" altLang="ru-RU" sz="1600" dirty="0">
                <a:ea typeface="Liberation Serif" panose="02020603050405020304" pitchFamily="18" charset="0"/>
                <a:cs typeface="Liberation Serif" panose="02020603050405020304" pitchFamily="18" charset="0"/>
              </a:rPr>
              <a:t>ниверсальная вакцинация детей против пневмококковой инфекции в рамках национального календаря профилактических прививок, проводимая с 2014 года привела к увеличению охвата прививками детей в возрасте до 2-х лет.  </a:t>
            </a:r>
          </a:p>
          <a:p>
            <a:r>
              <a:rPr lang="ru-RU" altLang="ru-RU" sz="1600" dirty="0"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r>
              <a:rPr lang="ru-RU" altLang="ru-RU" sz="1600" dirty="0">
                <a:ea typeface="Liberation Serif" panose="02020603050405020304" pitchFamily="18" charset="0"/>
                <a:cs typeface="Liberation Serif" panose="02020603050405020304" pitchFamily="18" charset="0"/>
              </a:rPr>
              <a:t>Вакцинация взрослого населения проводится только среди лиц призывного возраста  и с 2019 года среди лиц старшего возраста, находящихся в социальных учреждениях. </a:t>
            </a:r>
          </a:p>
        </p:txBody>
      </p:sp>
    </p:spTree>
    <p:extLst>
      <p:ext uri="{BB962C8B-B14F-4D97-AF65-F5344CB8AC3E}">
        <p14:creationId xmlns:p14="http://schemas.microsoft.com/office/powerpoint/2010/main" val="349810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Современные особенности </a:t>
            </a:r>
            <a:r>
              <a:rPr lang="en-US" sz="3000" b="1" dirty="0"/>
              <a:t>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гемофильных менингитов у детей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50" dirty="0" err="1"/>
              <a:t>Вильниц</a:t>
            </a:r>
            <a:r>
              <a:rPr lang="ru-RU" sz="1050" dirty="0"/>
              <a:t> А.А., и </a:t>
            </a:r>
            <a:r>
              <a:rPr lang="ru-RU" sz="1050" dirty="0" err="1"/>
              <a:t>соавт</a:t>
            </a:r>
            <a:r>
              <a:rPr lang="ru-RU" sz="1050" dirty="0"/>
              <a:t>. Эпидемиология и инфекционные болезни. Актуальные вопросы 2016; 5:50-54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3230B4F-A7F0-4941-8A2C-8C5E20F09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512006"/>
              </p:ext>
            </p:extLst>
          </p:nvPr>
        </p:nvGraphicFramePr>
        <p:xfrm>
          <a:off x="392206" y="2038938"/>
          <a:ext cx="8182054" cy="434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7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5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26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41309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Заболеваемость гемофильными менингитами, возрастные группы (РФ, 2018)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ru-RU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Информационно-аналитический обзор  «Менингококковая инфекция и ГБМ в РФ, 2018 г.». </a:t>
            </a:r>
            <a:endParaRPr lang="ru-RU" alt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3E2F643-B9B9-4F12-AB80-95CF6897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4" y="2011550"/>
            <a:ext cx="8310886" cy="323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DEB1FE-6E6D-4347-A0EF-30FA0D3D8FFF}"/>
              </a:ext>
            </a:extLst>
          </p:cNvPr>
          <p:cNvSpPr/>
          <p:nvPr/>
        </p:nvSpPr>
        <p:spPr>
          <a:xfrm>
            <a:off x="281555" y="5292418"/>
            <a:ext cx="8470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sz="2000" b="1" dirty="0"/>
              <a:t>Подавляющее большинство случаев гемофильных менингитов пришлось на детей до 5 лет, </a:t>
            </a:r>
          </a:p>
          <a:p>
            <a:pPr algn="ctr" defTabSz="342900">
              <a:defRPr/>
            </a:pPr>
            <a:r>
              <a:rPr lang="ru-RU" sz="2000" b="1" dirty="0"/>
              <a:t>показатель заболеваемости которых превысил общий в 14 раз </a:t>
            </a:r>
          </a:p>
        </p:txBody>
      </p:sp>
      <p:grpSp>
        <p:nvGrpSpPr>
          <p:cNvPr id="7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8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6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27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36837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73337-22C2-2B42-B88A-881F7C18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Элиминация кори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FC9AF-AB75-4B45-82C2-999CD3137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40" y="1628800"/>
            <a:ext cx="5887774" cy="3623891"/>
          </a:xfrm>
        </p:spPr>
        <p:txBody>
          <a:bodyPr/>
          <a:lstStyle/>
          <a:p>
            <a:pPr marL="0" indent="0">
              <a:buNone/>
            </a:pPr>
            <a:r>
              <a:rPr lang="en-US" altLang="ru-RU" sz="2000" dirty="0">
                <a:solidFill>
                  <a:srgbClr val="3D4495"/>
                </a:solidFill>
              </a:rPr>
              <a:t>•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Потери человечества от кори за 10 лет (1900-1910) в одной только Европе составили ~ 1 млн. Очень высокая летальность в детских коллективах и больницах. </a:t>
            </a:r>
          </a:p>
          <a:p>
            <a:pPr marL="0" indent="0">
              <a:buNone/>
            </a:pPr>
            <a:r>
              <a:rPr lang="en-US" altLang="ru-RU" sz="2000" dirty="0">
                <a:solidFill>
                  <a:srgbClr val="3D4495"/>
                </a:solidFill>
              </a:rPr>
              <a:t>•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1998 г - Европейский Региональный комитет ВОЗ принял программу «Полная элиминация кори и краснухи в Европейском регионе». Для этого используют 2-х дозовую схему вакцинации против кори.</a:t>
            </a:r>
          </a:p>
          <a:p>
            <a:pPr marL="0" indent="0">
              <a:buNone/>
            </a:pPr>
            <a:r>
              <a:rPr lang="en-US" altLang="ru-RU" sz="2000" dirty="0">
                <a:solidFill>
                  <a:srgbClr val="3D4495"/>
                </a:solidFill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2018 г - в РФ корью заболело 2539 человек, что в 20 раз больше, чем низший показатель 2008 г и </a:t>
            </a:r>
            <a:r>
              <a:rPr lang="ru-RU" sz="2000" dirty="0"/>
              <a:t>в 3,5 раза выше по сравнению с 2017 г.</a:t>
            </a:r>
          </a:p>
          <a:p>
            <a:pPr marL="0" indent="0">
              <a:buNone/>
            </a:pPr>
            <a:r>
              <a:rPr lang="en-US" altLang="ru-RU" sz="2000" dirty="0">
                <a:solidFill>
                  <a:srgbClr val="3D4495"/>
                </a:solidFill>
              </a:rPr>
              <a:t>• </a:t>
            </a:r>
            <a:r>
              <a:rPr lang="ru-RU" sz="2000" dirty="0"/>
              <a:t>83,0 % заболевших не были привиты; 7,25 % имели одну прививку ЖКВ.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96F30F-93E5-A54F-88A0-C567B4619F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900" dirty="0"/>
              <a:t>Всемирная ассамблея здравоохранения, 63. (‎2010)‎. Глобальная ликвидация кори. Всемирная организация здравоохранения. </a:t>
            </a:r>
            <a:r>
              <a:rPr lang="en-GB" sz="900" dirty="0">
                <a:hlinkClick r:id="rId3"/>
              </a:rPr>
              <a:t>https://apps.who.int/iris/handle/10665/4854</a:t>
            </a:r>
            <a:endParaRPr lang="ru-RU" sz="900" dirty="0"/>
          </a:p>
          <a:p>
            <a:r>
              <a:rPr lang="ru-RU" sz="900" dirty="0"/>
              <a:t>Государственный доклад «О состоянии санитарно-эпидемиологического благополучия населения в Российской Федерации в 2018 году»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DEA652-58A2-FE46-8EA0-2694119635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3115" y="1971166"/>
            <a:ext cx="2773069" cy="1846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61FFAD-D0E9-744B-B636-003F2E13A4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114" y="4055495"/>
            <a:ext cx="2773069" cy="1396509"/>
          </a:xfrm>
          <a:prstGeom prst="rect">
            <a:avLst/>
          </a:prstGeom>
        </p:spPr>
      </p:pic>
      <p:grpSp>
        <p:nvGrpSpPr>
          <p:cNvPr id="7" name="Группа 58">
            <a:extLst>
              <a:ext uri="{FF2B5EF4-FFF2-40B4-BE49-F238E27FC236}">
                <a16:creationId xmlns:a16="http://schemas.microsoft.com/office/drawing/2014/main" xmlns="" id="{B373BAC3-752C-5A46-B7C1-A477197102AA}"/>
              </a:ext>
            </a:extLst>
          </p:cNvPr>
          <p:cNvGrpSpPr/>
          <p:nvPr/>
        </p:nvGrpSpPr>
        <p:grpSpPr>
          <a:xfrm>
            <a:off x="180881" y="1081693"/>
            <a:ext cx="359570" cy="346472"/>
            <a:chOff x="584199" y="1916093"/>
            <a:chExt cx="479426" cy="461963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3558077A-EDF8-0649-B363-5C68D177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F3EEC7C-06AC-D242-B59B-AA5E4D83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B389AAE9-5BB6-2D4F-89C7-0642A2D5E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CEFE0005-31C1-2C44-A977-9D717449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0A3503F1-9FA4-984C-B223-4C6CF2FF6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FBEF5B8A-5C0E-F34B-B9BA-6A56E7CDE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F9E7DCE8-4D7A-D24D-9814-32F7F7F6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C6B1CCF7-A24E-5946-A2D7-2DC26446A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996B11E8-B1F9-8949-99A9-C24D807A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E6DF3D0F-D283-604C-AE8B-0909E6FA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12696413-00F1-E542-89FC-E784E3BE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5077E77B-5C99-434B-B1ED-E9198091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497DD947-E9F7-F74A-9303-52549F86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829A0F96-C768-6F4A-B1AF-DD54E5796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xmlns="" id="{76AEE79D-B10A-8F45-BEE6-F164A174D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5A61AA93-9CF8-A841-911E-BB311802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B73F5323-3741-2B44-84CD-7024B85E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A458F8B8-ED23-5A40-B4FD-E17848A0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4BC7660E-2E51-9D4A-8C80-D77CCC64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A12BDA86-F065-7345-919C-4F7733EB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D5E2814F-E308-5244-9FB4-94212ABF1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7546B1A1-BE09-BB43-AFDC-08AFE358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DCC8302C-7A36-784C-9F3E-1CAAA1A2D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8DB3F9EC-37EF-6A4D-BCDE-678407C4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2EC39B02-6769-0240-9CB3-1DB327F5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3AF1452A-DBBE-6844-BCFC-9D7105E4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588BB2A8-6DD2-0E4E-A0E6-452D317D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xmlns="" id="{1F60ACD6-3ACC-B94A-A649-0598CD520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0CBE34AF-D71F-BD48-B0AC-82A0D528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xmlns="" id="{B43B51CA-2B4E-ED4E-B6E2-6C5ADEE9E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="" id="{20FA476B-BACA-C04A-81ED-3A77322A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xmlns="" id="{16EB041D-C0C2-7146-8ECE-F9451ACE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xmlns="" id="{5C361069-57E2-934E-90E2-96585029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xmlns="" id="{234C72CE-0FFB-5C43-A3E8-3278D479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xmlns="" id="{BF62F13C-DAED-4846-A867-DAEC0D1B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xmlns="" id="{DEC6EE44-97E0-B54E-80DB-B0EEC52BF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xmlns="" id="{17E79285-1811-0248-A53B-0D209472C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xmlns="" id="{1803485C-70A5-1A4C-8AD5-331EC566E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xmlns="" id="{DB2E1367-10A2-2A4C-9AF1-E0A83C14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xmlns="" id="{6C0AA6AB-D44D-C64D-9F53-14BBF8F66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xmlns="" id="{E3E05284-A7A9-1646-9594-BEB724AA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xmlns="" id="{9B5F7CF8-F632-8242-82F9-AB6FAC72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xmlns="" id="{73EE1D52-B88C-B946-A09D-66E3F71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xmlns="" id="{F1E00461-64BB-F943-A01A-AAA729FF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xmlns="" id="{9B99251E-7FF9-0042-B0D9-E69CE286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xmlns="" id="{263EBB87-85CD-3F49-90D5-B463378E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xmlns="" id="{D04135CA-AEE3-A548-9F64-8D358A0A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xmlns="" id="{C0DD6024-3266-D44B-80D1-3DCD5D93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xmlns="" id="{FF14280F-4B2F-A649-B0A4-E64B67C2F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xmlns="" id="{67121E69-1A4C-9C4F-9CEF-EC251D856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xmlns="" id="{8B9A7C81-21E4-4541-AF9C-696388BC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xmlns="" id="{242FA2C9-6875-DF49-A10A-5C41B044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270784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50" y="388516"/>
            <a:ext cx="7886700" cy="8926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altLang="ru-RU" sz="3100" b="1" dirty="0"/>
              <a:t>Вакцинопрофилактика</a:t>
            </a:r>
            <a:r>
              <a:rPr lang="ru-RU" altLang="ru-RU" sz="3100" dirty="0"/>
              <a:t> - одно из крупнейших достижений общественного здравоохранения.</a:t>
            </a:r>
            <a:r>
              <a:rPr lang="en-US" altLang="ru-RU" baseline="30000" dirty="0"/>
              <a:t>1</a:t>
            </a:r>
            <a:r>
              <a:rPr lang="ru-RU" altLang="ru-RU" baseline="30000" dirty="0"/>
              <a:t>-3</a:t>
            </a:r>
            <a:endParaRPr lang="ru-RU" baseline="30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950" y="1942031"/>
            <a:ext cx="788670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altLang="ru-RU" sz="2800" dirty="0">
                <a:solidFill>
                  <a:srgbClr val="3D4495"/>
                </a:solidFill>
                <a:ea typeface="Roboto" pitchFamily="2" charset="0"/>
              </a:rPr>
              <a:t>• </a:t>
            </a:r>
            <a:r>
              <a:rPr lang="ru-RU" altLang="ru-RU" sz="2800" dirty="0"/>
              <a:t>Р</a:t>
            </a:r>
            <a:r>
              <a:rPr lang="ru-RU" sz="2800" dirty="0"/>
              <a:t>ассматривается мировым сообществом как </a:t>
            </a:r>
            <a:r>
              <a:rPr lang="ru-RU" sz="2800" b="1" dirty="0">
                <a:solidFill>
                  <a:srgbClr val="4F3089"/>
                </a:solidFill>
                <a:ea typeface="Roboto" pitchFamily="2" charset="0"/>
              </a:rPr>
              <a:t>инструмент </a:t>
            </a:r>
            <a:r>
              <a:rPr lang="ru-RU" sz="2800" dirty="0"/>
              <a:t>демографической политики, </a:t>
            </a:r>
            <a:r>
              <a:rPr lang="ru-RU" sz="2800" b="1" dirty="0">
                <a:solidFill>
                  <a:srgbClr val="4F3089"/>
                </a:solidFill>
                <a:ea typeface="Roboto" pitchFamily="2" charset="0"/>
              </a:rPr>
              <a:t>обеспечивающий снижение заболеваемости, смертности и активное долголетие</a:t>
            </a:r>
            <a:r>
              <a:rPr lang="en-US" sz="2800" b="1" dirty="0">
                <a:solidFill>
                  <a:srgbClr val="4F3089"/>
                </a:solidFill>
                <a:ea typeface="Roboto" pitchFamily="2" charset="0"/>
              </a:rPr>
              <a:t>.</a:t>
            </a:r>
            <a:endParaRPr lang="ru-RU" sz="2800" b="1" dirty="0">
              <a:solidFill>
                <a:srgbClr val="4F3089"/>
              </a:solidFill>
              <a:ea typeface="Roboto" pitchFamily="2" charset="0"/>
            </a:endParaRPr>
          </a:p>
          <a:p>
            <a:pPr>
              <a:spcBef>
                <a:spcPts val="900"/>
              </a:spcBef>
            </a:pPr>
            <a:endParaRPr lang="ru-RU" sz="2800" b="1" dirty="0">
              <a:solidFill>
                <a:srgbClr val="4F3089"/>
              </a:solidFill>
              <a:ea typeface="Roboto" pitchFamily="2" charset="0"/>
            </a:endParaRPr>
          </a:p>
          <a:p>
            <a:pPr>
              <a:spcBef>
                <a:spcPts val="900"/>
              </a:spcBef>
            </a:pPr>
            <a:r>
              <a:rPr lang="en-US" altLang="ru-RU" sz="2800" dirty="0">
                <a:solidFill>
                  <a:srgbClr val="3D4495"/>
                </a:solidFill>
                <a:ea typeface="Roboto" pitchFamily="2" charset="0"/>
              </a:rPr>
              <a:t>• </a:t>
            </a:r>
            <a:r>
              <a:rPr lang="ru-RU" sz="2800" dirty="0"/>
              <a:t>Вакцинация является </a:t>
            </a:r>
            <a:r>
              <a:rPr lang="ru-RU" sz="2800" b="1" dirty="0">
                <a:solidFill>
                  <a:srgbClr val="4F3089"/>
                </a:solidFill>
              </a:rPr>
              <a:t>самым эффективным </a:t>
            </a:r>
            <a:r>
              <a:rPr lang="ru-RU" sz="2800" dirty="0"/>
              <a:t>и экономически выгодным профилактическим мероприятием, известным современной медицине</a:t>
            </a:r>
            <a:endParaRPr lang="en-US" sz="2800" dirty="0"/>
          </a:p>
          <a:p>
            <a:pPr>
              <a:spcBef>
                <a:spcPts val="900"/>
              </a:spcBef>
            </a:pPr>
            <a:endParaRPr lang="ru-RU" altLang="ru-RU" sz="2800" dirty="0">
              <a:solidFill>
                <a:srgbClr val="3D4495"/>
              </a:solidFill>
              <a:ea typeface="Roboto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24" y="4775484"/>
            <a:ext cx="1563870" cy="1207454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8100" y="6372922"/>
            <a:ext cx="8534400" cy="485078"/>
          </a:xfrm>
        </p:spPr>
        <p:txBody>
          <a:bodyPr/>
          <a:lstStyle/>
          <a:p>
            <a:r>
              <a:rPr lang="ru-RU" i="1" dirty="0"/>
              <a:t>Брико Н.И. и др. </a:t>
            </a:r>
            <a:r>
              <a:rPr lang="ru-RU" i="1" dirty="0" err="1"/>
              <a:t>Вакцинопрофилакика</a:t>
            </a:r>
            <a:r>
              <a:rPr lang="ru-RU" i="1" dirty="0"/>
              <a:t> инфекционных болезней у взрослых. Журнал </a:t>
            </a:r>
            <a:r>
              <a:rPr lang="ru-RU" i="1" dirty="0" err="1"/>
              <a:t>Инфектологии</a:t>
            </a:r>
            <a:r>
              <a:rPr lang="ru-RU" i="1" dirty="0"/>
              <a:t>. 2018;2:5-16.</a:t>
            </a:r>
          </a:p>
          <a:p>
            <a:r>
              <a:rPr lang="ru-RU" i="1" dirty="0"/>
              <a:t>Брико Н.И. и др. Проект национального календаря профилактических прививок взрослого населения в России. Профилактическая медицина. 2018;5:28-34</a:t>
            </a:r>
          </a:p>
          <a:p>
            <a:r>
              <a:rPr lang="ru-RU" i="1" dirty="0"/>
              <a:t>Брико Н.И. Проблемы вакцинопрофилактики взрослого населения. Эпидемиология и вакцинопрофилактика. 2018;2:4-15</a:t>
            </a:r>
          </a:p>
          <a:p>
            <a:r>
              <a:rPr lang="ru-RU" i="1" dirty="0"/>
              <a:t>Всемирный банк. Отчет о тенденциях экономического развития в мире в 1993г. Издательство «</a:t>
            </a:r>
            <a:r>
              <a:rPr lang="en-US" i="1" dirty="0"/>
              <a:t>Oxford university press</a:t>
            </a:r>
            <a:r>
              <a:rPr lang="ru-RU" i="1" dirty="0"/>
              <a:t>»</a:t>
            </a:r>
            <a:r>
              <a:rPr lang="en-US" i="1" dirty="0"/>
              <a:t>, Nev York,1993 </a:t>
            </a:r>
            <a:r>
              <a:rPr lang="ru-RU" i="1" dirty="0"/>
              <a:t>с 72-107</a:t>
            </a:r>
          </a:p>
          <a:p>
            <a:endParaRPr lang="ru-RU" i="1" dirty="0"/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xmlns="" id="{4F60555C-CD40-8641-9679-25826FCEE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46" y="1268760"/>
            <a:ext cx="1087008" cy="9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73337-22C2-2B42-B88A-881F7C18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Динамика заболеваемости корью населения                              г. Екатеринбурга</a:t>
            </a:r>
          </a:p>
        </p:txBody>
      </p:sp>
      <p:grpSp>
        <p:nvGrpSpPr>
          <p:cNvPr id="7" name="Группа 58">
            <a:extLst>
              <a:ext uri="{FF2B5EF4-FFF2-40B4-BE49-F238E27FC236}">
                <a16:creationId xmlns:a16="http://schemas.microsoft.com/office/drawing/2014/main" xmlns="" id="{B373BAC3-752C-5A46-B7C1-A477197102AA}"/>
              </a:ext>
            </a:extLst>
          </p:cNvPr>
          <p:cNvGrpSpPr/>
          <p:nvPr/>
        </p:nvGrpSpPr>
        <p:grpSpPr>
          <a:xfrm>
            <a:off x="180881" y="1081693"/>
            <a:ext cx="359570" cy="346472"/>
            <a:chOff x="584199" y="1916093"/>
            <a:chExt cx="479426" cy="461963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3558077A-EDF8-0649-B363-5C68D177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F3EEC7C-06AC-D242-B59B-AA5E4D83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B389AAE9-5BB6-2D4F-89C7-0642A2D5E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CEFE0005-31C1-2C44-A977-9D717449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0A3503F1-9FA4-984C-B223-4C6CF2FF6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FBEF5B8A-5C0E-F34B-B9BA-6A56E7CDE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F9E7DCE8-4D7A-D24D-9814-32F7F7F6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C6B1CCF7-A24E-5946-A2D7-2DC26446A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996B11E8-B1F9-8949-99A9-C24D807A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E6DF3D0F-D283-604C-AE8B-0909E6FA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12696413-00F1-E542-89FC-E784E3BE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5077E77B-5C99-434B-B1ED-E9198091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497DD947-E9F7-F74A-9303-52549F86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829A0F96-C768-6F4A-B1AF-DD54E5796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xmlns="" id="{76AEE79D-B10A-8F45-BEE6-F164A174D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5A61AA93-9CF8-A841-911E-BB311802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B73F5323-3741-2B44-84CD-7024B85E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A458F8B8-ED23-5A40-B4FD-E17848A0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4BC7660E-2E51-9D4A-8C80-D77CCC64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A12BDA86-F065-7345-919C-4F7733EB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D5E2814F-E308-5244-9FB4-94212ABF1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7546B1A1-BE09-BB43-AFDC-08AFE358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DCC8302C-7A36-784C-9F3E-1CAAA1A2D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8DB3F9EC-37EF-6A4D-BCDE-678407C4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2EC39B02-6769-0240-9CB3-1DB327F5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3AF1452A-DBBE-6844-BCFC-9D7105E4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588BB2A8-6DD2-0E4E-A0E6-452D317D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xmlns="" id="{1F60ACD6-3ACC-B94A-A649-0598CD520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0CBE34AF-D71F-BD48-B0AC-82A0D528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xmlns="" id="{B43B51CA-2B4E-ED4E-B6E2-6C5ADEE9E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="" id="{20FA476B-BACA-C04A-81ED-3A77322A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xmlns="" id="{16EB041D-C0C2-7146-8ECE-F9451ACE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xmlns="" id="{5C361069-57E2-934E-90E2-96585029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xmlns="" id="{234C72CE-0FFB-5C43-A3E8-3278D479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xmlns="" id="{BF62F13C-DAED-4846-A867-DAEC0D1B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xmlns="" id="{DEC6EE44-97E0-B54E-80DB-B0EEC52BF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xmlns="" id="{17E79285-1811-0248-A53B-0D209472C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xmlns="" id="{1803485C-70A5-1A4C-8AD5-331EC566E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xmlns="" id="{DB2E1367-10A2-2A4C-9AF1-E0A83C14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xmlns="" id="{6C0AA6AB-D44D-C64D-9F53-14BBF8F66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xmlns="" id="{E3E05284-A7A9-1646-9594-BEB724AA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xmlns="" id="{9B5F7CF8-F632-8242-82F9-AB6FAC72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xmlns="" id="{73EE1D52-B88C-B946-A09D-66E3F71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xmlns="" id="{F1E00461-64BB-F943-A01A-AAA729FF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xmlns="" id="{9B99251E-7FF9-0042-B0D9-E69CE286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xmlns="" id="{263EBB87-85CD-3F49-90D5-B463378E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xmlns="" id="{D04135CA-AEE3-A548-9F64-8D358A0A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xmlns="" id="{C0DD6024-3266-D44B-80D1-3DCD5D93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xmlns="" id="{FF14280F-4B2F-A649-B0A4-E64B67C2F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xmlns="" id="{67121E69-1A4C-9C4F-9CEF-EC251D856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xmlns="" id="{8B9A7C81-21E4-4541-AF9C-696388BC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xmlns="" id="{242FA2C9-6875-DF49-A10A-5C41B044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6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731305"/>
              </p:ext>
            </p:extLst>
          </p:nvPr>
        </p:nvGraphicFramePr>
        <p:xfrm>
          <a:off x="246365" y="1695390"/>
          <a:ext cx="8574105" cy="294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290418" y="4653136"/>
            <a:ext cx="85300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было зарегистрировано 72 случая кори.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2017-2018 гг. -  единичные завозные случаи кори, которые не имели распространения.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зарегистрирован 91 случай заболевания корью, в 2020 – 1 случай.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"/>
          <p:cNvSpPr txBox="1"/>
          <p:nvPr/>
        </p:nvSpPr>
        <p:spPr>
          <a:xfrm>
            <a:off x="7956376" y="2852926"/>
            <a:ext cx="720080" cy="4689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В 2019г.</a:t>
            </a:r>
          </a:p>
          <a:p>
            <a:r>
              <a:rPr lang="ru-RU" sz="1400" b="1" dirty="0"/>
              <a:t>91 сл.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452712" y="369118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сл</a:t>
            </a:r>
            <a:r>
              <a:rPr lang="ru-RU" dirty="0"/>
              <a:t>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588224" y="3691187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сл</a:t>
            </a:r>
            <a:r>
              <a:rPr lang="ru-RU" dirty="0"/>
              <a:t>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116620" y="3691187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1сл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0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535544"/>
              </p:ext>
            </p:extLst>
          </p:nvPr>
        </p:nvGraphicFramePr>
        <p:xfrm>
          <a:off x="5148064" y="1992216"/>
          <a:ext cx="3905342" cy="272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229096"/>
              </p:ext>
            </p:extLst>
          </p:nvPr>
        </p:nvGraphicFramePr>
        <p:xfrm>
          <a:off x="81618" y="1163653"/>
          <a:ext cx="5166001" cy="239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3113" y="332656"/>
            <a:ext cx="3544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Заболевшие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социальному составу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1161219"/>
            <a:ext cx="3729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Заболевшие корью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возрастному составу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121924"/>
              </p:ext>
            </p:extLst>
          </p:nvPr>
        </p:nvGraphicFramePr>
        <p:xfrm>
          <a:off x="0" y="3356992"/>
          <a:ext cx="3847418" cy="363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03848" y="4797152"/>
            <a:ext cx="581741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Среди заболевших 16 % привитых – </a:t>
            </a:r>
          </a:p>
          <a:p>
            <a:r>
              <a:rPr lang="ru-RU" dirty="0"/>
              <a:t>9 взрослых и 6 детей, из них с нарушением схемы 4 чел.</a:t>
            </a:r>
          </a:p>
          <a:p>
            <a:endParaRPr lang="ru-RU" dirty="0"/>
          </a:p>
          <a:p>
            <a:r>
              <a:rPr lang="ru-RU" dirty="0"/>
              <a:t>Остальные, 76 заболевших не привиты, в </a:t>
            </a:r>
            <a:r>
              <a:rPr lang="ru-RU" dirty="0" err="1"/>
              <a:t>т.ч</a:t>
            </a:r>
            <a:r>
              <a:rPr lang="ru-RU" dirty="0"/>
              <a:t>. 58 детей: </a:t>
            </a:r>
          </a:p>
          <a:p>
            <a:r>
              <a:rPr lang="ru-RU" dirty="0"/>
              <a:t>по причине отказа родителей -  36 детей (62%), </a:t>
            </a:r>
          </a:p>
          <a:p>
            <a:r>
              <a:rPr lang="ru-RU" dirty="0"/>
              <a:t>не достигли прививочного возраста – 22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02610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73337-22C2-2B42-B88A-881F7C18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Результаты серологического исследования напряженности иммунитета к кори у взрослых </a:t>
            </a:r>
            <a:br>
              <a:rPr lang="ru-RU" sz="2800" b="1" dirty="0"/>
            </a:br>
            <a:r>
              <a:rPr lang="ru-RU" sz="2800" b="1" dirty="0"/>
              <a:t>30-39 лет</a:t>
            </a:r>
          </a:p>
        </p:txBody>
      </p:sp>
      <p:grpSp>
        <p:nvGrpSpPr>
          <p:cNvPr id="7" name="Группа 58">
            <a:extLst>
              <a:ext uri="{FF2B5EF4-FFF2-40B4-BE49-F238E27FC236}">
                <a16:creationId xmlns:a16="http://schemas.microsoft.com/office/drawing/2014/main" xmlns="" id="{B373BAC3-752C-5A46-B7C1-A477197102AA}"/>
              </a:ext>
            </a:extLst>
          </p:cNvPr>
          <p:cNvGrpSpPr/>
          <p:nvPr/>
        </p:nvGrpSpPr>
        <p:grpSpPr>
          <a:xfrm>
            <a:off x="180881" y="1081693"/>
            <a:ext cx="359570" cy="346472"/>
            <a:chOff x="584199" y="1916093"/>
            <a:chExt cx="479426" cy="461963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3558077A-EDF8-0649-B363-5C68D177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F3EEC7C-06AC-D242-B59B-AA5E4D83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B389AAE9-5BB6-2D4F-89C7-0642A2D5E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CEFE0005-31C1-2C44-A977-9D717449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0A3503F1-9FA4-984C-B223-4C6CF2FF6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FBEF5B8A-5C0E-F34B-B9BA-6A56E7CDE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F9E7DCE8-4D7A-D24D-9814-32F7F7F6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C6B1CCF7-A24E-5946-A2D7-2DC26446A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996B11E8-B1F9-8949-99A9-C24D807A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E6DF3D0F-D283-604C-AE8B-0909E6FA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12696413-00F1-E542-89FC-E784E3BE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5077E77B-5C99-434B-B1ED-E9198091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497DD947-E9F7-F74A-9303-52549F86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829A0F96-C768-6F4A-B1AF-DD54E5796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xmlns="" id="{76AEE79D-B10A-8F45-BEE6-F164A174D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5A61AA93-9CF8-A841-911E-BB311802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B73F5323-3741-2B44-84CD-7024B85E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A458F8B8-ED23-5A40-B4FD-E17848A0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4BC7660E-2E51-9D4A-8C80-D77CCC64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A12BDA86-F065-7345-919C-4F7733EB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D5E2814F-E308-5244-9FB4-94212ABF1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7546B1A1-BE09-BB43-AFDC-08AFE358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DCC8302C-7A36-784C-9F3E-1CAAA1A2D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8DB3F9EC-37EF-6A4D-BCDE-678407C4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2EC39B02-6769-0240-9CB3-1DB327F5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3AF1452A-DBBE-6844-BCFC-9D7105E4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588BB2A8-6DD2-0E4E-A0E6-452D317D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xmlns="" id="{1F60ACD6-3ACC-B94A-A649-0598CD520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0CBE34AF-D71F-BD48-B0AC-82A0D528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xmlns="" id="{B43B51CA-2B4E-ED4E-B6E2-6C5ADEE9E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="" id="{20FA476B-BACA-C04A-81ED-3A77322A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xmlns="" id="{16EB041D-C0C2-7146-8ECE-F9451ACE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xmlns="" id="{5C361069-57E2-934E-90E2-96585029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xmlns="" id="{234C72CE-0FFB-5C43-A3E8-3278D479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xmlns="" id="{BF62F13C-DAED-4846-A867-DAEC0D1B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xmlns="" id="{DEC6EE44-97E0-B54E-80DB-B0EEC52BF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xmlns="" id="{17E79285-1811-0248-A53B-0D209472C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xmlns="" id="{1803485C-70A5-1A4C-8AD5-331EC566E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xmlns="" id="{DB2E1367-10A2-2A4C-9AF1-E0A83C14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xmlns="" id="{6C0AA6AB-D44D-C64D-9F53-14BBF8F66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xmlns="" id="{E3E05284-A7A9-1646-9594-BEB724AA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xmlns="" id="{9B5F7CF8-F632-8242-82F9-AB6FAC72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xmlns="" id="{73EE1D52-B88C-B946-A09D-66E3F71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xmlns="" id="{F1E00461-64BB-F943-A01A-AAA729FF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xmlns="" id="{9B99251E-7FF9-0042-B0D9-E69CE286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xmlns="" id="{263EBB87-85CD-3F49-90D5-B463378E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xmlns="" id="{D04135CA-AEE3-A548-9F64-8D358A0A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xmlns="" id="{C0DD6024-3266-D44B-80D1-3DCD5D93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xmlns="" id="{FF14280F-4B2F-A649-B0A4-E64B67C2F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xmlns="" id="{67121E69-1A4C-9C4F-9CEF-EC251D856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xmlns="" id="{8B9A7C81-21E4-4541-AF9C-696388BC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xmlns="" id="{242FA2C9-6875-DF49-A10A-5C41B044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6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013171"/>
              </p:ext>
            </p:extLst>
          </p:nvPr>
        </p:nvGraphicFramePr>
        <p:xfrm>
          <a:off x="395536" y="1556792"/>
          <a:ext cx="4896544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" name="Объект 5">
            <a:extLst>
              <a:ext uri="{FF2B5EF4-FFF2-40B4-BE49-F238E27FC236}">
                <a16:creationId xmlns:a16="http://schemas.microsoft.com/office/drawing/2014/main" xmlns="" id="{96CA010E-E35D-47B2-97C6-080CF740C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942007"/>
              </p:ext>
            </p:extLst>
          </p:nvPr>
        </p:nvGraphicFramePr>
        <p:xfrm>
          <a:off x="4355976" y="1340768"/>
          <a:ext cx="46805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DEFC652C-7C56-45FB-B0C4-184816EB736B}"/>
              </a:ext>
            </a:extLst>
          </p:cNvPr>
          <p:cNvSpPr/>
          <p:nvPr/>
        </p:nvSpPr>
        <p:spPr>
          <a:xfrm>
            <a:off x="215712" y="4581128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Вакцинация населения, проведенная по  эпидемическим показаниям и в рамках «подчищающей»  иммунизации в 2016 -2019 годах на территории города Екатеринбурга, привела к увеличению удельного веса лиц с защитным титром антител с 73 % до 84,4 %.</a:t>
            </a:r>
          </a:p>
          <a:p>
            <a:pPr algn="ctr"/>
            <a:endParaRPr lang="ru-RU" sz="1600" dirty="0">
              <a:solidFill>
                <a:srgbClr val="000000"/>
              </a:solidFill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Но тем не менее, удельный вес лиц, у которых отсутствуют антитела в 2 раза выше, чем это необходимо для поддержания эпидемиологического благополучия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</a:rPr>
              <a:t> (согласно МУ  3.1.2943-11 должно быть более 7 % лиц </a:t>
            </a:r>
            <a:r>
              <a:rPr lang="ru-RU" sz="1600" dirty="0" err="1">
                <a:solidFill>
                  <a:srgbClr val="000000"/>
                </a:solidFill>
              </a:rPr>
              <a:t>серонегативных</a:t>
            </a:r>
            <a:r>
              <a:rPr lang="ru-RU" sz="1600" dirty="0">
                <a:solidFill>
                  <a:srgbClr val="000000"/>
                </a:solidFill>
              </a:rPr>
              <a:t> к вирусу кори) </a:t>
            </a:r>
          </a:p>
        </p:txBody>
      </p:sp>
    </p:spTree>
    <p:extLst>
      <p:ext uri="{BB962C8B-B14F-4D97-AF65-F5344CB8AC3E}">
        <p14:creationId xmlns:p14="http://schemas.microsoft.com/office/powerpoint/2010/main" val="949693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gray">
          <a:xfrm rot="10800000" flipV="1">
            <a:off x="4680012" y="3789040"/>
            <a:ext cx="3240360" cy="2357454"/>
          </a:xfrm>
          <a:prstGeom prst="upArrow">
            <a:avLst>
              <a:gd name="adj1" fmla="val 57824"/>
              <a:gd name="adj2" fmla="val 6811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73337-22C2-2B42-B88A-881F7C18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Заболеваемость коклюшем в России </a:t>
            </a:r>
            <a:br>
              <a:rPr lang="ru-RU" sz="2800" b="1" dirty="0"/>
            </a:br>
            <a:r>
              <a:rPr lang="ru-RU" sz="2800" b="1" dirty="0"/>
              <a:t>в 1913-2020 гг.</a:t>
            </a:r>
          </a:p>
        </p:txBody>
      </p:sp>
      <p:grpSp>
        <p:nvGrpSpPr>
          <p:cNvPr id="7" name="Группа 58">
            <a:extLst>
              <a:ext uri="{FF2B5EF4-FFF2-40B4-BE49-F238E27FC236}">
                <a16:creationId xmlns:a16="http://schemas.microsoft.com/office/drawing/2014/main" xmlns="" id="{B373BAC3-752C-5A46-B7C1-A477197102AA}"/>
              </a:ext>
            </a:extLst>
          </p:cNvPr>
          <p:cNvGrpSpPr/>
          <p:nvPr/>
        </p:nvGrpSpPr>
        <p:grpSpPr>
          <a:xfrm>
            <a:off x="180881" y="1081693"/>
            <a:ext cx="359570" cy="346472"/>
            <a:chOff x="584199" y="1916093"/>
            <a:chExt cx="479426" cy="461963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3558077A-EDF8-0649-B363-5C68D177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F3EEC7C-06AC-D242-B59B-AA5E4D83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B389AAE9-5BB6-2D4F-89C7-0642A2D5E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CEFE0005-31C1-2C44-A977-9D717449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0A3503F1-9FA4-984C-B223-4C6CF2FF6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FBEF5B8A-5C0E-F34B-B9BA-6A56E7CDE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F9E7DCE8-4D7A-D24D-9814-32F7F7F6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C6B1CCF7-A24E-5946-A2D7-2DC26446A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996B11E8-B1F9-8949-99A9-C24D807A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E6DF3D0F-D283-604C-AE8B-0909E6FA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12696413-00F1-E542-89FC-E784E3BE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5077E77B-5C99-434B-B1ED-E9198091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497DD947-E9F7-F74A-9303-52549F86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829A0F96-C768-6F4A-B1AF-DD54E5796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xmlns="" id="{76AEE79D-B10A-8F45-BEE6-F164A174D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5A61AA93-9CF8-A841-911E-BB311802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B73F5323-3741-2B44-84CD-7024B85E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A458F8B8-ED23-5A40-B4FD-E17848A0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4BC7660E-2E51-9D4A-8C80-D77CCC64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A12BDA86-F065-7345-919C-4F7733EB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D5E2814F-E308-5244-9FB4-94212ABF1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7546B1A1-BE09-BB43-AFDC-08AFE358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DCC8302C-7A36-784C-9F3E-1CAAA1A2D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8DB3F9EC-37EF-6A4D-BCDE-678407C4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2EC39B02-6769-0240-9CB3-1DB327F5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3AF1452A-DBBE-6844-BCFC-9D7105E4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588BB2A8-6DD2-0E4E-A0E6-452D317D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xmlns="" id="{1F60ACD6-3ACC-B94A-A649-0598CD520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0CBE34AF-D71F-BD48-B0AC-82A0D528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xmlns="" id="{B43B51CA-2B4E-ED4E-B6E2-6C5ADEE9E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="" id="{20FA476B-BACA-C04A-81ED-3A77322A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xmlns="" id="{16EB041D-C0C2-7146-8ECE-F9451ACE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xmlns="" id="{5C361069-57E2-934E-90E2-96585029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xmlns="" id="{234C72CE-0FFB-5C43-A3E8-3278D479B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xmlns="" id="{BF62F13C-DAED-4846-A867-DAEC0D1B1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xmlns="" id="{DEC6EE44-97E0-B54E-80DB-B0EEC52BF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xmlns="" id="{17E79285-1811-0248-A53B-0D209472C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xmlns="" id="{1803485C-70A5-1A4C-8AD5-331EC566E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xmlns="" id="{DB2E1367-10A2-2A4C-9AF1-E0A83C14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xmlns="" id="{6C0AA6AB-D44D-C64D-9F53-14BBF8F66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xmlns="" id="{E3E05284-A7A9-1646-9594-BEB724AAB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xmlns="" id="{9B5F7CF8-F632-8242-82F9-AB6FAC72B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xmlns="" id="{73EE1D52-B88C-B946-A09D-66E3F71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xmlns="" id="{F1E00461-64BB-F943-A01A-AAA729FFE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xmlns="" id="{9B99251E-7FF9-0042-B0D9-E69CE286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xmlns="" id="{263EBB87-85CD-3F49-90D5-B463378E8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xmlns="" id="{D04135CA-AEE3-A548-9F64-8D358A0A9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xmlns="" id="{C0DD6024-3266-D44B-80D1-3DCD5D93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xmlns="" id="{FF14280F-4B2F-A649-B0A4-E64B67C2F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xmlns="" id="{67121E69-1A4C-9C4F-9CEF-EC251D856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xmlns="" id="{8B9A7C81-21E4-4541-AF9C-696388BC1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xmlns="" id="{242FA2C9-6875-DF49-A10A-5C41B044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6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341185"/>
              </p:ext>
            </p:extLst>
          </p:nvPr>
        </p:nvGraphicFramePr>
        <p:xfrm>
          <a:off x="314409" y="1628800"/>
          <a:ext cx="8143931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xmlns="" id="{D631AF7A-31BF-47F6-9E1A-69BBA1E32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734697"/>
              </p:ext>
            </p:extLst>
          </p:nvPr>
        </p:nvGraphicFramePr>
        <p:xfrm>
          <a:off x="4355976" y="1916832"/>
          <a:ext cx="4072288" cy="265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BB1C4E0-03B4-4816-9724-36C9E80658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6244" r="28701" b="12957"/>
          <a:stretch/>
        </p:blipFill>
        <p:spPr>
          <a:xfrm flipH="1">
            <a:off x="6156176" y="1428165"/>
            <a:ext cx="1500198" cy="1747043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6078183" y="2097990"/>
            <a:ext cx="1656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Регистрируется до 36% от всех случаев коклюша</a:t>
            </a:r>
            <a:r>
              <a:rPr lang="ru-RU" sz="16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396854" y="4573579"/>
            <a:ext cx="1983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коклюшем выросла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3 раза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2014 г., регистрируемая заболеваемость не соответствует фактической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70D2CB1-8C79-4F5A-ACBB-32D3AC47729F}"/>
              </a:ext>
            </a:extLst>
          </p:cNvPr>
          <p:cNvSpPr txBox="1"/>
          <p:nvPr/>
        </p:nvSpPr>
        <p:spPr>
          <a:xfrm>
            <a:off x="795487" y="6521388"/>
            <a:ext cx="71817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>
                <a:solidFill>
                  <a:prstClr val="black"/>
                </a:solidFill>
                <a:latin typeface="Calibri"/>
              </a:rPr>
              <a:t>Адаптировано из: </a:t>
            </a:r>
            <a:r>
              <a:rPr lang="en-US" sz="1050" dirty="0">
                <a:solidFill>
                  <a:prstClr val="black"/>
                </a:solidFill>
                <a:latin typeface="Calibri"/>
                <a:hlinkClick r:id="rId6"/>
              </a:rPr>
              <a:t>https://www.globalpertussisinitiative.com/topics-in-pertussis/epidemiology/</a:t>
            </a:r>
            <a:r>
              <a:rPr lang="ru-RU" sz="1050" dirty="0">
                <a:solidFill>
                  <a:prstClr val="black"/>
                </a:solidFill>
                <a:latin typeface="Calibri"/>
              </a:rPr>
              <a:t> (по состоянию на 07.05.2018) </a:t>
            </a:r>
          </a:p>
        </p:txBody>
      </p:sp>
    </p:spTree>
    <p:extLst>
      <p:ext uri="{BB962C8B-B14F-4D97-AF65-F5344CB8AC3E}">
        <p14:creationId xmlns:p14="http://schemas.microsoft.com/office/powerpoint/2010/main" val="422327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05295"/>
              </p:ext>
            </p:extLst>
          </p:nvPr>
        </p:nvGraphicFramePr>
        <p:xfrm>
          <a:off x="3702050" y="4077072"/>
          <a:ext cx="544195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Диаграмма" r:id="rId3" imgW="4429190" imgH="2333576" progId="Excel.Chart.8">
                  <p:embed/>
                </p:oleObj>
              </mc:Choice>
              <mc:Fallback>
                <p:oleObj name="Диаграмма" r:id="rId3" imgW="4429190" imgH="233357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4077072"/>
                        <a:ext cx="544195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DB2F6-F6EC-7D41-AF65-456694BF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68" y="202247"/>
            <a:ext cx="8290664" cy="1060089"/>
          </a:xfrm>
        </p:spPr>
        <p:txBody>
          <a:bodyPr>
            <a:noAutofit/>
          </a:bodyPr>
          <a:lstStyle/>
          <a:p>
            <a:r>
              <a:rPr lang="ru-RU" sz="2800" b="1" dirty="0"/>
              <a:t>Заболеваемость коклюшем 2000-2020 гг.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7" y="3602369"/>
            <a:ext cx="2118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Екатеринбурге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704" y="4077072"/>
            <a:ext cx="39800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у детей до 14 лет превышает среднепопуляционную заболеваемость в 5-7 раз.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2010 г. отмечается постепенный рост заболеваемости коклюшем у детей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показатель заболеваемости коклюшем в 2019 г. превысил показатель 2010 г. в 9 раз.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73CD99-A97D-4871-82D4-79A25F18749D}"/>
              </a:ext>
            </a:extLst>
          </p:cNvPr>
          <p:cNvSpPr txBox="1"/>
          <p:nvPr/>
        </p:nvSpPr>
        <p:spPr>
          <a:xfrm>
            <a:off x="2555776" y="6539285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 данным Роспотребнадзора РФ и Свердловской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1551203"/>
            <a:ext cx="3059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2020 году </a:t>
            </a:r>
          </a:p>
          <a:p>
            <a:r>
              <a:rPr lang="ru-RU" dirty="0"/>
              <a:t>ограничительные </a:t>
            </a:r>
          </a:p>
          <a:p>
            <a:r>
              <a:rPr lang="ru-RU" dirty="0"/>
              <a:t>мероприятия, введенные  </a:t>
            </a:r>
            <a:endParaRPr lang="en-US" dirty="0"/>
          </a:p>
          <a:p>
            <a:r>
              <a:rPr lang="ru-RU" dirty="0"/>
              <a:t>в связи с пандемией </a:t>
            </a:r>
            <a:r>
              <a:rPr lang="en-US" dirty="0"/>
              <a:t> </a:t>
            </a:r>
          </a:p>
          <a:p>
            <a:r>
              <a:rPr lang="en-US" dirty="0"/>
              <a:t>COVID-19, </a:t>
            </a:r>
            <a:r>
              <a:rPr lang="ru-RU" dirty="0"/>
              <a:t>привели к снижению заболеваемости коклюшем в 2,8 раза</a:t>
            </a: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37570"/>
              </p:ext>
            </p:extLst>
          </p:nvPr>
        </p:nvGraphicFramePr>
        <p:xfrm>
          <a:off x="111777" y="1477262"/>
          <a:ext cx="5972391" cy="232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63090" y="1551203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0024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Возрастная структура заболевших коклюшем </a:t>
            </a:r>
            <a:br>
              <a:rPr lang="ru-RU" sz="3000" b="1" dirty="0"/>
            </a:br>
            <a:r>
              <a:rPr lang="ru-RU" sz="1200" b="1" dirty="0"/>
              <a:t>(показатель на 100 тыс. населения)</a:t>
            </a:r>
          </a:p>
        </p:txBody>
      </p:sp>
      <p:grpSp>
        <p:nvGrpSpPr>
          <p:cNvPr id="6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7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5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26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5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998886"/>
              </p:ext>
            </p:extLst>
          </p:nvPr>
        </p:nvGraphicFramePr>
        <p:xfrm>
          <a:off x="212476" y="1572889"/>
          <a:ext cx="6876256" cy="290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271716"/>
              </p:ext>
            </p:extLst>
          </p:nvPr>
        </p:nvGraphicFramePr>
        <p:xfrm>
          <a:off x="2627784" y="4149080"/>
          <a:ext cx="651621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940152" y="4197568"/>
            <a:ext cx="2869461" cy="646331"/>
          </a:xfrm>
          <a:prstGeom prst="rect">
            <a:avLst/>
          </a:prstGeom>
          <a:ln>
            <a:solidFill>
              <a:srgbClr val="FCA6EA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Екатеринбург,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2019-2020г.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317094" y="4725144"/>
            <a:ext cx="205715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Самый высокий </a:t>
            </a:r>
          </a:p>
          <a:p>
            <a:r>
              <a:rPr lang="ru-RU" dirty="0"/>
              <a:t>показатель </a:t>
            </a:r>
          </a:p>
          <a:p>
            <a:r>
              <a:rPr lang="ru-RU" dirty="0"/>
              <a:t>заболеваемости </a:t>
            </a:r>
          </a:p>
          <a:p>
            <a:r>
              <a:rPr lang="ru-RU" dirty="0"/>
              <a:t>регистрируется </a:t>
            </a:r>
          </a:p>
          <a:p>
            <a:r>
              <a:rPr lang="ru-RU" dirty="0"/>
              <a:t>среди детей </a:t>
            </a:r>
          </a:p>
          <a:p>
            <a:r>
              <a:rPr lang="ru-RU" dirty="0"/>
              <a:t>до 1 года.</a:t>
            </a:r>
          </a:p>
        </p:txBody>
      </p:sp>
    </p:spTree>
    <p:extLst>
      <p:ext uri="{BB962C8B-B14F-4D97-AF65-F5344CB8AC3E}">
        <p14:creationId xmlns:p14="http://schemas.microsoft.com/office/powerpoint/2010/main" val="855063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056" y="194091"/>
            <a:ext cx="8496300" cy="11447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078787" cy="647700"/>
          </a:xfrm>
        </p:spPr>
        <p:txBody>
          <a:bodyPr anchor="ctr"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Группы риска по заболеванию коклюшем среди  взрослых</a:t>
            </a:r>
          </a:p>
        </p:txBody>
      </p:sp>
      <p:graphicFrame>
        <p:nvGraphicFramePr>
          <p:cNvPr id="29699" name="Диаграмма 3"/>
          <p:cNvGraphicFramePr>
            <a:graphicFrameLocks/>
          </p:cNvGraphicFramePr>
          <p:nvPr/>
        </p:nvGraphicFramePr>
        <p:xfrm>
          <a:off x="200025" y="1319213"/>
          <a:ext cx="5646738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5" imgW="5645385" imgH="4682134" progId="Excel.Chart.8">
                  <p:embed/>
                </p:oleObj>
              </mc:Choice>
              <mc:Fallback>
                <p:oleObj r:id="rId5" imgW="5645385" imgH="46821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319213"/>
                        <a:ext cx="5646738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8138" y="2060575"/>
            <a:ext cx="3556000" cy="9239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Риск среди </a:t>
            </a:r>
            <a:r>
              <a:rPr lang="ru-RU" b="1" dirty="0">
                <a:solidFill>
                  <a:srgbClr val="002060"/>
                </a:solidFill>
              </a:rPr>
              <a:t>учителей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в 4 раза выше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чем среди взрослых </a:t>
            </a:r>
            <a:r>
              <a:rPr lang="ru-RU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p&lt;</a:t>
            </a:r>
            <a:r>
              <a:rPr lang="ru-RU" sz="1200" dirty="0">
                <a:solidFill>
                  <a:prstClr val="black"/>
                </a:solidFill>
              </a:rPr>
              <a:t>0,001)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1888" y="3933825"/>
            <a:ext cx="41148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Риск среди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работников здравоохранения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 в 2 раза выше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чем среди взрослых </a:t>
            </a:r>
            <a:r>
              <a:rPr lang="ru-RU" sz="12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p</a:t>
            </a:r>
            <a:r>
              <a:rPr lang="ru-RU" sz="1200" dirty="0">
                <a:solidFill>
                  <a:prstClr val="black"/>
                </a:solidFill>
              </a:rPr>
              <a:t>=0,03)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4763" y="6365875"/>
            <a:ext cx="199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200">
                <a:solidFill>
                  <a:srgbClr val="000000"/>
                </a:solidFill>
              </a:rPr>
              <a:t>Канада, </a:t>
            </a:r>
            <a:r>
              <a:rPr lang="en-GB" altLang="ru-RU" sz="1200">
                <a:solidFill>
                  <a:srgbClr val="000000"/>
                </a:solidFill>
              </a:rPr>
              <a:t>N=384</a:t>
            </a:r>
            <a:endParaRPr lang="ru-RU" altLang="ru-RU" sz="1200">
              <a:solidFill>
                <a:srgbClr val="000000"/>
              </a:solidFill>
            </a:endParaRPr>
          </a:p>
          <a:p>
            <a:r>
              <a:rPr lang="ru-RU" altLang="ru-RU" sz="1200">
                <a:solidFill>
                  <a:srgbClr val="000000"/>
                </a:solidFill>
              </a:rPr>
              <a:t>средний возраст – 37 лет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5795963" y="6596063"/>
            <a:ext cx="335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altLang="ru-RU" sz="1100">
                <a:solidFill>
                  <a:srgbClr val="000000"/>
                </a:solidFill>
              </a:rPr>
              <a:t>De Serres G. et al. J</a:t>
            </a:r>
            <a:r>
              <a:rPr lang="ru-RU" altLang="ru-RU" sz="1100">
                <a:solidFill>
                  <a:srgbClr val="000000"/>
                </a:solidFill>
              </a:rPr>
              <a:t> </a:t>
            </a:r>
            <a:r>
              <a:rPr lang="en-US" altLang="ru-RU" sz="1100">
                <a:solidFill>
                  <a:srgbClr val="000000"/>
                </a:solidFill>
              </a:rPr>
              <a:t>Infect Dis 2000;182:174-179 </a:t>
            </a:r>
            <a:r>
              <a:rPr lang="ru-RU" altLang="ru-RU" sz="11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30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66" y="548680"/>
            <a:ext cx="8184275" cy="754629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Результаты серологических исследований напряженности иммунитета к коклюшу у детей, привитых АКДС по календарю в Свердловской области и в г. Екатеринбурге</a:t>
            </a:r>
          </a:p>
        </p:txBody>
      </p:sp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04008"/>
              </p:ext>
            </p:extLst>
          </p:nvPr>
        </p:nvGraphicFramePr>
        <p:xfrm>
          <a:off x="-18228" y="1816616"/>
          <a:ext cx="48368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943564"/>
              </p:ext>
            </p:extLst>
          </p:nvPr>
        </p:nvGraphicFramePr>
        <p:xfrm>
          <a:off x="4716463" y="1773238"/>
          <a:ext cx="42576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Диаграмма" r:id="rId5" imgW="7829646" imgH="8677301" progId="MSGraph.Chart.8">
                  <p:embed followColorScheme="full"/>
                </p:oleObj>
              </mc:Choice>
              <mc:Fallback>
                <p:oleObj name="Диаграмма" r:id="rId5" imgW="7829646" imgH="8677301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73238"/>
                        <a:ext cx="425767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244" y="2276872"/>
            <a:ext cx="266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Свердловская область, </a:t>
            </a:r>
          </a:p>
          <a:p>
            <a:r>
              <a:rPr lang="ru-RU" b="1" dirty="0"/>
              <a:t>                               2005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643579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 последние 12 лет в структуре </a:t>
            </a:r>
          </a:p>
          <a:p>
            <a:r>
              <a:rPr lang="ru-RU" sz="2000" dirty="0"/>
              <a:t>напряженности иммунитета к </a:t>
            </a:r>
          </a:p>
          <a:p>
            <a:r>
              <a:rPr lang="ru-RU" sz="2000" dirty="0"/>
              <a:t>коклюшу  ничего не изменилось!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BF16D9-6BD7-48B0-AC9C-0149BB7E3840}"/>
              </a:ext>
            </a:extLst>
          </p:cNvPr>
          <p:cNvSpPr txBox="1"/>
          <p:nvPr/>
        </p:nvSpPr>
        <p:spPr>
          <a:xfrm>
            <a:off x="4535546" y="6380435"/>
            <a:ext cx="483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 данным Роспотребнадзора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08866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C8BF9-6659-6B4F-A704-0F916A6D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Существующие риски по заболеваемости коклюшем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4464496" cy="45243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растет количество детей, получающих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столбняка и дифтерии без коклюшного компонента: за последние 8 лет количество таких детей выросло более, чем в 10 раз.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и 2020 годах  растет количество детей, получающих RV1 столбняка и дифтерии без коклюшного компонента уменьшилось в связи с использованием вакцины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Пентаксим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80 % привитых по календарю к 6-7 годам утрачивают иммунитет к коклюшу.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около 8 % детей, заболевших коклюшем не достигли прививочного возраста или не закончили вакцинацию  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 обследование на коклюш длительно кашляющих взрослых и не проводится вакцинация взрослых. </a:t>
            </a:r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1170382"/>
              </p:ext>
            </p:extLst>
          </p:nvPr>
        </p:nvGraphicFramePr>
        <p:xfrm>
          <a:off x="4644008" y="1844824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287671"/>
              </p:ext>
            </p:extLst>
          </p:nvPr>
        </p:nvGraphicFramePr>
        <p:xfrm>
          <a:off x="4695149" y="4149080"/>
          <a:ext cx="4464496" cy="213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1388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Rectangle 5"/>
          <p:cNvSpPr>
            <a:spLocks noChangeArrowheads="1"/>
          </p:cNvSpPr>
          <p:nvPr/>
        </p:nvSpPr>
        <p:spPr bwMode="auto">
          <a:xfrm>
            <a:off x="0" y="5810251"/>
            <a:ext cx="9144000" cy="190500"/>
          </a:xfrm>
          <a:prstGeom prst="rect">
            <a:avLst/>
          </a:prstGeom>
          <a:solidFill>
            <a:srgbClr val="8F9DA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grpSp>
        <p:nvGrpSpPr>
          <p:cNvPr id="32" name="Группа 31"/>
          <p:cNvGrpSpPr/>
          <p:nvPr/>
        </p:nvGrpSpPr>
        <p:grpSpPr>
          <a:xfrm rot="10800000">
            <a:off x="0" y="857250"/>
            <a:ext cx="9144000" cy="1866900"/>
            <a:chOff x="9218462" y="3670300"/>
            <a:chExt cx="3695700" cy="2933700"/>
          </a:xfrm>
        </p:grpSpPr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9218462" y="3670300"/>
              <a:ext cx="3695700" cy="2933700"/>
            </a:xfrm>
            <a:custGeom>
              <a:avLst/>
              <a:gdLst>
                <a:gd name="T0" fmla="*/ 1233 w 1233"/>
                <a:gd name="T1" fmla="*/ 779 h 779"/>
                <a:gd name="T2" fmla="*/ 1233 w 1233"/>
                <a:gd name="T3" fmla="*/ 80 h 779"/>
                <a:gd name="T4" fmla="*/ 802 w 1233"/>
                <a:gd name="T5" fmla="*/ 20 h 779"/>
                <a:gd name="T6" fmla="*/ 0 w 1233"/>
                <a:gd name="T7" fmla="*/ 71 h 779"/>
                <a:gd name="T8" fmla="*/ 0 w 1233"/>
                <a:gd name="T9" fmla="*/ 779 h 779"/>
                <a:gd name="T10" fmla="*/ 1233 w 1233"/>
                <a:gd name="T11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779">
                  <a:moveTo>
                    <a:pt x="1233" y="779"/>
                  </a:moveTo>
                  <a:cubicBezTo>
                    <a:pt x="1233" y="80"/>
                    <a:pt x="1233" y="80"/>
                    <a:pt x="1233" y="80"/>
                  </a:cubicBezTo>
                  <a:cubicBezTo>
                    <a:pt x="1097" y="51"/>
                    <a:pt x="951" y="30"/>
                    <a:pt x="802" y="20"/>
                  </a:cubicBezTo>
                  <a:cubicBezTo>
                    <a:pt x="509" y="0"/>
                    <a:pt x="233" y="20"/>
                    <a:pt x="0" y="71"/>
                  </a:cubicBezTo>
                  <a:cubicBezTo>
                    <a:pt x="0" y="779"/>
                    <a:pt x="0" y="779"/>
                    <a:pt x="0" y="779"/>
                  </a:cubicBezTo>
                  <a:lnTo>
                    <a:pt x="1233" y="779"/>
                  </a:ln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9218462" y="3798887"/>
              <a:ext cx="3695700" cy="2805113"/>
            </a:xfrm>
            <a:custGeom>
              <a:avLst/>
              <a:gdLst>
                <a:gd name="T0" fmla="*/ 1233 w 1233"/>
                <a:gd name="T1" fmla="*/ 745 h 745"/>
                <a:gd name="T2" fmla="*/ 1233 w 1233"/>
                <a:gd name="T3" fmla="*/ 46 h 745"/>
                <a:gd name="T4" fmla="*/ 697 w 1233"/>
                <a:gd name="T5" fmla="*/ 0 h 745"/>
                <a:gd name="T6" fmla="*/ 0 w 1233"/>
                <a:gd name="T7" fmla="*/ 79 h 745"/>
                <a:gd name="T8" fmla="*/ 0 w 1233"/>
                <a:gd name="T9" fmla="*/ 745 h 745"/>
                <a:gd name="T10" fmla="*/ 1233 w 1233"/>
                <a:gd name="T11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745">
                  <a:moveTo>
                    <a:pt x="1233" y="745"/>
                  </a:moveTo>
                  <a:cubicBezTo>
                    <a:pt x="1233" y="46"/>
                    <a:pt x="1233" y="46"/>
                    <a:pt x="1233" y="46"/>
                  </a:cubicBezTo>
                  <a:cubicBezTo>
                    <a:pt x="1068" y="17"/>
                    <a:pt x="887" y="0"/>
                    <a:pt x="697" y="0"/>
                  </a:cubicBezTo>
                  <a:cubicBezTo>
                    <a:pt x="444" y="0"/>
                    <a:pt x="206" y="29"/>
                    <a:pt x="0" y="79"/>
                  </a:cubicBezTo>
                  <a:cubicBezTo>
                    <a:pt x="0" y="745"/>
                    <a:pt x="0" y="745"/>
                    <a:pt x="0" y="745"/>
                  </a:cubicBezTo>
                  <a:lnTo>
                    <a:pt x="1233" y="745"/>
                  </a:lnTo>
                  <a:close/>
                </a:path>
              </a:pathLst>
            </a:custGeom>
            <a:gradFill flip="none" rotWithShape="1">
              <a:gsLst>
                <a:gs pos="56000">
                  <a:srgbClr val="3D4495"/>
                </a:gs>
                <a:gs pos="100000">
                  <a:srgbClr val="4F3089"/>
                </a:gs>
                <a:gs pos="0">
                  <a:srgbClr val="0586BD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655480"/>
          </a:xfrm>
        </p:spPr>
        <p:txBody>
          <a:bodyPr anchor="ctr">
            <a:normAutofit fontScale="90000"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+mn-lt"/>
                <a:ea typeface="Roboto" pitchFamily="2" charset="0"/>
              </a:rPr>
              <a:t>Календарь профилактических прививок</a:t>
            </a:r>
            <a:endParaRPr lang="ru-RU" dirty="0">
              <a:solidFill>
                <a:schemeClr val="bg1"/>
              </a:solidFill>
              <a:latin typeface="+mn-lt"/>
              <a:ea typeface="Roboto" pitchFamily="2" charset="0"/>
            </a:endParaRPr>
          </a:p>
        </p:txBody>
      </p:sp>
      <p:grpSp>
        <p:nvGrpSpPr>
          <p:cNvPr id="1313" name="Группа 1312"/>
          <p:cNvGrpSpPr/>
          <p:nvPr/>
        </p:nvGrpSpPr>
        <p:grpSpPr>
          <a:xfrm>
            <a:off x="7546606" y="3217197"/>
            <a:ext cx="1313260" cy="2630091"/>
            <a:chOff x="14874876" y="-4327526"/>
            <a:chExt cx="1751013" cy="3506788"/>
          </a:xfrm>
        </p:grpSpPr>
        <p:sp>
          <p:nvSpPr>
            <p:cNvPr id="1153" name="Freeform 67"/>
            <p:cNvSpPr>
              <a:spLocks/>
            </p:cNvSpPr>
            <p:nvPr/>
          </p:nvSpPr>
          <p:spPr bwMode="auto">
            <a:xfrm>
              <a:off x="14874876" y="-4327526"/>
              <a:ext cx="1751013" cy="104775"/>
            </a:xfrm>
            <a:custGeom>
              <a:avLst/>
              <a:gdLst>
                <a:gd name="T0" fmla="*/ 5 w 403"/>
                <a:gd name="T1" fmla="*/ 0 h 24"/>
                <a:gd name="T2" fmla="*/ 398 w 403"/>
                <a:gd name="T3" fmla="*/ 0 h 24"/>
                <a:gd name="T4" fmla="*/ 403 w 403"/>
                <a:gd name="T5" fmla="*/ 4 h 24"/>
                <a:gd name="T6" fmla="*/ 403 w 403"/>
                <a:gd name="T7" fmla="*/ 19 h 24"/>
                <a:gd name="T8" fmla="*/ 398 w 403"/>
                <a:gd name="T9" fmla="*/ 24 h 24"/>
                <a:gd name="T10" fmla="*/ 5 w 403"/>
                <a:gd name="T11" fmla="*/ 24 h 24"/>
                <a:gd name="T12" fmla="*/ 0 w 403"/>
                <a:gd name="T13" fmla="*/ 19 h 24"/>
                <a:gd name="T14" fmla="*/ 0 w 403"/>
                <a:gd name="T15" fmla="*/ 4 h 24"/>
                <a:gd name="T16" fmla="*/ 5 w 40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24">
                  <a:moveTo>
                    <a:pt x="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401" y="0"/>
                    <a:pt x="403" y="2"/>
                    <a:pt x="403" y="4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3" y="21"/>
                    <a:pt x="401" y="24"/>
                    <a:pt x="398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A1B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4" name="Rectangle 68"/>
            <p:cNvSpPr>
              <a:spLocks noChangeArrowheads="1"/>
            </p:cNvSpPr>
            <p:nvPr/>
          </p:nvSpPr>
          <p:spPr bwMode="auto">
            <a:xfrm>
              <a:off x="14939963" y="-4222751"/>
              <a:ext cx="1620838" cy="79375"/>
            </a:xfrm>
            <a:prstGeom prst="rect">
              <a:avLst/>
            </a:pr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5" name="Rectangle 69"/>
            <p:cNvSpPr>
              <a:spLocks noChangeArrowheads="1"/>
            </p:cNvSpPr>
            <p:nvPr/>
          </p:nvSpPr>
          <p:spPr bwMode="auto">
            <a:xfrm>
              <a:off x="14939963" y="-4222751"/>
              <a:ext cx="82550" cy="3402013"/>
            </a:xfrm>
            <a:prstGeom prst="rect">
              <a:avLst/>
            </a:pr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6" name="Rectangle 70"/>
            <p:cNvSpPr>
              <a:spLocks noChangeArrowheads="1"/>
            </p:cNvSpPr>
            <p:nvPr/>
          </p:nvSpPr>
          <p:spPr bwMode="auto">
            <a:xfrm>
              <a:off x="16483013" y="-4222751"/>
              <a:ext cx="77788" cy="3402013"/>
            </a:xfrm>
            <a:prstGeom prst="rect">
              <a:avLst/>
            </a:pr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7" name="Rectangle 71"/>
            <p:cNvSpPr>
              <a:spLocks noChangeArrowheads="1"/>
            </p:cNvSpPr>
            <p:nvPr/>
          </p:nvSpPr>
          <p:spPr bwMode="auto">
            <a:xfrm>
              <a:off x="14939963" y="-3416301"/>
              <a:ext cx="1620838" cy="82550"/>
            </a:xfrm>
            <a:prstGeom prst="rect">
              <a:avLst/>
            </a:pr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8" name="Rectangle 72"/>
            <p:cNvSpPr>
              <a:spLocks noChangeArrowheads="1"/>
            </p:cNvSpPr>
            <p:nvPr/>
          </p:nvSpPr>
          <p:spPr bwMode="auto">
            <a:xfrm>
              <a:off x="14939963" y="-2611438"/>
              <a:ext cx="1620838" cy="79375"/>
            </a:xfrm>
            <a:prstGeom prst="rect">
              <a:avLst/>
            </a:pr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59" name="Rectangle 73"/>
            <p:cNvSpPr>
              <a:spLocks noChangeArrowheads="1"/>
            </p:cNvSpPr>
            <p:nvPr/>
          </p:nvSpPr>
          <p:spPr bwMode="auto">
            <a:xfrm>
              <a:off x="14939963" y="-977901"/>
              <a:ext cx="1620838" cy="157163"/>
            </a:xfrm>
            <a:prstGeom prst="rect">
              <a:avLst/>
            </a:pr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0" name="Rectangle 74"/>
            <p:cNvSpPr>
              <a:spLocks noChangeArrowheads="1"/>
            </p:cNvSpPr>
            <p:nvPr/>
          </p:nvSpPr>
          <p:spPr bwMode="auto">
            <a:xfrm>
              <a:off x="15022513" y="-2532063"/>
              <a:ext cx="1460500" cy="1554163"/>
            </a:xfrm>
            <a:prstGeom prst="rect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1" name="Freeform 75"/>
            <p:cNvSpPr>
              <a:spLocks noEditPoints="1"/>
            </p:cNvSpPr>
            <p:nvPr/>
          </p:nvSpPr>
          <p:spPr bwMode="auto">
            <a:xfrm>
              <a:off x="15052676" y="-2497138"/>
              <a:ext cx="1395413" cy="652463"/>
            </a:xfrm>
            <a:custGeom>
              <a:avLst/>
              <a:gdLst>
                <a:gd name="T0" fmla="*/ 17 w 879"/>
                <a:gd name="T1" fmla="*/ 397 h 411"/>
                <a:gd name="T2" fmla="*/ 863 w 879"/>
                <a:gd name="T3" fmla="*/ 397 h 411"/>
                <a:gd name="T4" fmla="*/ 863 w 879"/>
                <a:gd name="T5" fmla="*/ 13 h 411"/>
                <a:gd name="T6" fmla="*/ 17 w 879"/>
                <a:gd name="T7" fmla="*/ 13 h 411"/>
                <a:gd name="T8" fmla="*/ 17 w 879"/>
                <a:gd name="T9" fmla="*/ 397 h 411"/>
                <a:gd name="T10" fmla="*/ 17 w 879"/>
                <a:gd name="T11" fmla="*/ 397 h 411"/>
                <a:gd name="T12" fmla="*/ 871 w 879"/>
                <a:gd name="T13" fmla="*/ 411 h 411"/>
                <a:gd name="T14" fmla="*/ 9 w 879"/>
                <a:gd name="T15" fmla="*/ 411 h 411"/>
                <a:gd name="T16" fmla="*/ 0 w 879"/>
                <a:gd name="T17" fmla="*/ 411 h 411"/>
                <a:gd name="T18" fmla="*/ 0 w 879"/>
                <a:gd name="T19" fmla="*/ 406 h 411"/>
                <a:gd name="T20" fmla="*/ 0 w 879"/>
                <a:gd name="T21" fmla="*/ 8 h 411"/>
                <a:gd name="T22" fmla="*/ 0 w 879"/>
                <a:gd name="T23" fmla="*/ 0 h 411"/>
                <a:gd name="T24" fmla="*/ 9 w 879"/>
                <a:gd name="T25" fmla="*/ 0 h 411"/>
                <a:gd name="T26" fmla="*/ 871 w 879"/>
                <a:gd name="T27" fmla="*/ 0 h 411"/>
                <a:gd name="T28" fmla="*/ 879 w 879"/>
                <a:gd name="T29" fmla="*/ 0 h 411"/>
                <a:gd name="T30" fmla="*/ 879 w 879"/>
                <a:gd name="T31" fmla="*/ 8 h 411"/>
                <a:gd name="T32" fmla="*/ 879 w 879"/>
                <a:gd name="T33" fmla="*/ 406 h 411"/>
                <a:gd name="T34" fmla="*/ 879 w 879"/>
                <a:gd name="T35" fmla="*/ 411 h 411"/>
                <a:gd name="T36" fmla="*/ 871 w 879"/>
                <a:gd name="T37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9" h="411">
                  <a:moveTo>
                    <a:pt x="17" y="397"/>
                  </a:moveTo>
                  <a:lnTo>
                    <a:pt x="863" y="397"/>
                  </a:lnTo>
                  <a:lnTo>
                    <a:pt x="863" y="13"/>
                  </a:lnTo>
                  <a:lnTo>
                    <a:pt x="17" y="13"/>
                  </a:lnTo>
                  <a:lnTo>
                    <a:pt x="17" y="397"/>
                  </a:lnTo>
                  <a:lnTo>
                    <a:pt x="17" y="397"/>
                  </a:lnTo>
                  <a:close/>
                  <a:moveTo>
                    <a:pt x="871" y="411"/>
                  </a:moveTo>
                  <a:lnTo>
                    <a:pt x="9" y="411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871" y="0"/>
                  </a:lnTo>
                  <a:lnTo>
                    <a:pt x="879" y="0"/>
                  </a:lnTo>
                  <a:lnTo>
                    <a:pt x="879" y="8"/>
                  </a:lnTo>
                  <a:lnTo>
                    <a:pt x="879" y="406"/>
                  </a:lnTo>
                  <a:lnTo>
                    <a:pt x="879" y="411"/>
                  </a:lnTo>
                  <a:lnTo>
                    <a:pt x="871" y="411"/>
                  </a:lnTo>
                  <a:close/>
                </a:path>
              </a:pathLst>
            </a:cu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2" name="Freeform 76"/>
            <p:cNvSpPr>
              <a:spLocks/>
            </p:cNvSpPr>
            <p:nvPr/>
          </p:nvSpPr>
          <p:spPr bwMode="auto">
            <a:xfrm>
              <a:off x="15517813" y="-2393951"/>
              <a:ext cx="487363" cy="61913"/>
            </a:xfrm>
            <a:custGeom>
              <a:avLst/>
              <a:gdLst>
                <a:gd name="T0" fmla="*/ 11 w 307"/>
                <a:gd name="T1" fmla="*/ 11 h 39"/>
                <a:gd name="T2" fmla="*/ 181 w 307"/>
                <a:gd name="T3" fmla="*/ 11 h 39"/>
                <a:gd name="T4" fmla="*/ 296 w 307"/>
                <a:gd name="T5" fmla="*/ 0 h 39"/>
                <a:gd name="T6" fmla="*/ 307 w 307"/>
                <a:gd name="T7" fmla="*/ 11 h 39"/>
                <a:gd name="T8" fmla="*/ 307 w 307"/>
                <a:gd name="T9" fmla="*/ 39 h 39"/>
                <a:gd name="T10" fmla="*/ 11 w 307"/>
                <a:gd name="T11" fmla="*/ 39 h 39"/>
                <a:gd name="T12" fmla="*/ 0 w 307"/>
                <a:gd name="T13" fmla="*/ 28 h 39"/>
                <a:gd name="T14" fmla="*/ 11 w 307"/>
                <a:gd name="T15" fmla="*/ 28 h 39"/>
                <a:gd name="T16" fmla="*/ 11 w 307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9">
                  <a:moveTo>
                    <a:pt x="11" y="11"/>
                  </a:moveTo>
                  <a:lnTo>
                    <a:pt x="181" y="11"/>
                  </a:lnTo>
                  <a:lnTo>
                    <a:pt x="296" y="0"/>
                  </a:lnTo>
                  <a:lnTo>
                    <a:pt x="307" y="11"/>
                  </a:lnTo>
                  <a:lnTo>
                    <a:pt x="307" y="39"/>
                  </a:lnTo>
                  <a:lnTo>
                    <a:pt x="11" y="39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3" name="Rectangle 77"/>
            <p:cNvSpPr>
              <a:spLocks noChangeArrowheads="1"/>
            </p:cNvSpPr>
            <p:nvPr/>
          </p:nvSpPr>
          <p:spPr bwMode="auto">
            <a:xfrm>
              <a:off x="15517813" y="-2393951"/>
              <a:ext cx="469900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4" name="Freeform 78"/>
            <p:cNvSpPr>
              <a:spLocks noEditPoints="1"/>
            </p:cNvSpPr>
            <p:nvPr/>
          </p:nvSpPr>
          <p:spPr bwMode="auto">
            <a:xfrm>
              <a:off x="15052676" y="-1757363"/>
              <a:ext cx="1395413" cy="657225"/>
            </a:xfrm>
            <a:custGeom>
              <a:avLst/>
              <a:gdLst>
                <a:gd name="T0" fmla="*/ 17 w 879"/>
                <a:gd name="T1" fmla="*/ 398 h 414"/>
                <a:gd name="T2" fmla="*/ 863 w 879"/>
                <a:gd name="T3" fmla="*/ 398 h 414"/>
                <a:gd name="T4" fmla="*/ 863 w 879"/>
                <a:gd name="T5" fmla="*/ 14 h 414"/>
                <a:gd name="T6" fmla="*/ 17 w 879"/>
                <a:gd name="T7" fmla="*/ 14 h 414"/>
                <a:gd name="T8" fmla="*/ 17 w 879"/>
                <a:gd name="T9" fmla="*/ 398 h 414"/>
                <a:gd name="T10" fmla="*/ 17 w 879"/>
                <a:gd name="T11" fmla="*/ 398 h 414"/>
                <a:gd name="T12" fmla="*/ 871 w 879"/>
                <a:gd name="T13" fmla="*/ 414 h 414"/>
                <a:gd name="T14" fmla="*/ 9 w 879"/>
                <a:gd name="T15" fmla="*/ 414 h 414"/>
                <a:gd name="T16" fmla="*/ 0 w 879"/>
                <a:gd name="T17" fmla="*/ 414 h 414"/>
                <a:gd name="T18" fmla="*/ 0 w 879"/>
                <a:gd name="T19" fmla="*/ 406 h 414"/>
                <a:gd name="T20" fmla="*/ 0 w 879"/>
                <a:gd name="T21" fmla="*/ 8 h 414"/>
                <a:gd name="T22" fmla="*/ 0 w 879"/>
                <a:gd name="T23" fmla="*/ 0 h 414"/>
                <a:gd name="T24" fmla="*/ 9 w 879"/>
                <a:gd name="T25" fmla="*/ 0 h 414"/>
                <a:gd name="T26" fmla="*/ 871 w 879"/>
                <a:gd name="T27" fmla="*/ 0 h 414"/>
                <a:gd name="T28" fmla="*/ 879 w 879"/>
                <a:gd name="T29" fmla="*/ 0 h 414"/>
                <a:gd name="T30" fmla="*/ 879 w 879"/>
                <a:gd name="T31" fmla="*/ 8 h 414"/>
                <a:gd name="T32" fmla="*/ 879 w 879"/>
                <a:gd name="T33" fmla="*/ 406 h 414"/>
                <a:gd name="T34" fmla="*/ 879 w 879"/>
                <a:gd name="T35" fmla="*/ 414 h 414"/>
                <a:gd name="T36" fmla="*/ 871 w 879"/>
                <a:gd name="T3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9" h="414">
                  <a:moveTo>
                    <a:pt x="17" y="398"/>
                  </a:moveTo>
                  <a:lnTo>
                    <a:pt x="863" y="398"/>
                  </a:lnTo>
                  <a:lnTo>
                    <a:pt x="863" y="14"/>
                  </a:lnTo>
                  <a:lnTo>
                    <a:pt x="17" y="14"/>
                  </a:lnTo>
                  <a:lnTo>
                    <a:pt x="17" y="398"/>
                  </a:lnTo>
                  <a:lnTo>
                    <a:pt x="17" y="398"/>
                  </a:lnTo>
                  <a:close/>
                  <a:moveTo>
                    <a:pt x="871" y="414"/>
                  </a:moveTo>
                  <a:lnTo>
                    <a:pt x="9" y="414"/>
                  </a:lnTo>
                  <a:lnTo>
                    <a:pt x="0" y="414"/>
                  </a:lnTo>
                  <a:lnTo>
                    <a:pt x="0" y="406"/>
                  </a:lnTo>
                  <a:lnTo>
                    <a:pt x="0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871" y="0"/>
                  </a:lnTo>
                  <a:lnTo>
                    <a:pt x="879" y="0"/>
                  </a:lnTo>
                  <a:lnTo>
                    <a:pt x="879" y="8"/>
                  </a:lnTo>
                  <a:lnTo>
                    <a:pt x="879" y="406"/>
                  </a:lnTo>
                  <a:lnTo>
                    <a:pt x="879" y="414"/>
                  </a:lnTo>
                  <a:lnTo>
                    <a:pt x="871" y="414"/>
                  </a:lnTo>
                  <a:close/>
                </a:path>
              </a:pathLst>
            </a:cu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5" name="Freeform 79"/>
            <p:cNvSpPr>
              <a:spLocks/>
            </p:cNvSpPr>
            <p:nvPr/>
          </p:nvSpPr>
          <p:spPr bwMode="auto">
            <a:xfrm>
              <a:off x="15517813" y="-1652588"/>
              <a:ext cx="487363" cy="60325"/>
            </a:xfrm>
            <a:custGeom>
              <a:avLst/>
              <a:gdLst>
                <a:gd name="T0" fmla="*/ 11 w 307"/>
                <a:gd name="T1" fmla="*/ 11 h 38"/>
                <a:gd name="T2" fmla="*/ 181 w 307"/>
                <a:gd name="T3" fmla="*/ 11 h 38"/>
                <a:gd name="T4" fmla="*/ 296 w 307"/>
                <a:gd name="T5" fmla="*/ 0 h 38"/>
                <a:gd name="T6" fmla="*/ 307 w 307"/>
                <a:gd name="T7" fmla="*/ 11 h 38"/>
                <a:gd name="T8" fmla="*/ 307 w 307"/>
                <a:gd name="T9" fmla="*/ 38 h 38"/>
                <a:gd name="T10" fmla="*/ 11 w 307"/>
                <a:gd name="T11" fmla="*/ 38 h 38"/>
                <a:gd name="T12" fmla="*/ 0 w 307"/>
                <a:gd name="T13" fmla="*/ 27 h 38"/>
                <a:gd name="T14" fmla="*/ 11 w 307"/>
                <a:gd name="T15" fmla="*/ 27 h 38"/>
                <a:gd name="T16" fmla="*/ 11 w 307"/>
                <a:gd name="T17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8">
                  <a:moveTo>
                    <a:pt x="11" y="11"/>
                  </a:moveTo>
                  <a:lnTo>
                    <a:pt x="181" y="11"/>
                  </a:lnTo>
                  <a:lnTo>
                    <a:pt x="296" y="0"/>
                  </a:lnTo>
                  <a:lnTo>
                    <a:pt x="307" y="11"/>
                  </a:lnTo>
                  <a:lnTo>
                    <a:pt x="307" y="38"/>
                  </a:lnTo>
                  <a:lnTo>
                    <a:pt x="11" y="38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8F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6" name="Rectangle 80"/>
            <p:cNvSpPr>
              <a:spLocks noChangeArrowheads="1"/>
            </p:cNvSpPr>
            <p:nvPr/>
          </p:nvSpPr>
          <p:spPr bwMode="auto">
            <a:xfrm>
              <a:off x="15517813" y="-1652588"/>
              <a:ext cx="469900" cy="42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7" name="Freeform 81"/>
            <p:cNvSpPr>
              <a:spLocks/>
            </p:cNvSpPr>
            <p:nvPr/>
          </p:nvSpPr>
          <p:spPr bwMode="auto">
            <a:xfrm>
              <a:off x="15127288" y="-4092576"/>
              <a:ext cx="165100" cy="684213"/>
            </a:xfrm>
            <a:custGeom>
              <a:avLst/>
              <a:gdLst>
                <a:gd name="T0" fmla="*/ 3 w 38"/>
                <a:gd name="T1" fmla="*/ 0 h 157"/>
                <a:gd name="T2" fmla="*/ 36 w 38"/>
                <a:gd name="T3" fmla="*/ 0 h 157"/>
                <a:gd name="T4" fmla="*/ 38 w 38"/>
                <a:gd name="T5" fmla="*/ 2 h 157"/>
                <a:gd name="T6" fmla="*/ 38 w 38"/>
                <a:gd name="T7" fmla="*/ 154 h 157"/>
                <a:gd name="T8" fmla="*/ 36 w 38"/>
                <a:gd name="T9" fmla="*/ 157 h 157"/>
                <a:gd name="T10" fmla="*/ 3 w 38"/>
                <a:gd name="T11" fmla="*/ 157 h 157"/>
                <a:gd name="T12" fmla="*/ 0 w 38"/>
                <a:gd name="T13" fmla="*/ 154 h 157"/>
                <a:gd name="T14" fmla="*/ 0 w 38"/>
                <a:gd name="T15" fmla="*/ 2 h 157"/>
                <a:gd name="T16" fmla="*/ 3 w 38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57">
                  <a:moveTo>
                    <a:pt x="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2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8" y="156"/>
                    <a:pt x="37" y="157"/>
                    <a:pt x="36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2" y="157"/>
                    <a:pt x="0" y="156"/>
                    <a:pt x="0" y="15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B4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8" name="Rectangle 82"/>
            <p:cNvSpPr>
              <a:spLocks noChangeArrowheads="1"/>
            </p:cNvSpPr>
            <p:nvPr/>
          </p:nvSpPr>
          <p:spPr bwMode="auto">
            <a:xfrm>
              <a:off x="15162213" y="-3895726"/>
              <a:ext cx="95250" cy="387350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9" name="Oval 83"/>
            <p:cNvSpPr>
              <a:spLocks noChangeArrowheads="1"/>
            </p:cNvSpPr>
            <p:nvPr/>
          </p:nvSpPr>
          <p:spPr bwMode="auto">
            <a:xfrm>
              <a:off x="15174913" y="-4048126"/>
              <a:ext cx="69850" cy="74613"/>
            </a:xfrm>
            <a:prstGeom prst="ellipse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0" name="Rectangle 84"/>
            <p:cNvSpPr>
              <a:spLocks noChangeArrowheads="1"/>
            </p:cNvSpPr>
            <p:nvPr/>
          </p:nvSpPr>
          <p:spPr bwMode="auto">
            <a:xfrm>
              <a:off x="15822613" y="-2933701"/>
              <a:ext cx="547688" cy="322263"/>
            </a:xfrm>
            <a:prstGeom prst="rect">
              <a:avLst/>
            </a:prstGeom>
            <a:solidFill>
              <a:srgbClr val="B26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1" name="Rectangle 85"/>
            <p:cNvSpPr>
              <a:spLocks noChangeArrowheads="1"/>
            </p:cNvSpPr>
            <p:nvPr/>
          </p:nvSpPr>
          <p:spPr bwMode="auto">
            <a:xfrm>
              <a:off x="15795626" y="-3041651"/>
              <a:ext cx="604838" cy="107950"/>
            </a:xfrm>
            <a:prstGeom prst="rect">
              <a:avLst/>
            </a:prstGeom>
            <a:solidFill>
              <a:srgbClr val="B26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2" name="Rectangle 86"/>
            <p:cNvSpPr>
              <a:spLocks noChangeArrowheads="1"/>
            </p:cNvSpPr>
            <p:nvPr/>
          </p:nvSpPr>
          <p:spPr bwMode="auto">
            <a:xfrm>
              <a:off x="15822613" y="-2933701"/>
              <a:ext cx="547688" cy="52388"/>
            </a:xfrm>
            <a:prstGeom prst="rect">
              <a:avLst/>
            </a:prstGeom>
            <a:solidFill>
              <a:srgbClr val="905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3" name="Freeform 87"/>
            <p:cNvSpPr>
              <a:spLocks/>
            </p:cNvSpPr>
            <p:nvPr/>
          </p:nvSpPr>
          <p:spPr bwMode="auto">
            <a:xfrm>
              <a:off x="15978188" y="-2836863"/>
              <a:ext cx="239713" cy="42863"/>
            </a:xfrm>
            <a:custGeom>
              <a:avLst/>
              <a:gdLst>
                <a:gd name="T0" fmla="*/ 5 w 55"/>
                <a:gd name="T1" fmla="*/ 0 h 10"/>
                <a:gd name="T2" fmla="*/ 50 w 55"/>
                <a:gd name="T3" fmla="*/ 0 h 10"/>
                <a:gd name="T4" fmla="*/ 55 w 55"/>
                <a:gd name="T5" fmla="*/ 5 h 10"/>
                <a:gd name="T6" fmla="*/ 55 w 55"/>
                <a:gd name="T7" fmla="*/ 5 h 10"/>
                <a:gd name="T8" fmla="*/ 50 w 55"/>
                <a:gd name="T9" fmla="*/ 10 h 10"/>
                <a:gd name="T10" fmla="*/ 5 w 55"/>
                <a:gd name="T11" fmla="*/ 10 h 10"/>
                <a:gd name="T12" fmla="*/ 0 w 55"/>
                <a:gd name="T13" fmla="*/ 5 h 10"/>
                <a:gd name="T14" fmla="*/ 0 w 55"/>
                <a:gd name="T15" fmla="*/ 5 h 10"/>
                <a:gd name="T16" fmla="*/ 5 w 55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0">
                  <a:moveTo>
                    <a:pt x="5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5" y="2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8"/>
                    <a:pt x="53" y="10"/>
                    <a:pt x="5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824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4" name="Freeform 88"/>
            <p:cNvSpPr>
              <a:spLocks/>
            </p:cNvSpPr>
            <p:nvPr/>
          </p:nvSpPr>
          <p:spPr bwMode="auto">
            <a:xfrm>
              <a:off x="15305088" y="-4092576"/>
              <a:ext cx="165100" cy="684213"/>
            </a:xfrm>
            <a:custGeom>
              <a:avLst/>
              <a:gdLst>
                <a:gd name="T0" fmla="*/ 35 w 38"/>
                <a:gd name="T1" fmla="*/ 0 h 157"/>
                <a:gd name="T2" fmla="*/ 3 w 38"/>
                <a:gd name="T3" fmla="*/ 0 h 157"/>
                <a:gd name="T4" fmla="*/ 0 w 38"/>
                <a:gd name="T5" fmla="*/ 2 h 157"/>
                <a:gd name="T6" fmla="*/ 0 w 38"/>
                <a:gd name="T7" fmla="*/ 154 h 157"/>
                <a:gd name="T8" fmla="*/ 3 w 38"/>
                <a:gd name="T9" fmla="*/ 157 h 157"/>
                <a:gd name="T10" fmla="*/ 35 w 38"/>
                <a:gd name="T11" fmla="*/ 157 h 157"/>
                <a:gd name="T12" fmla="*/ 38 w 38"/>
                <a:gd name="T13" fmla="*/ 154 h 157"/>
                <a:gd name="T14" fmla="*/ 38 w 38"/>
                <a:gd name="T15" fmla="*/ 2 h 157"/>
                <a:gd name="T16" fmla="*/ 35 w 38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57">
                  <a:moveTo>
                    <a:pt x="3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6"/>
                    <a:pt x="1" y="157"/>
                    <a:pt x="3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7" y="157"/>
                    <a:pt x="38" y="156"/>
                    <a:pt x="38" y="15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5" y="0"/>
                  </a:cubicBezTo>
                  <a:close/>
                </a:path>
              </a:pathLst>
            </a:custGeom>
            <a:solidFill>
              <a:srgbClr val="7A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5" name="Rectangle 89"/>
            <p:cNvSpPr>
              <a:spLocks noChangeArrowheads="1"/>
            </p:cNvSpPr>
            <p:nvPr/>
          </p:nvSpPr>
          <p:spPr bwMode="auto">
            <a:xfrm>
              <a:off x="15340013" y="-3895726"/>
              <a:ext cx="95250" cy="387350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6" name="Oval 90"/>
            <p:cNvSpPr>
              <a:spLocks noChangeArrowheads="1"/>
            </p:cNvSpPr>
            <p:nvPr/>
          </p:nvSpPr>
          <p:spPr bwMode="auto">
            <a:xfrm>
              <a:off x="15352713" y="-4048126"/>
              <a:ext cx="69850" cy="74613"/>
            </a:xfrm>
            <a:prstGeom prst="ellipse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7" name="Freeform 91"/>
            <p:cNvSpPr>
              <a:spLocks/>
            </p:cNvSpPr>
            <p:nvPr/>
          </p:nvSpPr>
          <p:spPr bwMode="auto">
            <a:xfrm>
              <a:off x="15482888" y="-4092576"/>
              <a:ext cx="161925" cy="684213"/>
            </a:xfrm>
            <a:custGeom>
              <a:avLst/>
              <a:gdLst>
                <a:gd name="T0" fmla="*/ 2 w 37"/>
                <a:gd name="T1" fmla="*/ 0 h 157"/>
                <a:gd name="T2" fmla="*/ 35 w 37"/>
                <a:gd name="T3" fmla="*/ 0 h 157"/>
                <a:gd name="T4" fmla="*/ 37 w 37"/>
                <a:gd name="T5" fmla="*/ 2 h 157"/>
                <a:gd name="T6" fmla="*/ 37 w 37"/>
                <a:gd name="T7" fmla="*/ 154 h 157"/>
                <a:gd name="T8" fmla="*/ 35 w 37"/>
                <a:gd name="T9" fmla="*/ 157 h 157"/>
                <a:gd name="T10" fmla="*/ 2 w 37"/>
                <a:gd name="T11" fmla="*/ 157 h 157"/>
                <a:gd name="T12" fmla="*/ 0 w 37"/>
                <a:gd name="T13" fmla="*/ 154 h 157"/>
                <a:gd name="T14" fmla="*/ 0 w 37"/>
                <a:gd name="T15" fmla="*/ 2 h 157"/>
                <a:gd name="T16" fmla="*/ 2 w 37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57">
                  <a:moveTo>
                    <a:pt x="2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6"/>
                    <a:pt x="36" y="157"/>
                    <a:pt x="35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0" y="156"/>
                    <a:pt x="0" y="15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8" name="Rectangle 92"/>
            <p:cNvSpPr>
              <a:spLocks noChangeArrowheads="1"/>
            </p:cNvSpPr>
            <p:nvPr/>
          </p:nvSpPr>
          <p:spPr bwMode="auto">
            <a:xfrm>
              <a:off x="15517813" y="-3895726"/>
              <a:ext cx="96838" cy="387350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9" name="Oval 93"/>
            <p:cNvSpPr>
              <a:spLocks noChangeArrowheads="1"/>
            </p:cNvSpPr>
            <p:nvPr/>
          </p:nvSpPr>
          <p:spPr bwMode="auto">
            <a:xfrm>
              <a:off x="15532101" y="-4048126"/>
              <a:ext cx="68263" cy="74613"/>
            </a:xfrm>
            <a:prstGeom prst="ellipse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0" name="Freeform 94"/>
            <p:cNvSpPr>
              <a:spLocks/>
            </p:cNvSpPr>
            <p:nvPr/>
          </p:nvSpPr>
          <p:spPr bwMode="auto">
            <a:xfrm>
              <a:off x="16325851" y="-3965576"/>
              <a:ext cx="157163" cy="557213"/>
            </a:xfrm>
            <a:custGeom>
              <a:avLst/>
              <a:gdLst>
                <a:gd name="T0" fmla="*/ 52 w 99"/>
                <a:gd name="T1" fmla="*/ 0 h 351"/>
                <a:gd name="T2" fmla="*/ 99 w 99"/>
                <a:gd name="T3" fmla="*/ 8 h 351"/>
                <a:gd name="T4" fmla="*/ 44 w 99"/>
                <a:gd name="T5" fmla="*/ 351 h 351"/>
                <a:gd name="T6" fmla="*/ 0 w 99"/>
                <a:gd name="T7" fmla="*/ 343 h 351"/>
                <a:gd name="T8" fmla="*/ 52 w 99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1">
                  <a:moveTo>
                    <a:pt x="52" y="0"/>
                  </a:moveTo>
                  <a:lnTo>
                    <a:pt x="99" y="8"/>
                  </a:lnTo>
                  <a:lnTo>
                    <a:pt x="44" y="351"/>
                  </a:lnTo>
                  <a:lnTo>
                    <a:pt x="0" y="34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A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1" name="Rectangle 95"/>
            <p:cNvSpPr>
              <a:spLocks noChangeArrowheads="1"/>
            </p:cNvSpPr>
            <p:nvPr/>
          </p:nvSpPr>
          <p:spPr bwMode="auto">
            <a:xfrm>
              <a:off x="15057438" y="-3163888"/>
              <a:ext cx="69850" cy="552450"/>
            </a:xfrm>
            <a:prstGeom prst="rect">
              <a:avLst/>
            </a:prstGeom>
            <a:solidFill>
              <a:srgbClr val="6B4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2" name="Rectangle 96"/>
            <p:cNvSpPr>
              <a:spLocks noChangeArrowheads="1"/>
            </p:cNvSpPr>
            <p:nvPr/>
          </p:nvSpPr>
          <p:spPr bwMode="auto">
            <a:xfrm>
              <a:off x="15066963" y="-3121026"/>
              <a:ext cx="50800" cy="26988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3" name="Rectangle 97"/>
            <p:cNvSpPr>
              <a:spLocks noChangeArrowheads="1"/>
            </p:cNvSpPr>
            <p:nvPr/>
          </p:nvSpPr>
          <p:spPr bwMode="auto">
            <a:xfrm>
              <a:off x="15139988" y="-3163888"/>
              <a:ext cx="74613" cy="552450"/>
            </a:xfrm>
            <a:prstGeom prst="rect">
              <a:avLst/>
            </a:prstGeom>
            <a:solidFill>
              <a:srgbClr val="6B4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4" name="Rectangle 98"/>
            <p:cNvSpPr>
              <a:spLocks noChangeArrowheads="1"/>
            </p:cNvSpPr>
            <p:nvPr/>
          </p:nvSpPr>
          <p:spPr bwMode="auto">
            <a:xfrm>
              <a:off x="15152688" y="-3121026"/>
              <a:ext cx="47625" cy="26988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5" name="Rectangle 99"/>
            <p:cNvSpPr>
              <a:spLocks noChangeArrowheads="1"/>
            </p:cNvSpPr>
            <p:nvPr/>
          </p:nvSpPr>
          <p:spPr bwMode="auto">
            <a:xfrm>
              <a:off x="15314613" y="-3163888"/>
              <a:ext cx="68263" cy="552450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6" name="Rectangle 100"/>
            <p:cNvSpPr>
              <a:spLocks noChangeArrowheads="1"/>
            </p:cNvSpPr>
            <p:nvPr/>
          </p:nvSpPr>
          <p:spPr bwMode="auto">
            <a:xfrm>
              <a:off x="15322551" y="-3121026"/>
              <a:ext cx="52388" cy="26988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7" name="Rectangle 101"/>
            <p:cNvSpPr>
              <a:spLocks noChangeArrowheads="1"/>
            </p:cNvSpPr>
            <p:nvPr/>
          </p:nvSpPr>
          <p:spPr bwMode="auto">
            <a:xfrm>
              <a:off x="15227301" y="-3163888"/>
              <a:ext cx="73025" cy="552450"/>
            </a:xfrm>
            <a:prstGeom prst="rect">
              <a:avLst/>
            </a:prstGeom>
            <a:solidFill>
              <a:srgbClr val="6B4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8" name="Rectangle 102"/>
            <p:cNvSpPr>
              <a:spLocks noChangeArrowheads="1"/>
            </p:cNvSpPr>
            <p:nvPr/>
          </p:nvSpPr>
          <p:spPr bwMode="auto">
            <a:xfrm>
              <a:off x="15240001" y="-3121026"/>
              <a:ext cx="47625" cy="26988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9" name="Freeform 103"/>
            <p:cNvSpPr>
              <a:spLocks/>
            </p:cNvSpPr>
            <p:nvPr/>
          </p:nvSpPr>
          <p:spPr bwMode="auto">
            <a:xfrm>
              <a:off x="15392401" y="-3168651"/>
              <a:ext cx="134938" cy="557213"/>
            </a:xfrm>
            <a:custGeom>
              <a:avLst/>
              <a:gdLst>
                <a:gd name="T0" fmla="*/ 44 w 85"/>
                <a:gd name="T1" fmla="*/ 0 h 351"/>
                <a:gd name="T2" fmla="*/ 0 w 85"/>
                <a:gd name="T3" fmla="*/ 6 h 351"/>
                <a:gd name="T4" fmla="*/ 41 w 85"/>
                <a:gd name="T5" fmla="*/ 351 h 351"/>
                <a:gd name="T6" fmla="*/ 85 w 85"/>
                <a:gd name="T7" fmla="*/ 346 h 351"/>
                <a:gd name="T8" fmla="*/ 44 w 85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51">
                  <a:moveTo>
                    <a:pt x="44" y="0"/>
                  </a:moveTo>
                  <a:lnTo>
                    <a:pt x="0" y="6"/>
                  </a:lnTo>
                  <a:lnTo>
                    <a:pt x="41" y="351"/>
                  </a:lnTo>
                  <a:lnTo>
                    <a:pt x="85" y="3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B4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0" name="Freeform 104"/>
            <p:cNvSpPr>
              <a:spLocks/>
            </p:cNvSpPr>
            <p:nvPr/>
          </p:nvSpPr>
          <p:spPr bwMode="auto">
            <a:xfrm>
              <a:off x="15409863" y="-3125788"/>
              <a:ext cx="52388" cy="34925"/>
            </a:xfrm>
            <a:custGeom>
              <a:avLst/>
              <a:gdLst>
                <a:gd name="T0" fmla="*/ 30 w 33"/>
                <a:gd name="T1" fmla="*/ 0 h 22"/>
                <a:gd name="T2" fmla="*/ 0 w 33"/>
                <a:gd name="T3" fmla="*/ 6 h 22"/>
                <a:gd name="T4" fmla="*/ 0 w 33"/>
                <a:gd name="T5" fmla="*/ 22 h 22"/>
                <a:gd name="T6" fmla="*/ 33 w 33"/>
                <a:gd name="T7" fmla="*/ 17 h 22"/>
                <a:gd name="T8" fmla="*/ 30 w 3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0" y="0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33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1" name="Freeform 105"/>
            <p:cNvSpPr>
              <a:spLocks/>
            </p:cNvSpPr>
            <p:nvPr/>
          </p:nvSpPr>
          <p:spPr bwMode="auto">
            <a:xfrm>
              <a:off x="15470188" y="-3163888"/>
              <a:ext cx="204788" cy="552450"/>
            </a:xfrm>
            <a:custGeom>
              <a:avLst/>
              <a:gdLst>
                <a:gd name="T0" fmla="*/ 44 w 129"/>
                <a:gd name="T1" fmla="*/ 0 h 348"/>
                <a:gd name="T2" fmla="*/ 0 w 129"/>
                <a:gd name="T3" fmla="*/ 11 h 348"/>
                <a:gd name="T4" fmla="*/ 85 w 129"/>
                <a:gd name="T5" fmla="*/ 348 h 348"/>
                <a:gd name="T6" fmla="*/ 129 w 129"/>
                <a:gd name="T7" fmla="*/ 337 h 348"/>
                <a:gd name="T8" fmla="*/ 44 w 129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48">
                  <a:moveTo>
                    <a:pt x="44" y="0"/>
                  </a:moveTo>
                  <a:lnTo>
                    <a:pt x="0" y="11"/>
                  </a:lnTo>
                  <a:lnTo>
                    <a:pt x="85" y="348"/>
                  </a:lnTo>
                  <a:lnTo>
                    <a:pt x="129" y="33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B4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2" name="Freeform 106"/>
            <p:cNvSpPr>
              <a:spLocks/>
            </p:cNvSpPr>
            <p:nvPr/>
          </p:nvSpPr>
          <p:spPr bwMode="auto">
            <a:xfrm>
              <a:off x="15492413" y="-3121026"/>
              <a:ext cx="55563" cy="34925"/>
            </a:xfrm>
            <a:custGeom>
              <a:avLst/>
              <a:gdLst>
                <a:gd name="T0" fmla="*/ 30 w 35"/>
                <a:gd name="T1" fmla="*/ 0 h 22"/>
                <a:gd name="T2" fmla="*/ 0 w 35"/>
                <a:gd name="T3" fmla="*/ 8 h 22"/>
                <a:gd name="T4" fmla="*/ 5 w 35"/>
                <a:gd name="T5" fmla="*/ 22 h 22"/>
                <a:gd name="T6" fmla="*/ 35 w 35"/>
                <a:gd name="T7" fmla="*/ 14 h 22"/>
                <a:gd name="T8" fmla="*/ 30 w 3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0" y="0"/>
                  </a:moveTo>
                  <a:lnTo>
                    <a:pt x="0" y="8"/>
                  </a:lnTo>
                  <a:lnTo>
                    <a:pt x="5" y="22"/>
                  </a:lnTo>
                  <a:lnTo>
                    <a:pt x="35" y="1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3" name="Freeform 107"/>
            <p:cNvSpPr>
              <a:spLocks/>
            </p:cNvSpPr>
            <p:nvPr/>
          </p:nvSpPr>
          <p:spPr bwMode="auto">
            <a:xfrm>
              <a:off x="15887701" y="-3116263"/>
              <a:ext cx="547688" cy="74613"/>
            </a:xfrm>
            <a:custGeom>
              <a:avLst/>
              <a:gdLst>
                <a:gd name="T0" fmla="*/ 126 w 126"/>
                <a:gd name="T1" fmla="*/ 14 h 17"/>
                <a:gd name="T2" fmla="*/ 126 w 126"/>
                <a:gd name="T3" fmla="*/ 3 h 17"/>
                <a:gd name="T4" fmla="*/ 124 w 126"/>
                <a:gd name="T5" fmla="*/ 0 h 17"/>
                <a:gd name="T6" fmla="*/ 2 w 126"/>
                <a:gd name="T7" fmla="*/ 0 h 17"/>
                <a:gd name="T8" fmla="*/ 0 w 126"/>
                <a:gd name="T9" fmla="*/ 3 h 17"/>
                <a:gd name="T10" fmla="*/ 0 w 126"/>
                <a:gd name="T11" fmla="*/ 14 h 17"/>
                <a:gd name="T12" fmla="*/ 2 w 126"/>
                <a:gd name="T13" fmla="*/ 17 h 17"/>
                <a:gd name="T14" fmla="*/ 124 w 126"/>
                <a:gd name="T15" fmla="*/ 17 h 17"/>
                <a:gd name="T16" fmla="*/ 126 w 126"/>
                <a:gd name="T1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7">
                  <a:moveTo>
                    <a:pt x="126" y="14"/>
                  </a:moveTo>
                  <a:cubicBezTo>
                    <a:pt x="126" y="3"/>
                    <a:pt x="126" y="3"/>
                    <a:pt x="126" y="3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5" y="17"/>
                    <a:pt x="126" y="16"/>
                    <a:pt x="126" y="14"/>
                  </a:cubicBezTo>
                  <a:close/>
                </a:path>
              </a:pathLst>
            </a:custGeom>
            <a:solidFill>
              <a:srgbClr val="7A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4" name="Freeform 108"/>
            <p:cNvSpPr>
              <a:spLocks/>
            </p:cNvSpPr>
            <p:nvPr/>
          </p:nvSpPr>
          <p:spPr bwMode="auto">
            <a:xfrm>
              <a:off x="15822613" y="-3186113"/>
              <a:ext cx="552450" cy="69850"/>
            </a:xfrm>
            <a:custGeom>
              <a:avLst/>
              <a:gdLst>
                <a:gd name="T0" fmla="*/ 127 w 127"/>
                <a:gd name="T1" fmla="*/ 2 h 16"/>
                <a:gd name="T2" fmla="*/ 127 w 127"/>
                <a:gd name="T3" fmla="*/ 14 h 16"/>
                <a:gd name="T4" fmla="*/ 124 w 127"/>
                <a:gd name="T5" fmla="*/ 16 h 16"/>
                <a:gd name="T6" fmla="*/ 3 w 127"/>
                <a:gd name="T7" fmla="*/ 16 h 16"/>
                <a:gd name="T8" fmla="*/ 0 w 127"/>
                <a:gd name="T9" fmla="*/ 14 h 16"/>
                <a:gd name="T10" fmla="*/ 0 w 127"/>
                <a:gd name="T11" fmla="*/ 2 h 16"/>
                <a:gd name="T12" fmla="*/ 3 w 127"/>
                <a:gd name="T13" fmla="*/ 0 h 16"/>
                <a:gd name="T14" fmla="*/ 124 w 127"/>
                <a:gd name="T15" fmla="*/ 0 h 16"/>
                <a:gd name="T16" fmla="*/ 127 w 127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">
                  <a:moveTo>
                    <a:pt x="127" y="2"/>
                  </a:moveTo>
                  <a:cubicBezTo>
                    <a:pt x="127" y="14"/>
                    <a:pt x="127" y="14"/>
                    <a:pt x="127" y="14"/>
                  </a:cubicBezTo>
                  <a:cubicBezTo>
                    <a:pt x="127" y="15"/>
                    <a:pt x="126" y="16"/>
                    <a:pt x="12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7" y="1"/>
                    <a:pt x="127" y="2"/>
                  </a:cubicBezTo>
                  <a:close/>
                </a:path>
              </a:pathLst>
            </a:custGeom>
            <a:solidFill>
              <a:srgbClr val="92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5" name="Freeform 109"/>
            <p:cNvSpPr>
              <a:spLocks/>
            </p:cNvSpPr>
            <p:nvPr/>
          </p:nvSpPr>
          <p:spPr bwMode="auto">
            <a:xfrm>
              <a:off x="15917863" y="-3925888"/>
              <a:ext cx="177800" cy="347663"/>
            </a:xfrm>
            <a:custGeom>
              <a:avLst/>
              <a:gdLst>
                <a:gd name="T0" fmla="*/ 28 w 41"/>
                <a:gd name="T1" fmla="*/ 80 h 80"/>
                <a:gd name="T2" fmla="*/ 7 w 41"/>
                <a:gd name="T3" fmla="*/ 0 h 80"/>
                <a:gd name="T4" fmla="*/ 28 w 41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80">
                  <a:moveTo>
                    <a:pt x="28" y="80"/>
                  </a:moveTo>
                  <a:cubicBezTo>
                    <a:pt x="16" y="70"/>
                    <a:pt x="0" y="32"/>
                    <a:pt x="7" y="0"/>
                  </a:cubicBezTo>
                  <a:cubicBezTo>
                    <a:pt x="25" y="15"/>
                    <a:pt x="41" y="73"/>
                    <a:pt x="28" y="80"/>
                  </a:cubicBez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6" name="Freeform 110"/>
            <p:cNvSpPr>
              <a:spLocks/>
            </p:cNvSpPr>
            <p:nvPr/>
          </p:nvSpPr>
          <p:spPr bwMode="auto">
            <a:xfrm>
              <a:off x="16009938" y="-4005263"/>
              <a:ext cx="130175" cy="431800"/>
            </a:xfrm>
            <a:custGeom>
              <a:avLst/>
              <a:gdLst>
                <a:gd name="T0" fmla="*/ 14 w 30"/>
                <a:gd name="T1" fmla="*/ 99 h 99"/>
                <a:gd name="T2" fmla="*/ 16 w 30"/>
                <a:gd name="T3" fmla="*/ 0 h 99"/>
                <a:gd name="T4" fmla="*/ 14 w 30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99">
                  <a:moveTo>
                    <a:pt x="14" y="99"/>
                  </a:moveTo>
                  <a:cubicBezTo>
                    <a:pt x="5" y="84"/>
                    <a:pt x="0" y="35"/>
                    <a:pt x="16" y="0"/>
                  </a:cubicBezTo>
                  <a:cubicBezTo>
                    <a:pt x="30" y="22"/>
                    <a:pt x="28" y="95"/>
                    <a:pt x="14" y="99"/>
                  </a:cubicBezTo>
                  <a:close/>
                </a:path>
              </a:pathLst>
            </a:custGeom>
            <a:solidFill>
              <a:srgbClr val="82B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7" name="Freeform 111"/>
            <p:cNvSpPr>
              <a:spLocks/>
            </p:cNvSpPr>
            <p:nvPr/>
          </p:nvSpPr>
          <p:spPr bwMode="auto">
            <a:xfrm>
              <a:off x="16052801" y="-3948113"/>
              <a:ext cx="190500" cy="379413"/>
            </a:xfrm>
            <a:custGeom>
              <a:avLst/>
              <a:gdLst>
                <a:gd name="T0" fmla="*/ 12 w 44"/>
                <a:gd name="T1" fmla="*/ 87 h 87"/>
                <a:gd name="T2" fmla="*/ 40 w 44"/>
                <a:gd name="T3" fmla="*/ 0 h 87"/>
                <a:gd name="T4" fmla="*/ 12 w 44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87">
                  <a:moveTo>
                    <a:pt x="12" y="87"/>
                  </a:moveTo>
                  <a:cubicBezTo>
                    <a:pt x="25" y="77"/>
                    <a:pt x="44" y="36"/>
                    <a:pt x="40" y="0"/>
                  </a:cubicBezTo>
                  <a:cubicBezTo>
                    <a:pt x="20" y="15"/>
                    <a:pt x="0" y="79"/>
                    <a:pt x="12" y="87"/>
                  </a:cubicBezTo>
                  <a:close/>
                </a:path>
              </a:pathLst>
            </a:custGeom>
            <a:solidFill>
              <a:srgbClr val="99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8" name="Freeform 112"/>
            <p:cNvSpPr>
              <a:spLocks/>
            </p:cNvSpPr>
            <p:nvPr/>
          </p:nvSpPr>
          <p:spPr bwMode="auto">
            <a:xfrm>
              <a:off x="15882938" y="-3778251"/>
              <a:ext cx="152400" cy="195263"/>
            </a:xfrm>
            <a:custGeom>
              <a:avLst/>
              <a:gdLst>
                <a:gd name="T0" fmla="*/ 31 w 35"/>
                <a:gd name="T1" fmla="*/ 45 h 45"/>
                <a:gd name="T2" fmla="*/ 0 w 35"/>
                <a:gd name="T3" fmla="*/ 0 h 45"/>
                <a:gd name="T4" fmla="*/ 31 w 35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5">
                  <a:moveTo>
                    <a:pt x="31" y="45"/>
                  </a:moveTo>
                  <a:cubicBezTo>
                    <a:pt x="23" y="41"/>
                    <a:pt x="5" y="21"/>
                    <a:pt x="0" y="0"/>
                  </a:cubicBezTo>
                  <a:cubicBezTo>
                    <a:pt x="12" y="6"/>
                    <a:pt x="35" y="39"/>
                    <a:pt x="31" y="45"/>
                  </a:cubicBezTo>
                  <a:close/>
                </a:path>
              </a:pathLst>
            </a:custGeom>
            <a:solidFill>
              <a:srgbClr val="82B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9" name="Freeform 113"/>
            <p:cNvSpPr>
              <a:spLocks/>
            </p:cNvSpPr>
            <p:nvPr/>
          </p:nvSpPr>
          <p:spPr bwMode="auto">
            <a:xfrm>
              <a:off x="16113126" y="-3773488"/>
              <a:ext cx="152400" cy="195263"/>
            </a:xfrm>
            <a:custGeom>
              <a:avLst/>
              <a:gdLst>
                <a:gd name="T0" fmla="*/ 4 w 35"/>
                <a:gd name="T1" fmla="*/ 45 h 45"/>
                <a:gd name="T2" fmla="*/ 35 w 35"/>
                <a:gd name="T3" fmla="*/ 0 h 45"/>
                <a:gd name="T4" fmla="*/ 4 w 35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5">
                  <a:moveTo>
                    <a:pt x="4" y="45"/>
                  </a:moveTo>
                  <a:cubicBezTo>
                    <a:pt x="13" y="41"/>
                    <a:pt x="30" y="20"/>
                    <a:pt x="35" y="0"/>
                  </a:cubicBezTo>
                  <a:cubicBezTo>
                    <a:pt x="22" y="6"/>
                    <a:pt x="0" y="39"/>
                    <a:pt x="4" y="45"/>
                  </a:cubicBezTo>
                  <a:close/>
                </a:path>
              </a:pathLst>
            </a:custGeom>
            <a:solidFill>
              <a:srgbClr val="82B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0" name="Freeform 114"/>
            <p:cNvSpPr>
              <a:spLocks/>
            </p:cNvSpPr>
            <p:nvPr/>
          </p:nvSpPr>
          <p:spPr bwMode="auto">
            <a:xfrm>
              <a:off x="15927388" y="-3616326"/>
              <a:ext cx="307975" cy="25400"/>
            </a:xfrm>
            <a:custGeom>
              <a:avLst/>
              <a:gdLst>
                <a:gd name="T0" fmla="*/ 1 w 71"/>
                <a:gd name="T1" fmla="*/ 0 h 6"/>
                <a:gd name="T2" fmla="*/ 70 w 71"/>
                <a:gd name="T3" fmla="*/ 0 h 6"/>
                <a:gd name="T4" fmla="*/ 71 w 71"/>
                <a:gd name="T5" fmla="*/ 1 h 6"/>
                <a:gd name="T6" fmla="*/ 71 w 71"/>
                <a:gd name="T7" fmla="*/ 5 h 6"/>
                <a:gd name="T8" fmla="*/ 70 w 71"/>
                <a:gd name="T9" fmla="*/ 6 h 6"/>
                <a:gd name="T10" fmla="*/ 1 w 71"/>
                <a:gd name="T11" fmla="*/ 6 h 6"/>
                <a:gd name="T12" fmla="*/ 0 w 71"/>
                <a:gd name="T13" fmla="*/ 5 h 6"/>
                <a:gd name="T14" fmla="*/ 0 w 71"/>
                <a:gd name="T15" fmla="*/ 1 h 6"/>
                <a:gd name="T16" fmla="*/ 1 w 71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">
                  <a:moveTo>
                    <a:pt x="1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1" y="0"/>
                    <a:pt x="71" y="1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B26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1" name="Freeform 115"/>
            <p:cNvSpPr>
              <a:spLocks/>
            </p:cNvSpPr>
            <p:nvPr/>
          </p:nvSpPr>
          <p:spPr bwMode="auto">
            <a:xfrm>
              <a:off x="15940088" y="-3590926"/>
              <a:ext cx="282575" cy="169863"/>
            </a:xfrm>
            <a:custGeom>
              <a:avLst/>
              <a:gdLst>
                <a:gd name="T0" fmla="*/ 0 w 65"/>
                <a:gd name="T1" fmla="*/ 0 h 39"/>
                <a:gd name="T2" fmla="*/ 9 w 65"/>
                <a:gd name="T3" fmla="*/ 33 h 39"/>
                <a:gd name="T4" fmla="*/ 56 w 65"/>
                <a:gd name="T5" fmla="*/ 33 h 39"/>
                <a:gd name="T6" fmla="*/ 65 w 65"/>
                <a:gd name="T7" fmla="*/ 0 h 39"/>
                <a:gd name="T8" fmla="*/ 0 w 6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9">
                  <a:moveTo>
                    <a:pt x="0" y="0"/>
                  </a:moveTo>
                  <a:cubicBezTo>
                    <a:pt x="1" y="8"/>
                    <a:pt x="1" y="25"/>
                    <a:pt x="9" y="33"/>
                  </a:cubicBezTo>
                  <a:cubicBezTo>
                    <a:pt x="15" y="39"/>
                    <a:pt x="50" y="39"/>
                    <a:pt x="56" y="33"/>
                  </a:cubicBezTo>
                  <a:cubicBezTo>
                    <a:pt x="63" y="25"/>
                    <a:pt x="64" y="8"/>
                    <a:pt x="6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6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2" name="Freeform 116"/>
            <p:cNvSpPr>
              <a:spLocks/>
            </p:cNvSpPr>
            <p:nvPr/>
          </p:nvSpPr>
          <p:spPr bwMode="auto">
            <a:xfrm>
              <a:off x="15995651" y="-3448051"/>
              <a:ext cx="169863" cy="31750"/>
            </a:xfrm>
            <a:custGeom>
              <a:avLst/>
              <a:gdLst>
                <a:gd name="T0" fmla="*/ 1 w 39"/>
                <a:gd name="T1" fmla="*/ 0 h 7"/>
                <a:gd name="T2" fmla="*/ 37 w 39"/>
                <a:gd name="T3" fmla="*/ 0 h 7"/>
                <a:gd name="T4" fmla="*/ 39 w 39"/>
                <a:gd name="T5" fmla="*/ 1 h 7"/>
                <a:gd name="T6" fmla="*/ 39 w 39"/>
                <a:gd name="T7" fmla="*/ 5 h 7"/>
                <a:gd name="T8" fmla="*/ 37 w 39"/>
                <a:gd name="T9" fmla="*/ 7 h 7"/>
                <a:gd name="T10" fmla="*/ 1 w 39"/>
                <a:gd name="T11" fmla="*/ 7 h 7"/>
                <a:gd name="T12" fmla="*/ 0 w 39"/>
                <a:gd name="T13" fmla="*/ 5 h 7"/>
                <a:gd name="T14" fmla="*/ 0 w 39"/>
                <a:gd name="T15" fmla="*/ 1 h 7"/>
                <a:gd name="T16" fmla="*/ 1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39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8" y="7"/>
                    <a:pt x="3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26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3" name="Freeform 117"/>
            <p:cNvSpPr>
              <a:spLocks/>
            </p:cNvSpPr>
            <p:nvPr/>
          </p:nvSpPr>
          <p:spPr bwMode="auto">
            <a:xfrm>
              <a:off x="15940088" y="-3590926"/>
              <a:ext cx="282575" cy="30163"/>
            </a:xfrm>
            <a:custGeom>
              <a:avLst/>
              <a:gdLst>
                <a:gd name="T0" fmla="*/ 0 w 65"/>
                <a:gd name="T1" fmla="*/ 7 h 7"/>
                <a:gd name="T2" fmla="*/ 64 w 65"/>
                <a:gd name="T3" fmla="*/ 7 h 7"/>
                <a:gd name="T4" fmla="*/ 65 w 65"/>
                <a:gd name="T5" fmla="*/ 0 h 7"/>
                <a:gd name="T6" fmla="*/ 0 w 65"/>
                <a:gd name="T7" fmla="*/ 0 h 7"/>
                <a:gd name="T8" fmla="*/ 0 w 6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">
                  <a:moveTo>
                    <a:pt x="0" y="7"/>
                  </a:moveTo>
                  <a:cubicBezTo>
                    <a:pt x="64" y="7"/>
                    <a:pt x="64" y="7"/>
                    <a:pt x="64" y="7"/>
                  </a:cubicBezTo>
                  <a:cubicBezTo>
                    <a:pt x="64" y="4"/>
                    <a:pt x="65" y="2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7"/>
                  </a:cubicBezTo>
                  <a:close/>
                </a:path>
              </a:pathLst>
            </a:custGeom>
            <a:solidFill>
              <a:srgbClr val="905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1315" name="Группа 1314"/>
          <p:cNvGrpSpPr/>
          <p:nvPr/>
        </p:nvGrpSpPr>
        <p:grpSpPr>
          <a:xfrm>
            <a:off x="551656" y="3081459"/>
            <a:ext cx="1033463" cy="597694"/>
            <a:chOff x="13288963" y="-4122738"/>
            <a:chExt cx="1377950" cy="796925"/>
          </a:xfrm>
        </p:grpSpPr>
        <p:sp>
          <p:nvSpPr>
            <p:cNvPr id="1096" name="Rectangle 323"/>
            <p:cNvSpPr>
              <a:spLocks noChangeArrowheads="1"/>
            </p:cNvSpPr>
            <p:nvPr/>
          </p:nvSpPr>
          <p:spPr bwMode="auto">
            <a:xfrm>
              <a:off x="13288963" y="-4122738"/>
              <a:ext cx="612775" cy="796925"/>
            </a:xfrm>
            <a:prstGeom prst="rect">
              <a:avLst/>
            </a:prstGeom>
            <a:solidFill>
              <a:srgbClr val="B26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97" name="Rectangle 324"/>
            <p:cNvSpPr>
              <a:spLocks noChangeArrowheads="1"/>
            </p:cNvSpPr>
            <p:nvPr/>
          </p:nvSpPr>
          <p:spPr bwMode="auto">
            <a:xfrm>
              <a:off x="13336588" y="-4075113"/>
              <a:ext cx="512763" cy="701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98" name="Rectangle 325"/>
            <p:cNvSpPr>
              <a:spLocks noChangeArrowheads="1"/>
            </p:cNvSpPr>
            <p:nvPr/>
          </p:nvSpPr>
          <p:spPr bwMode="auto">
            <a:xfrm>
              <a:off x="13479463" y="-3890963"/>
              <a:ext cx="231775" cy="7938"/>
            </a:xfrm>
            <a:prstGeom prst="rect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99" name="Freeform 326"/>
            <p:cNvSpPr>
              <a:spLocks/>
            </p:cNvSpPr>
            <p:nvPr/>
          </p:nvSpPr>
          <p:spPr bwMode="auto">
            <a:xfrm>
              <a:off x="13479463" y="-3873501"/>
              <a:ext cx="231775" cy="7938"/>
            </a:xfrm>
            <a:custGeom>
              <a:avLst/>
              <a:gdLst>
                <a:gd name="T0" fmla="*/ 53 w 53"/>
                <a:gd name="T1" fmla="*/ 0 h 2"/>
                <a:gd name="T2" fmla="*/ 0 w 53"/>
                <a:gd name="T3" fmla="*/ 0 h 2"/>
                <a:gd name="T4" fmla="*/ 0 w 53"/>
                <a:gd name="T5" fmla="*/ 2 h 2"/>
                <a:gd name="T6" fmla="*/ 53 w 53"/>
                <a:gd name="T7" fmla="*/ 2 h 2"/>
                <a:gd name="T8" fmla="*/ 53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53" y="0"/>
                  </a:moveTo>
                  <a:cubicBezTo>
                    <a:pt x="35" y="0"/>
                    <a:pt x="18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8" y="2"/>
                    <a:pt x="35" y="2"/>
                    <a:pt x="53" y="2"/>
                  </a:cubicBezTo>
                  <a:cubicBezTo>
                    <a:pt x="53" y="2"/>
                    <a:pt x="53" y="1"/>
                    <a:pt x="53" y="0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0" name="Freeform 327"/>
            <p:cNvSpPr>
              <a:spLocks/>
            </p:cNvSpPr>
            <p:nvPr/>
          </p:nvSpPr>
          <p:spPr bwMode="auto">
            <a:xfrm>
              <a:off x="13479463" y="-3852863"/>
              <a:ext cx="231775" cy="9525"/>
            </a:xfrm>
            <a:custGeom>
              <a:avLst/>
              <a:gdLst>
                <a:gd name="T0" fmla="*/ 53 w 53"/>
                <a:gd name="T1" fmla="*/ 0 h 2"/>
                <a:gd name="T2" fmla="*/ 0 w 53"/>
                <a:gd name="T3" fmla="*/ 0 h 2"/>
                <a:gd name="T4" fmla="*/ 0 w 53"/>
                <a:gd name="T5" fmla="*/ 2 h 2"/>
                <a:gd name="T6" fmla="*/ 53 w 53"/>
                <a:gd name="T7" fmla="*/ 2 h 2"/>
                <a:gd name="T8" fmla="*/ 53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53" y="0"/>
                  </a:moveTo>
                  <a:cubicBezTo>
                    <a:pt x="35" y="0"/>
                    <a:pt x="18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8" y="2"/>
                    <a:pt x="35" y="2"/>
                    <a:pt x="53" y="2"/>
                  </a:cubicBezTo>
                  <a:cubicBezTo>
                    <a:pt x="53" y="1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1" name="Freeform 328"/>
            <p:cNvSpPr>
              <a:spLocks/>
            </p:cNvSpPr>
            <p:nvPr/>
          </p:nvSpPr>
          <p:spPr bwMode="auto">
            <a:xfrm>
              <a:off x="13479463" y="-3835401"/>
              <a:ext cx="231775" cy="9525"/>
            </a:xfrm>
            <a:custGeom>
              <a:avLst/>
              <a:gdLst>
                <a:gd name="T0" fmla="*/ 53 w 53"/>
                <a:gd name="T1" fmla="*/ 0 h 2"/>
                <a:gd name="T2" fmla="*/ 0 w 53"/>
                <a:gd name="T3" fmla="*/ 0 h 2"/>
                <a:gd name="T4" fmla="*/ 0 w 53"/>
                <a:gd name="T5" fmla="*/ 2 h 2"/>
                <a:gd name="T6" fmla="*/ 53 w 53"/>
                <a:gd name="T7" fmla="*/ 2 h 2"/>
                <a:gd name="T8" fmla="*/ 53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53" y="0"/>
                  </a:moveTo>
                  <a:cubicBezTo>
                    <a:pt x="35" y="0"/>
                    <a:pt x="18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8" y="2"/>
                    <a:pt x="35" y="2"/>
                    <a:pt x="53" y="2"/>
                  </a:cubicBezTo>
                  <a:cubicBezTo>
                    <a:pt x="53" y="1"/>
                    <a:pt x="53" y="1"/>
                    <a:pt x="53" y="0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2" name="Rectangle 329"/>
            <p:cNvSpPr>
              <a:spLocks noChangeArrowheads="1"/>
            </p:cNvSpPr>
            <p:nvPr/>
          </p:nvSpPr>
          <p:spPr bwMode="auto">
            <a:xfrm>
              <a:off x="13479463" y="-3817938"/>
              <a:ext cx="231775" cy="9525"/>
            </a:xfrm>
            <a:prstGeom prst="rect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3" name="Rectangle 330"/>
            <p:cNvSpPr>
              <a:spLocks noChangeArrowheads="1"/>
            </p:cNvSpPr>
            <p:nvPr/>
          </p:nvSpPr>
          <p:spPr bwMode="auto">
            <a:xfrm>
              <a:off x="14058900" y="-4122738"/>
              <a:ext cx="608013" cy="796925"/>
            </a:xfrm>
            <a:prstGeom prst="rect">
              <a:avLst/>
            </a:prstGeom>
            <a:solidFill>
              <a:srgbClr val="B26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4" name="Rectangle 331"/>
            <p:cNvSpPr>
              <a:spLocks noChangeArrowheads="1"/>
            </p:cNvSpPr>
            <p:nvPr/>
          </p:nvSpPr>
          <p:spPr bwMode="auto">
            <a:xfrm>
              <a:off x="14106525" y="-4075113"/>
              <a:ext cx="512763" cy="701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5" name="Rectangle 332"/>
            <p:cNvSpPr>
              <a:spLocks noChangeArrowheads="1"/>
            </p:cNvSpPr>
            <p:nvPr/>
          </p:nvSpPr>
          <p:spPr bwMode="auto">
            <a:xfrm>
              <a:off x="14174788" y="-3956051"/>
              <a:ext cx="374650" cy="206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6" name="Freeform 333"/>
            <p:cNvSpPr>
              <a:spLocks/>
            </p:cNvSpPr>
            <p:nvPr/>
          </p:nvSpPr>
          <p:spPr bwMode="auto">
            <a:xfrm>
              <a:off x="14174788" y="-3908426"/>
              <a:ext cx="374650" cy="20638"/>
            </a:xfrm>
            <a:custGeom>
              <a:avLst/>
              <a:gdLst>
                <a:gd name="T0" fmla="*/ 86 w 86"/>
                <a:gd name="T1" fmla="*/ 0 h 5"/>
                <a:gd name="T2" fmla="*/ 0 w 86"/>
                <a:gd name="T3" fmla="*/ 0 h 5"/>
                <a:gd name="T4" fmla="*/ 0 w 86"/>
                <a:gd name="T5" fmla="*/ 5 h 5"/>
                <a:gd name="T6" fmla="*/ 86 w 86"/>
                <a:gd name="T7" fmla="*/ 5 h 5"/>
                <a:gd name="T8" fmla="*/ 86 w 8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">
                  <a:moveTo>
                    <a:pt x="86" y="0"/>
                  </a:moveTo>
                  <a:cubicBezTo>
                    <a:pt x="57" y="0"/>
                    <a:pt x="29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29" y="5"/>
                    <a:pt x="57" y="5"/>
                    <a:pt x="86" y="5"/>
                  </a:cubicBezTo>
                  <a:cubicBezTo>
                    <a:pt x="86" y="3"/>
                    <a:pt x="86" y="2"/>
                    <a:pt x="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7" name="Freeform 334"/>
            <p:cNvSpPr>
              <a:spLocks/>
            </p:cNvSpPr>
            <p:nvPr/>
          </p:nvSpPr>
          <p:spPr bwMode="auto">
            <a:xfrm>
              <a:off x="14174788" y="-3860801"/>
              <a:ext cx="374650" cy="22225"/>
            </a:xfrm>
            <a:custGeom>
              <a:avLst/>
              <a:gdLst>
                <a:gd name="T0" fmla="*/ 86 w 86"/>
                <a:gd name="T1" fmla="*/ 0 h 5"/>
                <a:gd name="T2" fmla="*/ 0 w 86"/>
                <a:gd name="T3" fmla="*/ 0 h 5"/>
                <a:gd name="T4" fmla="*/ 0 w 86"/>
                <a:gd name="T5" fmla="*/ 5 h 5"/>
                <a:gd name="T6" fmla="*/ 86 w 86"/>
                <a:gd name="T7" fmla="*/ 5 h 5"/>
                <a:gd name="T8" fmla="*/ 86 w 8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">
                  <a:moveTo>
                    <a:pt x="86" y="0"/>
                  </a:moveTo>
                  <a:cubicBezTo>
                    <a:pt x="57" y="0"/>
                    <a:pt x="29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29" y="5"/>
                    <a:pt x="57" y="5"/>
                    <a:pt x="86" y="5"/>
                  </a:cubicBezTo>
                  <a:cubicBezTo>
                    <a:pt x="86" y="4"/>
                    <a:pt x="86" y="2"/>
                    <a:pt x="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8" name="Freeform 335"/>
            <p:cNvSpPr>
              <a:spLocks/>
            </p:cNvSpPr>
            <p:nvPr/>
          </p:nvSpPr>
          <p:spPr bwMode="auto">
            <a:xfrm>
              <a:off x="14174788" y="-3813176"/>
              <a:ext cx="374650" cy="26988"/>
            </a:xfrm>
            <a:custGeom>
              <a:avLst/>
              <a:gdLst>
                <a:gd name="T0" fmla="*/ 86 w 86"/>
                <a:gd name="T1" fmla="*/ 0 h 6"/>
                <a:gd name="T2" fmla="*/ 0 w 86"/>
                <a:gd name="T3" fmla="*/ 0 h 6"/>
                <a:gd name="T4" fmla="*/ 0 w 86"/>
                <a:gd name="T5" fmla="*/ 6 h 6"/>
                <a:gd name="T6" fmla="*/ 86 w 86"/>
                <a:gd name="T7" fmla="*/ 6 h 6"/>
                <a:gd name="T8" fmla="*/ 86 w 8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cubicBezTo>
                    <a:pt x="57" y="0"/>
                    <a:pt x="29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9" y="6"/>
                    <a:pt x="57" y="6"/>
                    <a:pt x="86" y="6"/>
                  </a:cubicBezTo>
                  <a:cubicBezTo>
                    <a:pt x="86" y="4"/>
                    <a:pt x="86" y="2"/>
                    <a:pt x="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9" name="Rectangle 336"/>
            <p:cNvSpPr>
              <a:spLocks noChangeArrowheads="1"/>
            </p:cNvSpPr>
            <p:nvPr/>
          </p:nvSpPr>
          <p:spPr bwMode="auto">
            <a:xfrm>
              <a:off x="14174788" y="-3760788"/>
              <a:ext cx="374650" cy="222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0" name="Rectangle 337"/>
            <p:cNvSpPr>
              <a:spLocks noChangeArrowheads="1"/>
            </p:cNvSpPr>
            <p:nvPr/>
          </p:nvSpPr>
          <p:spPr bwMode="auto">
            <a:xfrm>
              <a:off x="14174788" y="-3678238"/>
              <a:ext cx="374650" cy="222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1" name="Freeform 338"/>
            <p:cNvSpPr>
              <a:spLocks/>
            </p:cNvSpPr>
            <p:nvPr/>
          </p:nvSpPr>
          <p:spPr bwMode="auto">
            <a:xfrm>
              <a:off x="14174788" y="-3630613"/>
              <a:ext cx="374650" cy="26988"/>
            </a:xfrm>
            <a:custGeom>
              <a:avLst/>
              <a:gdLst>
                <a:gd name="T0" fmla="*/ 86 w 86"/>
                <a:gd name="T1" fmla="*/ 0 h 6"/>
                <a:gd name="T2" fmla="*/ 0 w 86"/>
                <a:gd name="T3" fmla="*/ 0 h 6"/>
                <a:gd name="T4" fmla="*/ 0 w 86"/>
                <a:gd name="T5" fmla="*/ 6 h 6"/>
                <a:gd name="T6" fmla="*/ 86 w 86"/>
                <a:gd name="T7" fmla="*/ 6 h 6"/>
                <a:gd name="T8" fmla="*/ 86 w 8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cubicBezTo>
                    <a:pt x="57" y="0"/>
                    <a:pt x="29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29" y="6"/>
                    <a:pt x="57" y="6"/>
                    <a:pt x="86" y="6"/>
                  </a:cubicBezTo>
                  <a:cubicBezTo>
                    <a:pt x="86" y="4"/>
                    <a:pt x="86" y="2"/>
                    <a:pt x="86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2" name="Oval 339"/>
            <p:cNvSpPr>
              <a:spLocks noChangeArrowheads="1"/>
            </p:cNvSpPr>
            <p:nvPr/>
          </p:nvSpPr>
          <p:spPr bwMode="auto">
            <a:xfrm>
              <a:off x="13371513" y="-3530601"/>
              <a:ext cx="95250" cy="92075"/>
            </a:xfrm>
            <a:prstGeom prst="ellipse">
              <a:avLst/>
            </a:prstGeom>
            <a:solidFill>
              <a:srgbClr val="CD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1520" name="Группа 1519"/>
          <p:cNvGrpSpPr/>
          <p:nvPr/>
        </p:nvGrpSpPr>
        <p:grpSpPr>
          <a:xfrm>
            <a:off x="406831" y="4217322"/>
            <a:ext cx="2346722" cy="1649016"/>
            <a:chOff x="11723688" y="-2746376"/>
            <a:chExt cx="3128963" cy="2198688"/>
          </a:xfrm>
        </p:grpSpPr>
        <p:sp>
          <p:nvSpPr>
            <p:cNvPr id="1113" name="Freeform 27"/>
            <p:cNvSpPr>
              <a:spLocks/>
            </p:cNvSpPr>
            <p:nvPr/>
          </p:nvSpPr>
          <p:spPr bwMode="auto">
            <a:xfrm>
              <a:off x="12515851" y="-1377951"/>
              <a:ext cx="1098550" cy="212725"/>
            </a:xfrm>
            <a:custGeom>
              <a:avLst/>
              <a:gdLst>
                <a:gd name="T0" fmla="*/ 18 w 253"/>
                <a:gd name="T1" fmla="*/ 49 h 49"/>
                <a:gd name="T2" fmla="*/ 50 w 253"/>
                <a:gd name="T3" fmla="*/ 3 h 49"/>
                <a:gd name="T4" fmla="*/ 253 w 253"/>
                <a:gd name="T5" fmla="*/ 21 h 49"/>
                <a:gd name="T6" fmla="*/ 253 w 253"/>
                <a:gd name="T7" fmla="*/ 49 h 49"/>
                <a:gd name="T8" fmla="*/ 18 w 25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49">
                  <a:moveTo>
                    <a:pt x="18" y="49"/>
                  </a:moveTo>
                  <a:cubicBezTo>
                    <a:pt x="18" y="49"/>
                    <a:pt x="0" y="0"/>
                    <a:pt x="50" y="3"/>
                  </a:cubicBezTo>
                  <a:cubicBezTo>
                    <a:pt x="99" y="7"/>
                    <a:pt x="253" y="21"/>
                    <a:pt x="253" y="21"/>
                  </a:cubicBezTo>
                  <a:cubicBezTo>
                    <a:pt x="253" y="49"/>
                    <a:pt x="253" y="49"/>
                    <a:pt x="253" y="49"/>
                  </a:cubicBezTo>
                  <a:lnTo>
                    <a:pt x="18" y="49"/>
                  </a:ln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4" name="Freeform 28"/>
            <p:cNvSpPr>
              <a:spLocks/>
            </p:cNvSpPr>
            <p:nvPr/>
          </p:nvSpPr>
          <p:spPr bwMode="auto">
            <a:xfrm>
              <a:off x="12963526" y="-2746376"/>
              <a:ext cx="998538" cy="1458913"/>
            </a:xfrm>
            <a:custGeom>
              <a:avLst/>
              <a:gdLst>
                <a:gd name="T0" fmla="*/ 150 w 230"/>
                <a:gd name="T1" fmla="*/ 335 h 335"/>
                <a:gd name="T2" fmla="*/ 230 w 230"/>
                <a:gd name="T3" fmla="*/ 0 h 335"/>
                <a:gd name="T4" fmla="*/ 56 w 230"/>
                <a:gd name="T5" fmla="*/ 0 h 335"/>
                <a:gd name="T6" fmla="*/ 46 w 230"/>
                <a:gd name="T7" fmla="*/ 87 h 335"/>
                <a:gd name="T8" fmla="*/ 37 w 230"/>
                <a:gd name="T9" fmla="*/ 209 h 335"/>
                <a:gd name="T10" fmla="*/ 23 w 230"/>
                <a:gd name="T11" fmla="*/ 324 h 335"/>
                <a:gd name="T12" fmla="*/ 150 w 230"/>
                <a:gd name="T1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35">
                  <a:moveTo>
                    <a:pt x="150" y="335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21" y="42"/>
                    <a:pt x="46" y="87"/>
                  </a:cubicBezTo>
                  <a:cubicBezTo>
                    <a:pt x="46" y="87"/>
                    <a:pt x="1" y="159"/>
                    <a:pt x="37" y="209"/>
                  </a:cubicBezTo>
                  <a:cubicBezTo>
                    <a:pt x="37" y="209"/>
                    <a:pt x="0" y="269"/>
                    <a:pt x="23" y="324"/>
                  </a:cubicBezTo>
                  <a:lnTo>
                    <a:pt x="150" y="335"/>
                  </a:ln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5" name="Freeform 29"/>
            <p:cNvSpPr>
              <a:spLocks/>
            </p:cNvSpPr>
            <p:nvPr/>
          </p:nvSpPr>
          <p:spPr bwMode="auto">
            <a:xfrm>
              <a:off x="13528676" y="-2746376"/>
              <a:ext cx="433388" cy="1458913"/>
            </a:xfrm>
            <a:custGeom>
              <a:avLst/>
              <a:gdLst>
                <a:gd name="T0" fmla="*/ 10 w 100"/>
                <a:gd name="T1" fmla="*/ 334 h 335"/>
                <a:gd name="T2" fmla="*/ 33 w 100"/>
                <a:gd name="T3" fmla="*/ 218 h 335"/>
                <a:gd name="T4" fmla="*/ 57 w 100"/>
                <a:gd name="T5" fmla="*/ 87 h 335"/>
                <a:gd name="T6" fmla="*/ 100 w 100"/>
                <a:gd name="T7" fmla="*/ 0 h 335"/>
                <a:gd name="T8" fmla="*/ 20 w 100"/>
                <a:gd name="T9" fmla="*/ 335 h 335"/>
                <a:gd name="T10" fmla="*/ 10 w 100"/>
                <a:gd name="T11" fmla="*/ 3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35">
                  <a:moveTo>
                    <a:pt x="10" y="334"/>
                  </a:moveTo>
                  <a:cubicBezTo>
                    <a:pt x="10" y="334"/>
                    <a:pt x="0" y="250"/>
                    <a:pt x="33" y="218"/>
                  </a:cubicBezTo>
                  <a:cubicBezTo>
                    <a:pt x="33" y="218"/>
                    <a:pt x="22" y="120"/>
                    <a:pt x="57" y="87"/>
                  </a:cubicBezTo>
                  <a:cubicBezTo>
                    <a:pt x="57" y="87"/>
                    <a:pt x="51" y="11"/>
                    <a:pt x="100" y="0"/>
                  </a:cubicBezTo>
                  <a:cubicBezTo>
                    <a:pt x="20" y="335"/>
                    <a:pt x="20" y="335"/>
                    <a:pt x="20" y="335"/>
                  </a:cubicBezTo>
                  <a:lnTo>
                    <a:pt x="10" y="334"/>
                  </a:ln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6" name="Freeform 30"/>
            <p:cNvSpPr>
              <a:spLocks/>
            </p:cNvSpPr>
            <p:nvPr/>
          </p:nvSpPr>
          <p:spPr bwMode="auto">
            <a:xfrm>
              <a:off x="13184188" y="-2397126"/>
              <a:ext cx="577850" cy="65088"/>
            </a:xfrm>
            <a:custGeom>
              <a:avLst/>
              <a:gdLst>
                <a:gd name="T0" fmla="*/ 0 w 133"/>
                <a:gd name="T1" fmla="*/ 7 h 15"/>
                <a:gd name="T2" fmla="*/ 133 w 133"/>
                <a:gd name="T3" fmla="*/ 7 h 15"/>
                <a:gd name="T4" fmla="*/ 0 w 133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15">
                  <a:moveTo>
                    <a:pt x="0" y="7"/>
                  </a:moveTo>
                  <a:cubicBezTo>
                    <a:pt x="0" y="7"/>
                    <a:pt x="67" y="0"/>
                    <a:pt x="133" y="7"/>
                  </a:cubicBezTo>
                  <a:cubicBezTo>
                    <a:pt x="133" y="7"/>
                    <a:pt x="37" y="15"/>
                    <a:pt x="0" y="7"/>
                  </a:cubicBez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7" name="Freeform 31"/>
            <p:cNvSpPr>
              <a:spLocks/>
            </p:cNvSpPr>
            <p:nvPr/>
          </p:nvSpPr>
          <p:spPr bwMode="auto">
            <a:xfrm>
              <a:off x="13136563" y="-1857376"/>
              <a:ext cx="517525" cy="55563"/>
            </a:xfrm>
            <a:custGeom>
              <a:avLst/>
              <a:gdLst>
                <a:gd name="T0" fmla="*/ 0 w 119"/>
                <a:gd name="T1" fmla="*/ 5 h 13"/>
                <a:gd name="T2" fmla="*/ 119 w 119"/>
                <a:gd name="T3" fmla="*/ 13 h 13"/>
                <a:gd name="T4" fmla="*/ 0 w 119"/>
                <a:gd name="T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13">
                  <a:moveTo>
                    <a:pt x="0" y="5"/>
                  </a:moveTo>
                  <a:cubicBezTo>
                    <a:pt x="0" y="5"/>
                    <a:pt x="75" y="0"/>
                    <a:pt x="119" y="13"/>
                  </a:cubicBezTo>
                  <a:cubicBezTo>
                    <a:pt x="119" y="13"/>
                    <a:pt x="38" y="13"/>
                    <a:pt x="0" y="5"/>
                  </a:cubicBezTo>
                  <a:close/>
                </a:path>
              </a:pathLst>
            </a:custGeom>
            <a:solidFill>
              <a:srgbClr val="155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8" name="Freeform 32"/>
            <p:cNvSpPr>
              <a:spLocks/>
            </p:cNvSpPr>
            <p:nvPr/>
          </p:nvSpPr>
          <p:spPr bwMode="auto">
            <a:xfrm>
              <a:off x="13258801" y="-2571751"/>
              <a:ext cx="77788" cy="392113"/>
            </a:xfrm>
            <a:custGeom>
              <a:avLst/>
              <a:gdLst>
                <a:gd name="T0" fmla="*/ 13 w 18"/>
                <a:gd name="T1" fmla="*/ 47 h 90"/>
                <a:gd name="T2" fmla="*/ 16 w 18"/>
                <a:gd name="T3" fmla="*/ 0 h 90"/>
                <a:gd name="T4" fmla="*/ 18 w 18"/>
                <a:gd name="T5" fmla="*/ 47 h 90"/>
                <a:gd name="T6" fmla="*/ 7 w 18"/>
                <a:gd name="T7" fmla="*/ 90 h 90"/>
                <a:gd name="T8" fmla="*/ 13 w 18"/>
                <a:gd name="T9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0">
                  <a:moveTo>
                    <a:pt x="13" y="47"/>
                  </a:moveTo>
                  <a:cubicBezTo>
                    <a:pt x="13" y="47"/>
                    <a:pt x="4" y="23"/>
                    <a:pt x="16" y="0"/>
                  </a:cubicBezTo>
                  <a:cubicBezTo>
                    <a:pt x="16" y="0"/>
                    <a:pt x="10" y="36"/>
                    <a:pt x="18" y="47"/>
                  </a:cubicBezTo>
                  <a:cubicBezTo>
                    <a:pt x="18" y="47"/>
                    <a:pt x="6" y="72"/>
                    <a:pt x="7" y="90"/>
                  </a:cubicBezTo>
                  <a:cubicBezTo>
                    <a:pt x="7" y="90"/>
                    <a:pt x="0" y="74"/>
                    <a:pt x="13" y="47"/>
                  </a:cubicBez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9" name="Freeform 33"/>
            <p:cNvSpPr>
              <a:spLocks/>
            </p:cNvSpPr>
            <p:nvPr/>
          </p:nvSpPr>
          <p:spPr bwMode="auto">
            <a:xfrm>
              <a:off x="13476288" y="-2566988"/>
              <a:ext cx="100013" cy="382588"/>
            </a:xfrm>
            <a:custGeom>
              <a:avLst/>
              <a:gdLst>
                <a:gd name="T0" fmla="*/ 15 w 23"/>
                <a:gd name="T1" fmla="*/ 46 h 88"/>
                <a:gd name="T2" fmla="*/ 23 w 23"/>
                <a:gd name="T3" fmla="*/ 0 h 88"/>
                <a:gd name="T4" fmla="*/ 20 w 23"/>
                <a:gd name="T5" fmla="*/ 47 h 88"/>
                <a:gd name="T6" fmla="*/ 6 w 23"/>
                <a:gd name="T7" fmla="*/ 88 h 88"/>
                <a:gd name="T8" fmla="*/ 15 w 23"/>
                <a:gd name="T9" fmla="*/ 4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8">
                  <a:moveTo>
                    <a:pt x="15" y="46"/>
                  </a:moveTo>
                  <a:cubicBezTo>
                    <a:pt x="15" y="46"/>
                    <a:pt x="9" y="21"/>
                    <a:pt x="23" y="0"/>
                  </a:cubicBezTo>
                  <a:cubicBezTo>
                    <a:pt x="23" y="0"/>
                    <a:pt x="13" y="35"/>
                    <a:pt x="20" y="47"/>
                  </a:cubicBezTo>
                  <a:cubicBezTo>
                    <a:pt x="20" y="47"/>
                    <a:pt x="6" y="70"/>
                    <a:pt x="6" y="88"/>
                  </a:cubicBezTo>
                  <a:cubicBezTo>
                    <a:pt x="6" y="88"/>
                    <a:pt x="0" y="72"/>
                    <a:pt x="15" y="46"/>
                  </a:cubicBez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0" name="Freeform 34"/>
            <p:cNvSpPr>
              <a:spLocks/>
            </p:cNvSpPr>
            <p:nvPr/>
          </p:nvSpPr>
          <p:spPr bwMode="auto">
            <a:xfrm>
              <a:off x="13228638" y="-2036763"/>
              <a:ext cx="73025" cy="387350"/>
            </a:xfrm>
            <a:custGeom>
              <a:avLst/>
              <a:gdLst>
                <a:gd name="T0" fmla="*/ 12 w 17"/>
                <a:gd name="T1" fmla="*/ 47 h 89"/>
                <a:gd name="T2" fmla="*/ 12 w 17"/>
                <a:gd name="T3" fmla="*/ 0 h 89"/>
                <a:gd name="T4" fmla="*/ 17 w 17"/>
                <a:gd name="T5" fmla="*/ 47 h 89"/>
                <a:gd name="T6" fmla="*/ 6 w 17"/>
                <a:gd name="T7" fmla="*/ 89 h 89"/>
                <a:gd name="T8" fmla="*/ 12 w 17"/>
                <a:gd name="T9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9">
                  <a:moveTo>
                    <a:pt x="12" y="47"/>
                  </a:moveTo>
                  <a:cubicBezTo>
                    <a:pt x="12" y="47"/>
                    <a:pt x="0" y="23"/>
                    <a:pt x="12" y="0"/>
                  </a:cubicBezTo>
                  <a:cubicBezTo>
                    <a:pt x="12" y="0"/>
                    <a:pt x="9" y="36"/>
                    <a:pt x="17" y="47"/>
                  </a:cubicBezTo>
                  <a:cubicBezTo>
                    <a:pt x="17" y="47"/>
                    <a:pt x="5" y="71"/>
                    <a:pt x="6" y="89"/>
                  </a:cubicBezTo>
                  <a:cubicBezTo>
                    <a:pt x="6" y="89"/>
                    <a:pt x="0" y="74"/>
                    <a:pt x="12" y="47"/>
                  </a:cubicBez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1" name="Freeform 35"/>
            <p:cNvSpPr>
              <a:spLocks/>
            </p:cNvSpPr>
            <p:nvPr/>
          </p:nvSpPr>
          <p:spPr bwMode="auto">
            <a:xfrm>
              <a:off x="13411201" y="-2036763"/>
              <a:ext cx="85725" cy="387350"/>
            </a:xfrm>
            <a:custGeom>
              <a:avLst/>
              <a:gdLst>
                <a:gd name="T0" fmla="*/ 14 w 20"/>
                <a:gd name="T1" fmla="*/ 47 h 89"/>
                <a:gd name="T2" fmla="*/ 20 w 20"/>
                <a:gd name="T3" fmla="*/ 0 h 89"/>
                <a:gd name="T4" fmla="*/ 19 w 20"/>
                <a:gd name="T5" fmla="*/ 47 h 89"/>
                <a:gd name="T6" fmla="*/ 5 w 20"/>
                <a:gd name="T7" fmla="*/ 89 h 89"/>
                <a:gd name="T8" fmla="*/ 14 w 20"/>
                <a:gd name="T9" fmla="*/ 4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9">
                  <a:moveTo>
                    <a:pt x="14" y="47"/>
                  </a:moveTo>
                  <a:cubicBezTo>
                    <a:pt x="14" y="47"/>
                    <a:pt x="6" y="22"/>
                    <a:pt x="20" y="0"/>
                  </a:cubicBezTo>
                  <a:cubicBezTo>
                    <a:pt x="20" y="0"/>
                    <a:pt x="12" y="36"/>
                    <a:pt x="19" y="47"/>
                  </a:cubicBezTo>
                  <a:cubicBezTo>
                    <a:pt x="19" y="47"/>
                    <a:pt x="5" y="71"/>
                    <a:pt x="5" y="89"/>
                  </a:cubicBezTo>
                  <a:cubicBezTo>
                    <a:pt x="5" y="89"/>
                    <a:pt x="0" y="73"/>
                    <a:pt x="14" y="47"/>
                  </a:cubicBez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2" name="Freeform 36"/>
            <p:cNvSpPr>
              <a:spLocks/>
            </p:cNvSpPr>
            <p:nvPr/>
          </p:nvSpPr>
          <p:spPr bwMode="auto">
            <a:xfrm>
              <a:off x="13166726" y="-1165226"/>
              <a:ext cx="112713" cy="457200"/>
            </a:xfrm>
            <a:custGeom>
              <a:avLst/>
              <a:gdLst>
                <a:gd name="T0" fmla="*/ 0 w 71"/>
                <a:gd name="T1" fmla="*/ 0 h 288"/>
                <a:gd name="T2" fmla="*/ 0 w 71"/>
                <a:gd name="T3" fmla="*/ 288 h 288"/>
                <a:gd name="T4" fmla="*/ 52 w 71"/>
                <a:gd name="T5" fmla="*/ 288 h 288"/>
                <a:gd name="T6" fmla="*/ 71 w 71"/>
                <a:gd name="T7" fmla="*/ 0 h 288"/>
                <a:gd name="T8" fmla="*/ 0 w 71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88">
                  <a:moveTo>
                    <a:pt x="0" y="0"/>
                  </a:moveTo>
                  <a:lnTo>
                    <a:pt x="0" y="288"/>
                  </a:lnTo>
                  <a:lnTo>
                    <a:pt x="52" y="288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3" name="Freeform 37"/>
            <p:cNvSpPr>
              <a:spLocks/>
            </p:cNvSpPr>
            <p:nvPr/>
          </p:nvSpPr>
          <p:spPr bwMode="auto">
            <a:xfrm>
              <a:off x="12784138" y="-755651"/>
              <a:ext cx="800100" cy="77788"/>
            </a:xfrm>
            <a:custGeom>
              <a:avLst/>
              <a:gdLst>
                <a:gd name="T0" fmla="*/ 0 w 504"/>
                <a:gd name="T1" fmla="*/ 27 h 49"/>
                <a:gd name="T2" fmla="*/ 504 w 504"/>
                <a:gd name="T3" fmla="*/ 0 h 49"/>
                <a:gd name="T4" fmla="*/ 504 w 504"/>
                <a:gd name="T5" fmla="*/ 49 h 49"/>
                <a:gd name="T6" fmla="*/ 0 w 504"/>
                <a:gd name="T7" fmla="*/ 49 h 49"/>
                <a:gd name="T8" fmla="*/ 0 w 504"/>
                <a:gd name="T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9">
                  <a:moveTo>
                    <a:pt x="0" y="27"/>
                  </a:moveTo>
                  <a:lnTo>
                    <a:pt x="504" y="0"/>
                  </a:lnTo>
                  <a:lnTo>
                    <a:pt x="504" y="49"/>
                  </a:lnTo>
                  <a:lnTo>
                    <a:pt x="0" y="4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8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4" name="Oval 38"/>
            <p:cNvSpPr>
              <a:spLocks noChangeArrowheads="1"/>
            </p:cNvSpPr>
            <p:nvPr/>
          </p:nvSpPr>
          <p:spPr bwMode="auto">
            <a:xfrm>
              <a:off x="12793663" y="-682626"/>
              <a:ext cx="112713" cy="109538"/>
            </a:xfrm>
            <a:prstGeom prst="ellipse">
              <a:avLst/>
            </a:prstGeom>
            <a:solidFill>
              <a:srgbClr val="2A3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5" name="Oval 39"/>
            <p:cNvSpPr>
              <a:spLocks noChangeArrowheads="1"/>
            </p:cNvSpPr>
            <p:nvPr/>
          </p:nvSpPr>
          <p:spPr bwMode="auto">
            <a:xfrm>
              <a:off x="13454063" y="-682626"/>
              <a:ext cx="112713" cy="109538"/>
            </a:xfrm>
            <a:prstGeom prst="ellipse">
              <a:avLst/>
            </a:prstGeom>
            <a:solidFill>
              <a:srgbClr val="2A3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6" name="Oval 40"/>
            <p:cNvSpPr>
              <a:spLocks noChangeArrowheads="1"/>
            </p:cNvSpPr>
            <p:nvPr/>
          </p:nvSpPr>
          <p:spPr bwMode="auto">
            <a:xfrm>
              <a:off x="13228638" y="-682626"/>
              <a:ext cx="107950" cy="109538"/>
            </a:xfrm>
            <a:prstGeom prst="ellipse">
              <a:avLst/>
            </a:prstGeom>
            <a:solidFill>
              <a:srgbClr val="2A3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27" name="Freeform 41"/>
            <p:cNvSpPr>
              <a:spLocks/>
            </p:cNvSpPr>
            <p:nvPr/>
          </p:nvSpPr>
          <p:spPr bwMode="auto">
            <a:xfrm>
              <a:off x="13166726" y="-1165226"/>
              <a:ext cx="112713" cy="212725"/>
            </a:xfrm>
            <a:custGeom>
              <a:avLst/>
              <a:gdLst>
                <a:gd name="T0" fmla="*/ 0 w 71"/>
                <a:gd name="T1" fmla="*/ 0 h 134"/>
                <a:gd name="T2" fmla="*/ 0 w 71"/>
                <a:gd name="T3" fmla="*/ 77 h 134"/>
                <a:gd name="T4" fmla="*/ 66 w 71"/>
                <a:gd name="T5" fmla="*/ 134 h 134"/>
                <a:gd name="T6" fmla="*/ 71 w 71"/>
                <a:gd name="T7" fmla="*/ 0 h 134"/>
                <a:gd name="T8" fmla="*/ 0 w 71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34">
                  <a:moveTo>
                    <a:pt x="0" y="0"/>
                  </a:moveTo>
                  <a:lnTo>
                    <a:pt x="0" y="77"/>
                  </a:lnTo>
                  <a:lnTo>
                    <a:pt x="66" y="134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3" name="Rectangle 271"/>
            <p:cNvSpPr>
              <a:spLocks noChangeArrowheads="1"/>
            </p:cNvSpPr>
            <p:nvPr/>
          </p:nvSpPr>
          <p:spPr bwMode="auto">
            <a:xfrm>
              <a:off x="14519275" y="-1762126"/>
              <a:ext cx="95250" cy="1214438"/>
            </a:xfrm>
            <a:prstGeom prst="rect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4" name="Rectangle 272"/>
            <p:cNvSpPr>
              <a:spLocks noChangeArrowheads="1"/>
            </p:cNvSpPr>
            <p:nvPr/>
          </p:nvSpPr>
          <p:spPr bwMode="auto">
            <a:xfrm>
              <a:off x="14189075" y="-1792288"/>
              <a:ext cx="95250" cy="1189038"/>
            </a:xfrm>
            <a:prstGeom prst="rect">
              <a:avLst/>
            </a:pr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5" name="Freeform 273"/>
            <p:cNvSpPr>
              <a:spLocks/>
            </p:cNvSpPr>
            <p:nvPr/>
          </p:nvSpPr>
          <p:spPr bwMode="auto">
            <a:xfrm>
              <a:off x="14519275" y="-1731963"/>
              <a:ext cx="95250" cy="139700"/>
            </a:xfrm>
            <a:custGeom>
              <a:avLst/>
              <a:gdLst>
                <a:gd name="T0" fmla="*/ 0 w 60"/>
                <a:gd name="T1" fmla="*/ 88 h 88"/>
                <a:gd name="T2" fmla="*/ 0 w 60"/>
                <a:gd name="T3" fmla="*/ 0 h 88"/>
                <a:gd name="T4" fmla="*/ 60 w 60"/>
                <a:gd name="T5" fmla="*/ 0 h 88"/>
                <a:gd name="T6" fmla="*/ 0 w 60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8">
                  <a:moveTo>
                    <a:pt x="0" y="8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6" name="Freeform 274"/>
            <p:cNvSpPr>
              <a:spLocks/>
            </p:cNvSpPr>
            <p:nvPr/>
          </p:nvSpPr>
          <p:spPr bwMode="auto">
            <a:xfrm>
              <a:off x="14189075" y="-1474788"/>
              <a:ext cx="95250" cy="139700"/>
            </a:xfrm>
            <a:custGeom>
              <a:avLst/>
              <a:gdLst>
                <a:gd name="T0" fmla="*/ 0 w 60"/>
                <a:gd name="T1" fmla="*/ 88 h 88"/>
                <a:gd name="T2" fmla="*/ 0 w 60"/>
                <a:gd name="T3" fmla="*/ 0 h 88"/>
                <a:gd name="T4" fmla="*/ 60 w 60"/>
                <a:gd name="T5" fmla="*/ 0 h 88"/>
                <a:gd name="T6" fmla="*/ 0 w 60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8">
                  <a:moveTo>
                    <a:pt x="0" y="8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8" name="Rectangle 275"/>
            <p:cNvSpPr>
              <a:spLocks noChangeArrowheads="1"/>
            </p:cNvSpPr>
            <p:nvPr/>
          </p:nvSpPr>
          <p:spPr bwMode="auto">
            <a:xfrm>
              <a:off x="14189075" y="-1731963"/>
              <a:ext cx="330200" cy="257175"/>
            </a:xfrm>
            <a:prstGeom prst="rect">
              <a:avLst/>
            </a:pr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9" name="Rectangle 276"/>
            <p:cNvSpPr>
              <a:spLocks noChangeArrowheads="1"/>
            </p:cNvSpPr>
            <p:nvPr/>
          </p:nvSpPr>
          <p:spPr bwMode="auto">
            <a:xfrm>
              <a:off x="12688888" y="-1762126"/>
              <a:ext cx="95250" cy="1214438"/>
            </a:xfrm>
            <a:prstGeom prst="rect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0" name="Rectangle 277"/>
            <p:cNvSpPr>
              <a:spLocks noChangeArrowheads="1"/>
            </p:cNvSpPr>
            <p:nvPr/>
          </p:nvSpPr>
          <p:spPr bwMode="auto">
            <a:xfrm>
              <a:off x="12358688" y="-1792288"/>
              <a:ext cx="95250" cy="1189038"/>
            </a:xfrm>
            <a:prstGeom prst="rect">
              <a:avLst/>
            </a:pr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1" name="Freeform 278"/>
            <p:cNvSpPr>
              <a:spLocks/>
            </p:cNvSpPr>
            <p:nvPr/>
          </p:nvSpPr>
          <p:spPr bwMode="auto">
            <a:xfrm>
              <a:off x="12171363" y="-1731963"/>
              <a:ext cx="517525" cy="1001713"/>
            </a:xfrm>
            <a:custGeom>
              <a:avLst/>
              <a:gdLst>
                <a:gd name="T0" fmla="*/ 0 w 326"/>
                <a:gd name="T1" fmla="*/ 629 h 631"/>
                <a:gd name="T2" fmla="*/ 326 w 326"/>
                <a:gd name="T3" fmla="*/ 631 h 631"/>
                <a:gd name="T4" fmla="*/ 326 w 326"/>
                <a:gd name="T5" fmla="*/ 0 h 631"/>
                <a:gd name="T6" fmla="*/ 0 w 326"/>
                <a:gd name="T7" fmla="*/ 0 h 631"/>
                <a:gd name="T8" fmla="*/ 0 w 326"/>
                <a:gd name="T9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631">
                  <a:moveTo>
                    <a:pt x="0" y="629"/>
                  </a:moveTo>
                  <a:lnTo>
                    <a:pt x="326" y="631"/>
                  </a:lnTo>
                  <a:lnTo>
                    <a:pt x="326" y="0"/>
                  </a:lnTo>
                  <a:lnTo>
                    <a:pt x="0" y="0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2" name="Rectangle 279"/>
            <p:cNvSpPr>
              <a:spLocks noChangeArrowheads="1"/>
            </p:cNvSpPr>
            <p:nvPr/>
          </p:nvSpPr>
          <p:spPr bwMode="auto">
            <a:xfrm>
              <a:off x="13436600" y="-1787526"/>
              <a:ext cx="104775" cy="38100"/>
            </a:xfrm>
            <a:prstGeom prst="rect">
              <a:avLst/>
            </a:prstGeom>
            <a:solidFill>
              <a:srgbClr val="9B5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3" name="Rectangle 280"/>
            <p:cNvSpPr>
              <a:spLocks noChangeArrowheads="1"/>
            </p:cNvSpPr>
            <p:nvPr/>
          </p:nvSpPr>
          <p:spPr bwMode="auto">
            <a:xfrm>
              <a:off x="12958763" y="-1787526"/>
              <a:ext cx="147638" cy="38100"/>
            </a:xfrm>
            <a:prstGeom prst="rect">
              <a:avLst/>
            </a:prstGeom>
            <a:solidFill>
              <a:srgbClr val="9B5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4" name="Freeform 281"/>
            <p:cNvSpPr>
              <a:spLocks/>
            </p:cNvSpPr>
            <p:nvPr/>
          </p:nvSpPr>
          <p:spPr bwMode="auto">
            <a:xfrm>
              <a:off x="12671425" y="-1914526"/>
              <a:ext cx="295275" cy="52388"/>
            </a:xfrm>
            <a:custGeom>
              <a:avLst/>
              <a:gdLst>
                <a:gd name="T0" fmla="*/ 66 w 68"/>
                <a:gd name="T1" fmla="*/ 0 h 12"/>
                <a:gd name="T2" fmla="*/ 1 w 68"/>
                <a:gd name="T3" fmla="*/ 0 h 12"/>
                <a:gd name="T4" fmla="*/ 0 w 68"/>
                <a:gd name="T5" fmla="*/ 2 h 12"/>
                <a:gd name="T6" fmla="*/ 0 w 68"/>
                <a:gd name="T7" fmla="*/ 6 h 12"/>
                <a:gd name="T8" fmla="*/ 5 w 68"/>
                <a:gd name="T9" fmla="*/ 12 h 12"/>
                <a:gd name="T10" fmla="*/ 62 w 68"/>
                <a:gd name="T11" fmla="*/ 12 h 12"/>
                <a:gd name="T12" fmla="*/ 68 w 68"/>
                <a:gd name="T13" fmla="*/ 6 h 12"/>
                <a:gd name="T14" fmla="*/ 68 w 68"/>
                <a:gd name="T15" fmla="*/ 2 h 12"/>
                <a:gd name="T16" fmla="*/ 66 w 68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2">
                  <a:moveTo>
                    <a:pt x="6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5" y="12"/>
                    <a:pt x="68" y="9"/>
                    <a:pt x="68" y="6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5" name="Freeform 282"/>
            <p:cNvSpPr>
              <a:spLocks/>
            </p:cNvSpPr>
            <p:nvPr/>
          </p:nvSpPr>
          <p:spPr bwMode="auto">
            <a:xfrm>
              <a:off x="12011025" y="-1914526"/>
              <a:ext cx="735013" cy="52388"/>
            </a:xfrm>
            <a:custGeom>
              <a:avLst/>
              <a:gdLst>
                <a:gd name="T0" fmla="*/ 2 w 169"/>
                <a:gd name="T1" fmla="*/ 0 h 12"/>
                <a:gd name="T2" fmla="*/ 167 w 169"/>
                <a:gd name="T3" fmla="*/ 0 h 12"/>
                <a:gd name="T4" fmla="*/ 169 w 169"/>
                <a:gd name="T5" fmla="*/ 2 h 12"/>
                <a:gd name="T6" fmla="*/ 169 w 169"/>
                <a:gd name="T7" fmla="*/ 6 h 12"/>
                <a:gd name="T8" fmla="*/ 163 w 169"/>
                <a:gd name="T9" fmla="*/ 12 h 12"/>
                <a:gd name="T10" fmla="*/ 6 w 169"/>
                <a:gd name="T11" fmla="*/ 12 h 12"/>
                <a:gd name="T12" fmla="*/ 0 w 169"/>
                <a:gd name="T13" fmla="*/ 6 h 12"/>
                <a:gd name="T14" fmla="*/ 0 w 169"/>
                <a:gd name="T15" fmla="*/ 2 h 12"/>
                <a:gd name="T16" fmla="*/ 2 w 16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2">
                  <a:moveTo>
                    <a:pt x="2" y="0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68" y="0"/>
                    <a:pt x="169" y="1"/>
                    <a:pt x="169" y="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9"/>
                    <a:pt x="166" y="12"/>
                    <a:pt x="16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6" name="Freeform 283"/>
            <p:cNvSpPr>
              <a:spLocks/>
            </p:cNvSpPr>
            <p:nvPr/>
          </p:nvSpPr>
          <p:spPr bwMode="auto">
            <a:xfrm>
              <a:off x="12041188" y="-1949451"/>
              <a:ext cx="635000" cy="57150"/>
            </a:xfrm>
            <a:custGeom>
              <a:avLst/>
              <a:gdLst>
                <a:gd name="T0" fmla="*/ 1 w 146"/>
                <a:gd name="T1" fmla="*/ 0 h 13"/>
                <a:gd name="T2" fmla="*/ 145 w 146"/>
                <a:gd name="T3" fmla="*/ 0 h 13"/>
                <a:gd name="T4" fmla="*/ 146 w 146"/>
                <a:gd name="T5" fmla="*/ 1 h 13"/>
                <a:gd name="T6" fmla="*/ 146 w 146"/>
                <a:gd name="T7" fmla="*/ 12 h 13"/>
                <a:gd name="T8" fmla="*/ 145 w 146"/>
                <a:gd name="T9" fmla="*/ 13 h 13"/>
                <a:gd name="T10" fmla="*/ 1 w 146"/>
                <a:gd name="T11" fmla="*/ 13 h 13"/>
                <a:gd name="T12" fmla="*/ 0 w 146"/>
                <a:gd name="T13" fmla="*/ 12 h 13"/>
                <a:gd name="T14" fmla="*/ 0 w 146"/>
                <a:gd name="T15" fmla="*/ 1 h 13"/>
                <a:gd name="T16" fmla="*/ 1 w 146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3">
                  <a:moveTo>
                    <a:pt x="1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0"/>
                    <a:pt x="146" y="1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6" y="12"/>
                    <a:pt x="146" y="13"/>
                    <a:pt x="145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7" name="Freeform 284"/>
            <p:cNvSpPr>
              <a:spLocks/>
            </p:cNvSpPr>
            <p:nvPr/>
          </p:nvSpPr>
          <p:spPr bwMode="auto">
            <a:xfrm>
              <a:off x="11906250" y="-2459038"/>
              <a:ext cx="822325" cy="536575"/>
            </a:xfrm>
            <a:custGeom>
              <a:avLst/>
              <a:gdLst>
                <a:gd name="T0" fmla="*/ 5 w 189"/>
                <a:gd name="T1" fmla="*/ 0 h 123"/>
                <a:gd name="T2" fmla="*/ 161 w 189"/>
                <a:gd name="T3" fmla="*/ 0 h 123"/>
                <a:gd name="T4" fmla="*/ 167 w 189"/>
                <a:gd name="T5" fmla="*/ 4 h 123"/>
                <a:gd name="T6" fmla="*/ 188 w 189"/>
                <a:gd name="T7" fmla="*/ 118 h 123"/>
                <a:gd name="T8" fmla="*/ 184 w 189"/>
                <a:gd name="T9" fmla="*/ 123 h 123"/>
                <a:gd name="T10" fmla="*/ 28 w 189"/>
                <a:gd name="T11" fmla="*/ 123 h 123"/>
                <a:gd name="T12" fmla="*/ 22 w 189"/>
                <a:gd name="T13" fmla="*/ 118 h 123"/>
                <a:gd name="T14" fmla="*/ 1 w 189"/>
                <a:gd name="T15" fmla="*/ 4 h 123"/>
                <a:gd name="T16" fmla="*/ 5 w 189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3">
                  <a:moveTo>
                    <a:pt x="5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4" y="0"/>
                    <a:pt x="166" y="2"/>
                    <a:pt x="167" y="4"/>
                  </a:cubicBezTo>
                  <a:cubicBezTo>
                    <a:pt x="188" y="118"/>
                    <a:pt x="188" y="118"/>
                    <a:pt x="188" y="118"/>
                  </a:cubicBezTo>
                  <a:cubicBezTo>
                    <a:pt x="189" y="120"/>
                    <a:pt x="187" y="123"/>
                    <a:pt x="184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2" y="120"/>
                    <a:pt x="22" y="11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8" name="Freeform 285"/>
            <p:cNvSpPr>
              <a:spLocks/>
            </p:cNvSpPr>
            <p:nvPr/>
          </p:nvSpPr>
          <p:spPr bwMode="auto">
            <a:xfrm>
              <a:off x="12223750" y="-2197101"/>
              <a:ext cx="127000" cy="38100"/>
            </a:xfrm>
            <a:custGeom>
              <a:avLst/>
              <a:gdLst>
                <a:gd name="T0" fmla="*/ 74 w 80"/>
                <a:gd name="T1" fmla="*/ 0 h 24"/>
                <a:gd name="T2" fmla="*/ 80 w 80"/>
                <a:gd name="T3" fmla="*/ 24 h 24"/>
                <a:gd name="T4" fmla="*/ 6 w 80"/>
                <a:gd name="T5" fmla="*/ 24 h 24"/>
                <a:gd name="T6" fmla="*/ 0 w 80"/>
                <a:gd name="T7" fmla="*/ 0 h 24"/>
                <a:gd name="T8" fmla="*/ 74 w 8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4">
                  <a:moveTo>
                    <a:pt x="74" y="0"/>
                  </a:moveTo>
                  <a:lnTo>
                    <a:pt x="80" y="24"/>
                  </a:lnTo>
                  <a:lnTo>
                    <a:pt x="6" y="2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9" name="Freeform 286"/>
            <p:cNvSpPr>
              <a:spLocks/>
            </p:cNvSpPr>
            <p:nvPr/>
          </p:nvSpPr>
          <p:spPr bwMode="auto">
            <a:xfrm>
              <a:off x="12223750" y="-2192338"/>
              <a:ext cx="122238" cy="33338"/>
            </a:xfrm>
            <a:custGeom>
              <a:avLst/>
              <a:gdLst>
                <a:gd name="T0" fmla="*/ 77 w 77"/>
                <a:gd name="T1" fmla="*/ 21 h 21"/>
                <a:gd name="T2" fmla="*/ 6 w 77"/>
                <a:gd name="T3" fmla="*/ 21 h 21"/>
                <a:gd name="T4" fmla="*/ 0 w 77"/>
                <a:gd name="T5" fmla="*/ 0 h 21"/>
                <a:gd name="T6" fmla="*/ 71 w 77"/>
                <a:gd name="T7" fmla="*/ 0 h 21"/>
                <a:gd name="T8" fmla="*/ 77 w 7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21">
                  <a:moveTo>
                    <a:pt x="77" y="21"/>
                  </a:moveTo>
                  <a:lnTo>
                    <a:pt x="6" y="2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7" y="2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0" name="Freeform 287"/>
            <p:cNvSpPr>
              <a:spLocks/>
            </p:cNvSpPr>
            <p:nvPr/>
          </p:nvSpPr>
          <p:spPr bwMode="auto">
            <a:xfrm>
              <a:off x="11958638" y="-2436813"/>
              <a:ext cx="739775" cy="487363"/>
            </a:xfrm>
            <a:custGeom>
              <a:avLst/>
              <a:gdLst>
                <a:gd name="T0" fmla="*/ 0 w 170"/>
                <a:gd name="T1" fmla="*/ 0 h 112"/>
                <a:gd name="T2" fmla="*/ 144 w 170"/>
                <a:gd name="T3" fmla="*/ 0 h 112"/>
                <a:gd name="T4" fmla="*/ 148 w 170"/>
                <a:gd name="T5" fmla="*/ 1 h 112"/>
                <a:gd name="T6" fmla="*/ 150 w 170"/>
                <a:gd name="T7" fmla="*/ 5 h 112"/>
                <a:gd name="T8" fmla="*/ 170 w 170"/>
                <a:gd name="T9" fmla="*/ 112 h 112"/>
                <a:gd name="T10" fmla="*/ 169 w 170"/>
                <a:gd name="T11" fmla="*/ 112 h 112"/>
                <a:gd name="T12" fmla="*/ 149 w 170"/>
                <a:gd name="T13" fmla="*/ 5 h 112"/>
                <a:gd name="T14" fmla="*/ 147 w 170"/>
                <a:gd name="T15" fmla="*/ 2 h 112"/>
                <a:gd name="T16" fmla="*/ 144 w 170"/>
                <a:gd name="T17" fmla="*/ 1 h 112"/>
                <a:gd name="T18" fmla="*/ 0 w 170"/>
                <a:gd name="T19" fmla="*/ 1 h 112"/>
                <a:gd name="T20" fmla="*/ 0 w 170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12">
                  <a:moveTo>
                    <a:pt x="0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5" y="0"/>
                    <a:pt x="147" y="0"/>
                    <a:pt x="148" y="1"/>
                  </a:cubicBezTo>
                  <a:cubicBezTo>
                    <a:pt x="149" y="2"/>
                    <a:pt x="150" y="3"/>
                    <a:pt x="150" y="5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69" y="112"/>
                    <a:pt x="169" y="112"/>
                    <a:pt x="169" y="112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4"/>
                    <a:pt x="148" y="3"/>
                    <a:pt x="147" y="2"/>
                  </a:cubicBezTo>
                  <a:cubicBezTo>
                    <a:pt x="146" y="1"/>
                    <a:pt x="145" y="1"/>
                    <a:pt x="144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1" name="Rectangle 288"/>
            <p:cNvSpPr>
              <a:spLocks noChangeArrowheads="1"/>
            </p:cNvSpPr>
            <p:nvPr/>
          </p:nvSpPr>
          <p:spPr bwMode="auto">
            <a:xfrm>
              <a:off x="12080875" y="-1762126"/>
              <a:ext cx="90488" cy="1214438"/>
            </a:xfrm>
            <a:prstGeom prst="rect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2" name="Rectangle 289"/>
            <p:cNvSpPr>
              <a:spLocks noChangeArrowheads="1"/>
            </p:cNvSpPr>
            <p:nvPr/>
          </p:nvSpPr>
          <p:spPr bwMode="auto">
            <a:xfrm>
              <a:off x="11750675" y="-1792288"/>
              <a:ext cx="95250" cy="1189038"/>
            </a:xfrm>
            <a:prstGeom prst="rect">
              <a:avLst/>
            </a:pr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3" name="Freeform 290"/>
            <p:cNvSpPr>
              <a:spLocks/>
            </p:cNvSpPr>
            <p:nvPr/>
          </p:nvSpPr>
          <p:spPr bwMode="auto">
            <a:xfrm>
              <a:off x="11723688" y="-1862138"/>
              <a:ext cx="344488" cy="130175"/>
            </a:xfrm>
            <a:custGeom>
              <a:avLst/>
              <a:gdLst>
                <a:gd name="T0" fmla="*/ 5 w 79"/>
                <a:gd name="T1" fmla="*/ 0 h 30"/>
                <a:gd name="T2" fmla="*/ 74 w 79"/>
                <a:gd name="T3" fmla="*/ 0 h 30"/>
                <a:gd name="T4" fmla="*/ 79 w 79"/>
                <a:gd name="T5" fmla="*/ 5 h 30"/>
                <a:gd name="T6" fmla="*/ 79 w 79"/>
                <a:gd name="T7" fmla="*/ 24 h 30"/>
                <a:gd name="T8" fmla="*/ 74 w 79"/>
                <a:gd name="T9" fmla="*/ 30 h 30"/>
                <a:gd name="T10" fmla="*/ 5 w 79"/>
                <a:gd name="T11" fmla="*/ 30 h 30"/>
                <a:gd name="T12" fmla="*/ 0 w 79"/>
                <a:gd name="T13" fmla="*/ 24 h 30"/>
                <a:gd name="T14" fmla="*/ 0 w 79"/>
                <a:gd name="T15" fmla="*/ 5 h 30"/>
                <a:gd name="T16" fmla="*/ 5 w 79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30">
                  <a:moveTo>
                    <a:pt x="5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79" y="2"/>
                    <a:pt x="79" y="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7"/>
                    <a:pt x="77" y="30"/>
                    <a:pt x="7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8A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4" name="Freeform 291"/>
            <p:cNvSpPr>
              <a:spLocks/>
            </p:cNvSpPr>
            <p:nvPr/>
          </p:nvSpPr>
          <p:spPr bwMode="auto">
            <a:xfrm>
              <a:off x="11798300" y="-1731963"/>
              <a:ext cx="295275" cy="1001713"/>
            </a:xfrm>
            <a:custGeom>
              <a:avLst/>
              <a:gdLst>
                <a:gd name="T0" fmla="*/ 0 w 186"/>
                <a:gd name="T1" fmla="*/ 629 h 631"/>
                <a:gd name="T2" fmla="*/ 186 w 186"/>
                <a:gd name="T3" fmla="*/ 631 h 631"/>
                <a:gd name="T4" fmla="*/ 186 w 186"/>
                <a:gd name="T5" fmla="*/ 0 h 631"/>
                <a:gd name="T6" fmla="*/ 0 w 186"/>
                <a:gd name="T7" fmla="*/ 0 h 631"/>
                <a:gd name="T8" fmla="*/ 0 w 186"/>
                <a:gd name="T9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631">
                  <a:moveTo>
                    <a:pt x="0" y="629"/>
                  </a:moveTo>
                  <a:lnTo>
                    <a:pt x="186" y="631"/>
                  </a:lnTo>
                  <a:lnTo>
                    <a:pt x="186" y="0"/>
                  </a:lnTo>
                  <a:lnTo>
                    <a:pt x="0" y="0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5" name="Rectangle 292"/>
            <p:cNvSpPr>
              <a:spLocks noChangeArrowheads="1"/>
            </p:cNvSpPr>
            <p:nvPr/>
          </p:nvSpPr>
          <p:spPr bwMode="auto">
            <a:xfrm>
              <a:off x="12080875" y="-1762126"/>
              <a:ext cx="39688" cy="1214438"/>
            </a:xfrm>
            <a:prstGeom prst="rect">
              <a:avLst/>
            </a:pr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6" name="Rectangle 293"/>
            <p:cNvSpPr>
              <a:spLocks noChangeArrowheads="1"/>
            </p:cNvSpPr>
            <p:nvPr/>
          </p:nvSpPr>
          <p:spPr bwMode="auto">
            <a:xfrm>
              <a:off x="11798300" y="-1731963"/>
              <a:ext cx="282575" cy="69850"/>
            </a:xfrm>
            <a:prstGeom prst="rect">
              <a:avLst/>
            </a:prstGeom>
            <a:solidFill>
              <a:srgbClr val="4B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7" name="Freeform 294"/>
            <p:cNvSpPr>
              <a:spLocks/>
            </p:cNvSpPr>
            <p:nvPr/>
          </p:nvSpPr>
          <p:spPr bwMode="auto">
            <a:xfrm>
              <a:off x="12028488" y="-1862138"/>
              <a:ext cx="2824163" cy="130175"/>
            </a:xfrm>
            <a:custGeom>
              <a:avLst/>
              <a:gdLst>
                <a:gd name="T0" fmla="*/ 645 w 650"/>
                <a:gd name="T1" fmla="*/ 0 h 30"/>
                <a:gd name="T2" fmla="*/ 5 w 650"/>
                <a:gd name="T3" fmla="*/ 0 h 30"/>
                <a:gd name="T4" fmla="*/ 0 w 650"/>
                <a:gd name="T5" fmla="*/ 5 h 30"/>
                <a:gd name="T6" fmla="*/ 0 w 650"/>
                <a:gd name="T7" fmla="*/ 24 h 30"/>
                <a:gd name="T8" fmla="*/ 5 w 650"/>
                <a:gd name="T9" fmla="*/ 30 h 30"/>
                <a:gd name="T10" fmla="*/ 645 w 650"/>
                <a:gd name="T11" fmla="*/ 30 h 30"/>
                <a:gd name="T12" fmla="*/ 650 w 650"/>
                <a:gd name="T13" fmla="*/ 24 h 30"/>
                <a:gd name="T14" fmla="*/ 650 w 650"/>
                <a:gd name="T15" fmla="*/ 5 h 30"/>
                <a:gd name="T16" fmla="*/ 645 w 65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30">
                  <a:moveTo>
                    <a:pt x="6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30"/>
                    <a:pt x="5" y="30"/>
                  </a:cubicBezTo>
                  <a:cubicBezTo>
                    <a:pt x="645" y="30"/>
                    <a:pt x="645" y="30"/>
                    <a:pt x="645" y="30"/>
                  </a:cubicBezTo>
                  <a:cubicBezTo>
                    <a:pt x="648" y="30"/>
                    <a:pt x="650" y="27"/>
                    <a:pt x="650" y="24"/>
                  </a:cubicBezTo>
                  <a:cubicBezTo>
                    <a:pt x="650" y="5"/>
                    <a:pt x="650" y="5"/>
                    <a:pt x="650" y="5"/>
                  </a:cubicBezTo>
                  <a:cubicBezTo>
                    <a:pt x="650" y="2"/>
                    <a:pt x="648" y="0"/>
                    <a:pt x="645" y="0"/>
                  </a:cubicBezTo>
                  <a:close/>
                </a:path>
              </a:pathLst>
            </a:custGeom>
            <a:solidFill>
              <a:srgbClr val="AFC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8" name="Rectangle 295"/>
            <p:cNvSpPr>
              <a:spLocks noChangeArrowheads="1"/>
            </p:cNvSpPr>
            <p:nvPr/>
          </p:nvSpPr>
          <p:spPr bwMode="auto">
            <a:xfrm>
              <a:off x="12171363" y="-1731963"/>
              <a:ext cx="517525" cy="69850"/>
            </a:xfrm>
            <a:prstGeom prst="rect">
              <a:avLst/>
            </a:prstGeom>
            <a:solidFill>
              <a:srgbClr val="5D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9" name="Freeform 296"/>
            <p:cNvSpPr>
              <a:spLocks/>
            </p:cNvSpPr>
            <p:nvPr/>
          </p:nvSpPr>
          <p:spPr bwMode="auto">
            <a:xfrm>
              <a:off x="12688888" y="-1731963"/>
              <a:ext cx="95250" cy="139700"/>
            </a:xfrm>
            <a:custGeom>
              <a:avLst/>
              <a:gdLst>
                <a:gd name="T0" fmla="*/ 0 w 60"/>
                <a:gd name="T1" fmla="*/ 88 h 88"/>
                <a:gd name="T2" fmla="*/ 0 w 60"/>
                <a:gd name="T3" fmla="*/ 0 h 88"/>
                <a:gd name="T4" fmla="*/ 60 w 60"/>
                <a:gd name="T5" fmla="*/ 0 h 88"/>
                <a:gd name="T6" fmla="*/ 0 w 60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8">
                  <a:moveTo>
                    <a:pt x="0" y="8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70" name="Freeform 297"/>
            <p:cNvSpPr>
              <a:spLocks/>
            </p:cNvSpPr>
            <p:nvPr/>
          </p:nvSpPr>
          <p:spPr bwMode="auto">
            <a:xfrm>
              <a:off x="12120563" y="-1731963"/>
              <a:ext cx="50800" cy="79375"/>
            </a:xfrm>
            <a:custGeom>
              <a:avLst/>
              <a:gdLst>
                <a:gd name="T0" fmla="*/ 0 w 32"/>
                <a:gd name="T1" fmla="*/ 0 h 50"/>
                <a:gd name="T2" fmla="*/ 32 w 32"/>
                <a:gd name="T3" fmla="*/ 0 h 50"/>
                <a:gd name="T4" fmla="*/ 0 w 32"/>
                <a:gd name="T5" fmla="*/ 50 h 50"/>
                <a:gd name="T6" fmla="*/ 0 w 32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0">
                  <a:moveTo>
                    <a:pt x="0" y="0"/>
                  </a:moveTo>
                  <a:lnTo>
                    <a:pt x="32" y="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71" name="Freeform 298"/>
            <p:cNvSpPr>
              <a:spLocks/>
            </p:cNvSpPr>
            <p:nvPr/>
          </p:nvSpPr>
          <p:spPr bwMode="auto">
            <a:xfrm>
              <a:off x="12080875" y="-1731963"/>
              <a:ext cx="39688" cy="139700"/>
            </a:xfrm>
            <a:custGeom>
              <a:avLst/>
              <a:gdLst>
                <a:gd name="T0" fmla="*/ 0 w 25"/>
                <a:gd name="T1" fmla="*/ 88 h 88"/>
                <a:gd name="T2" fmla="*/ 0 w 25"/>
                <a:gd name="T3" fmla="*/ 0 h 88"/>
                <a:gd name="T4" fmla="*/ 25 w 25"/>
                <a:gd name="T5" fmla="*/ 0 h 88"/>
                <a:gd name="T6" fmla="*/ 25 w 25"/>
                <a:gd name="T7" fmla="*/ 50 h 88"/>
                <a:gd name="T8" fmla="*/ 0 w 25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8">
                  <a:moveTo>
                    <a:pt x="0" y="88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5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4B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pic>
        <p:nvPicPr>
          <p:cNvPr id="563" name="Рисунок 5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1269" y="3222097"/>
            <a:ext cx="1227788" cy="2722486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6884" y="3040546"/>
            <a:ext cx="1999688" cy="1206563"/>
          </a:xfrm>
          <a:prstGeom prst="rect">
            <a:avLst/>
          </a:prstGeom>
        </p:spPr>
      </p:pic>
      <p:grpSp>
        <p:nvGrpSpPr>
          <p:cNvPr id="127" name="Группа 126"/>
          <p:cNvGrpSpPr/>
          <p:nvPr/>
        </p:nvGrpSpPr>
        <p:grpSpPr>
          <a:xfrm>
            <a:off x="4093526" y="3000127"/>
            <a:ext cx="714137" cy="715619"/>
            <a:chOff x="10694988" y="-4205288"/>
            <a:chExt cx="765175" cy="766763"/>
          </a:xfrm>
        </p:grpSpPr>
        <p:sp>
          <p:nvSpPr>
            <p:cNvPr id="128" name="Oval 48"/>
            <p:cNvSpPr>
              <a:spLocks noChangeArrowheads="1"/>
            </p:cNvSpPr>
            <p:nvPr/>
          </p:nvSpPr>
          <p:spPr bwMode="auto">
            <a:xfrm>
              <a:off x="10694988" y="-4205288"/>
              <a:ext cx="765175" cy="766763"/>
            </a:xfrm>
            <a:prstGeom prst="ellipse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9" name="Oval 49"/>
            <p:cNvSpPr>
              <a:spLocks noChangeArrowheads="1"/>
            </p:cNvSpPr>
            <p:nvPr/>
          </p:nvSpPr>
          <p:spPr bwMode="auto">
            <a:xfrm>
              <a:off x="10760076" y="-4140201"/>
              <a:ext cx="633413" cy="636588"/>
            </a:xfrm>
            <a:prstGeom prst="ellipse">
              <a:avLst/>
            </a:pr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0" name="Oval 50"/>
            <p:cNvSpPr>
              <a:spLocks noChangeArrowheads="1"/>
            </p:cNvSpPr>
            <p:nvPr/>
          </p:nvSpPr>
          <p:spPr bwMode="auto">
            <a:xfrm>
              <a:off x="10772776" y="-4122738"/>
              <a:ext cx="603250" cy="601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1" name="Freeform 51"/>
            <p:cNvSpPr>
              <a:spLocks/>
            </p:cNvSpPr>
            <p:nvPr/>
          </p:nvSpPr>
          <p:spPr bwMode="auto">
            <a:xfrm>
              <a:off x="11298238" y="-3856038"/>
              <a:ext cx="47625" cy="65088"/>
            </a:xfrm>
            <a:custGeom>
              <a:avLst/>
              <a:gdLst>
                <a:gd name="T0" fmla="*/ 0 w 11"/>
                <a:gd name="T1" fmla="*/ 11 h 15"/>
                <a:gd name="T2" fmla="*/ 3 w 11"/>
                <a:gd name="T3" fmla="*/ 11 h 15"/>
                <a:gd name="T4" fmla="*/ 4 w 11"/>
                <a:gd name="T5" fmla="*/ 12 h 15"/>
                <a:gd name="T6" fmla="*/ 5 w 11"/>
                <a:gd name="T7" fmla="*/ 13 h 15"/>
                <a:gd name="T8" fmla="*/ 7 w 11"/>
                <a:gd name="T9" fmla="*/ 12 h 15"/>
                <a:gd name="T10" fmla="*/ 8 w 11"/>
                <a:gd name="T11" fmla="*/ 11 h 15"/>
                <a:gd name="T12" fmla="*/ 7 w 11"/>
                <a:gd name="T13" fmla="*/ 9 h 15"/>
                <a:gd name="T14" fmla="*/ 6 w 11"/>
                <a:gd name="T15" fmla="*/ 8 h 15"/>
                <a:gd name="T16" fmla="*/ 4 w 11"/>
                <a:gd name="T17" fmla="*/ 8 h 15"/>
                <a:gd name="T18" fmla="*/ 5 w 11"/>
                <a:gd name="T19" fmla="*/ 6 h 15"/>
                <a:gd name="T20" fmla="*/ 6 w 11"/>
                <a:gd name="T21" fmla="*/ 6 h 15"/>
                <a:gd name="T22" fmla="*/ 7 w 11"/>
                <a:gd name="T23" fmla="*/ 4 h 15"/>
                <a:gd name="T24" fmla="*/ 6 w 11"/>
                <a:gd name="T25" fmla="*/ 3 h 15"/>
                <a:gd name="T26" fmla="*/ 5 w 11"/>
                <a:gd name="T27" fmla="*/ 2 h 15"/>
                <a:gd name="T28" fmla="*/ 4 w 11"/>
                <a:gd name="T29" fmla="*/ 3 h 15"/>
                <a:gd name="T30" fmla="*/ 3 w 11"/>
                <a:gd name="T31" fmla="*/ 4 h 15"/>
                <a:gd name="T32" fmla="*/ 1 w 11"/>
                <a:gd name="T33" fmla="*/ 4 h 15"/>
                <a:gd name="T34" fmla="*/ 2 w 11"/>
                <a:gd name="T35" fmla="*/ 2 h 15"/>
                <a:gd name="T36" fmla="*/ 3 w 11"/>
                <a:gd name="T37" fmla="*/ 1 h 15"/>
                <a:gd name="T38" fmla="*/ 5 w 11"/>
                <a:gd name="T39" fmla="*/ 0 h 15"/>
                <a:gd name="T40" fmla="*/ 9 w 11"/>
                <a:gd name="T41" fmla="*/ 1 h 15"/>
                <a:gd name="T42" fmla="*/ 10 w 11"/>
                <a:gd name="T43" fmla="*/ 4 h 15"/>
                <a:gd name="T44" fmla="*/ 8 w 11"/>
                <a:gd name="T45" fmla="*/ 7 h 15"/>
                <a:gd name="T46" fmla="*/ 10 w 11"/>
                <a:gd name="T47" fmla="*/ 8 h 15"/>
                <a:gd name="T48" fmla="*/ 11 w 11"/>
                <a:gd name="T49" fmla="*/ 11 h 15"/>
                <a:gd name="T50" fmla="*/ 9 w 11"/>
                <a:gd name="T51" fmla="*/ 14 h 15"/>
                <a:gd name="T52" fmla="*/ 5 w 11"/>
                <a:gd name="T53" fmla="*/ 15 h 15"/>
                <a:gd name="T54" fmla="*/ 2 w 11"/>
                <a:gd name="T55" fmla="*/ 14 h 15"/>
                <a:gd name="T56" fmla="*/ 0 w 11"/>
                <a:gd name="T5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15">
                  <a:moveTo>
                    <a:pt x="0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8" y="10"/>
                    <a:pt x="7" y="9"/>
                    <a:pt x="7" y="9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1" y="12"/>
                    <a:pt x="10" y="13"/>
                    <a:pt x="9" y="14"/>
                  </a:cubicBezTo>
                  <a:cubicBezTo>
                    <a:pt x="8" y="15"/>
                    <a:pt x="7" y="15"/>
                    <a:pt x="5" y="15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3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2" name="Freeform 52"/>
            <p:cNvSpPr>
              <a:spLocks noEditPoints="1"/>
            </p:cNvSpPr>
            <p:nvPr/>
          </p:nvSpPr>
          <p:spPr bwMode="auto">
            <a:xfrm>
              <a:off x="11055351" y="-3616326"/>
              <a:ext cx="42863" cy="65088"/>
            </a:xfrm>
            <a:custGeom>
              <a:avLst/>
              <a:gdLst>
                <a:gd name="T0" fmla="*/ 10 w 10"/>
                <a:gd name="T1" fmla="*/ 3 h 15"/>
                <a:gd name="T2" fmla="*/ 7 w 10"/>
                <a:gd name="T3" fmla="*/ 4 h 15"/>
                <a:gd name="T4" fmla="*/ 6 w 10"/>
                <a:gd name="T5" fmla="*/ 3 h 15"/>
                <a:gd name="T6" fmla="*/ 5 w 10"/>
                <a:gd name="T7" fmla="*/ 2 h 15"/>
                <a:gd name="T8" fmla="*/ 4 w 10"/>
                <a:gd name="T9" fmla="*/ 3 h 15"/>
                <a:gd name="T10" fmla="*/ 3 w 10"/>
                <a:gd name="T11" fmla="*/ 6 h 15"/>
                <a:gd name="T12" fmla="*/ 5 w 10"/>
                <a:gd name="T13" fmla="*/ 5 h 15"/>
                <a:gd name="T14" fmla="*/ 9 w 10"/>
                <a:gd name="T15" fmla="*/ 6 h 15"/>
                <a:gd name="T16" fmla="*/ 10 w 10"/>
                <a:gd name="T17" fmla="*/ 10 h 15"/>
                <a:gd name="T18" fmla="*/ 9 w 10"/>
                <a:gd name="T19" fmla="*/ 14 h 15"/>
                <a:gd name="T20" fmla="*/ 5 w 10"/>
                <a:gd name="T21" fmla="*/ 15 h 15"/>
                <a:gd name="T22" fmla="*/ 1 w 10"/>
                <a:gd name="T23" fmla="*/ 13 h 15"/>
                <a:gd name="T24" fmla="*/ 0 w 10"/>
                <a:gd name="T25" fmla="*/ 8 h 15"/>
                <a:gd name="T26" fmla="*/ 1 w 10"/>
                <a:gd name="T27" fmla="*/ 2 h 15"/>
                <a:gd name="T28" fmla="*/ 5 w 10"/>
                <a:gd name="T29" fmla="*/ 0 h 15"/>
                <a:gd name="T30" fmla="*/ 8 w 10"/>
                <a:gd name="T31" fmla="*/ 1 h 15"/>
                <a:gd name="T32" fmla="*/ 10 w 10"/>
                <a:gd name="T33" fmla="*/ 3 h 15"/>
                <a:gd name="T34" fmla="*/ 3 w 10"/>
                <a:gd name="T35" fmla="*/ 10 h 15"/>
                <a:gd name="T36" fmla="*/ 4 w 10"/>
                <a:gd name="T37" fmla="*/ 12 h 15"/>
                <a:gd name="T38" fmla="*/ 5 w 10"/>
                <a:gd name="T39" fmla="*/ 13 h 15"/>
                <a:gd name="T40" fmla="*/ 7 w 10"/>
                <a:gd name="T41" fmla="*/ 12 h 15"/>
                <a:gd name="T42" fmla="*/ 7 w 10"/>
                <a:gd name="T43" fmla="*/ 10 h 15"/>
                <a:gd name="T44" fmla="*/ 6 w 10"/>
                <a:gd name="T45" fmla="*/ 8 h 15"/>
                <a:gd name="T46" fmla="*/ 5 w 10"/>
                <a:gd name="T47" fmla="*/ 7 h 15"/>
                <a:gd name="T48" fmla="*/ 4 w 10"/>
                <a:gd name="T49" fmla="*/ 8 h 15"/>
                <a:gd name="T50" fmla="*/ 3 w 10"/>
                <a:gd name="T5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5">
                  <a:moveTo>
                    <a:pt x="10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3" y="5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7" y="5"/>
                    <a:pt x="8" y="6"/>
                    <a:pt x="9" y="6"/>
                  </a:cubicBezTo>
                  <a:cubicBezTo>
                    <a:pt x="9" y="7"/>
                    <a:pt x="10" y="9"/>
                    <a:pt x="10" y="10"/>
                  </a:cubicBezTo>
                  <a:cubicBezTo>
                    <a:pt x="10" y="12"/>
                    <a:pt x="9" y="13"/>
                    <a:pt x="9" y="14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3" y="15"/>
                    <a:pt x="2" y="15"/>
                    <a:pt x="1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9" y="2"/>
                    <a:pt x="10" y="3"/>
                  </a:cubicBezTo>
                  <a:close/>
                  <a:moveTo>
                    <a:pt x="3" y="10"/>
                  </a:moveTo>
                  <a:cubicBezTo>
                    <a:pt x="3" y="11"/>
                    <a:pt x="3" y="11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6" y="13"/>
                    <a:pt x="6" y="13"/>
                    <a:pt x="7" y="12"/>
                  </a:cubicBezTo>
                  <a:cubicBezTo>
                    <a:pt x="7" y="12"/>
                    <a:pt x="7" y="11"/>
                    <a:pt x="7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8"/>
                    <a:pt x="3" y="9"/>
                    <a:pt x="3" y="10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3" name="Freeform 53"/>
            <p:cNvSpPr>
              <a:spLocks noEditPoints="1"/>
            </p:cNvSpPr>
            <p:nvPr/>
          </p:nvSpPr>
          <p:spPr bwMode="auto">
            <a:xfrm>
              <a:off x="10807701" y="-3856038"/>
              <a:ext cx="42863" cy="65088"/>
            </a:xfrm>
            <a:custGeom>
              <a:avLst/>
              <a:gdLst>
                <a:gd name="T0" fmla="*/ 0 w 10"/>
                <a:gd name="T1" fmla="*/ 12 h 15"/>
                <a:gd name="T2" fmla="*/ 3 w 10"/>
                <a:gd name="T3" fmla="*/ 11 h 15"/>
                <a:gd name="T4" fmla="*/ 3 w 10"/>
                <a:gd name="T5" fmla="*/ 13 h 15"/>
                <a:gd name="T6" fmla="*/ 4 w 10"/>
                <a:gd name="T7" fmla="*/ 13 h 15"/>
                <a:gd name="T8" fmla="*/ 6 w 10"/>
                <a:gd name="T9" fmla="*/ 12 h 15"/>
                <a:gd name="T10" fmla="*/ 7 w 10"/>
                <a:gd name="T11" fmla="*/ 9 h 15"/>
                <a:gd name="T12" fmla="*/ 4 w 10"/>
                <a:gd name="T13" fmla="*/ 10 h 15"/>
                <a:gd name="T14" fmla="*/ 1 w 10"/>
                <a:gd name="T15" fmla="*/ 9 h 15"/>
                <a:gd name="T16" fmla="*/ 0 w 10"/>
                <a:gd name="T17" fmla="*/ 5 h 15"/>
                <a:gd name="T18" fmla="*/ 1 w 10"/>
                <a:gd name="T19" fmla="*/ 1 h 15"/>
                <a:gd name="T20" fmla="*/ 4 w 10"/>
                <a:gd name="T21" fmla="*/ 0 h 15"/>
                <a:gd name="T22" fmla="*/ 8 w 10"/>
                <a:gd name="T23" fmla="*/ 2 h 15"/>
                <a:gd name="T24" fmla="*/ 10 w 10"/>
                <a:gd name="T25" fmla="*/ 8 h 15"/>
                <a:gd name="T26" fmla="*/ 8 w 10"/>
                <a:gd name="T27" fmla="*/ 14 h 15"/>
                <a:gd name="T28" fmla="*/ 4 w 10"/>
                <a:gd name="T29" fmla="*/ 15 h 15"/>
                <a:gd name="T30" fmla="*/ 1 w 10"/>
                <a:gd name="T31" fmla="*/ 15 h 15"/>
                <a:gd name="T32" fmla="*/ 0 w 10"/>
                <a:gd name="T33" fmla="*/ 12 h 15"/>
                <a:gd name="T34" fmla="*/ 6 w 10"/>
                <a:gd name="T35" fmla="*/ 5 h 15"/>
                <a:gd name="T36" fmla="*/ 6 w 10"/>
                <a:gd name="T37" fmla="*/ 3 h 15"/>
                <a:gd name="T38" fmla="*/ 4 w 10"/>
                <a:gd name="T39" fmla="*/ 2 h 15"/>
                <a:gd name="T40" fmla="*/ 3 w 10"/>
                <a:gd name="T41" fmla="*/ 3 h 15"/>
                <a:gd name="T42" fmla="*/ 2 w 10"/>
                <a:gd name="T43" fmla="*/ 5 h 15"/>
                <a:gd name="T44" fmla="*/ 3 w 10"/>
                <a:gd name="T45" fmla="*/ 7 h 15"/>
                <a:gd name="T46" fmla="*/ 4 w 10"/>
                <a:gd name="T47" fmla="*/ 8 h 15"/>
                <a:gd name="T48" fmla="*/ 6 w 10"/>
                <a:gd name="T49" fmla="*/ 7 h 15"/>
                <a:gd name="T50" fmla="*/ 6 w 10"/>
                <a:gd name="T5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5">
                  <a:moveTo>
                    <a:pt x="0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5" y="13"/>
                    <a:pt x="5" y="13"/>
                    <a:pt x="6" y="12"/>
                  </a:cubicBezTo>
                  <a:cubicBezTo>
                    <a:pt x="6" y="12"/>
                    <a:pt x="7" y="11"/>
                    <a:pt x="7" y="9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10" y="5"/>
                    <a:pt x="10" y="8"/>
                  </a:cubicBezTo>
                  <a:cubicBezTo>
                    <a:pt x="10" y="10"/>
                    <a:pt x="9" y="12"/>
                    <a:pt x="8" y="14"/>
                  </a:cubicBezTo>
                  <a:cubicBezTo>
                    <a:pt x="7" y="15"/>
                    <a:pt x="6" y="15"/>
                    <a:pt x="4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lose/>
                  <a:moveTo>
                    <a:pt x="6" y="5"/>
                  </a:moveTo>
                  <a:cubicBezTo>
                    <a:pt x="6" y="4"/>
                    <a:pt x="6" y="4"/>
                    <a:pt x="6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4" name="Freeform 54"/>
            <p:cNvSpPr>
              <a:spLocks noEditPoints="1"/>
            </p:cNvSpPr>
            <p:nvPr/>
          </p:nvSpPr>
          <p:spPr bwMode="auto">
            <a:xfrm>
              <a:off x="11037888" y="-4087813"/>
              <a:ext cx="82550" cy="65088"/>
            </a:xfrm>
            <a:custGeom>
              <a:avLst/>
              <a:gdLst>
                <a:gd name="T0" fmla="*/ 7 w 19"/>
                <a:gd name="T1" fmla="*/ 15 h 15"/>
                <a:gd name="T2" fmla="*/ 4 w 19"/>
                <a:gd name="T3" fmla="*/ 15 h 15"/>
                <a:gd name="T4" fmla="*/ 4 w 19"/>
                <a:gd name="T5" fmla="*/ 4 h 15"/>
                <a:gd name="T6" fmla="*/ 0 w 19"/>
                <a:gd name="T7" fmla="*/ 6 h 15"/>
                <a:gd name="T8" fmla="*/ 0 w 19"/>
                <a:gd name="T9" fmla="*/ 3 h 15"/>
                <a:gd name="T10" fmla="*/ 2 w 19"/>
                <a:gd name="T11" fmla="*/ 2 h 15"/>
                <a:gd name="T12" fmla="*/ 4 w 19"/>
                <a:gd name="T13" fmla="*/ 0 h 15"/>
                <a:gd name="T14" fmla="*/ 7 w 19"/>
                <a:gd name="T15" fmla="*/ 0 h 15"/>
                <a:gd name="T16" fmla="*/ 7 w 19"/>
                <a:gd name="T17" fmla="*/ 15 h 15"/>
                <a:gd name="T18" fmla="*/ 19 w 19"/>
                <a:gd name="T19" fmla="*/ 12 h 15"/>
                <a:gd name="T20" fmla="*/ 19 w 19"/>
                <a:gd name="T21" fmla="*/ 15 h 15"/>
                <a:gd name="T22" fmla="*/ 8 w 19"/>
                <a:gd name="T23" fmla="*/ 15 h 15"/>
                <a:gd name="T24" fmla="*/ 9 w 19"/>
                <a:gd name="T25" fmla="*/ 12 h 15"/>
                <a:gd name="T26" fmla="*/ 13 w 19"/>
                <a:gd name="T27" fmla="*/ 8 h 15"/>
                <a:gd name="T28" fmla="*/ 15 w 19"/>
                <a:gd name="T29" fmla="*/ 6 h 15"/>
                <a:gd name="T30" fmla="*/ 16 w 19"/>
                <a:gd name="T31" fmla="*/ 4 h 15"/>
                <a:gd name="T32" fmla="*/ 15 w 19"/>
                <a:gd name="T33" fmla="*/ 3 h 15"/>
                <a:gd name="T34" fmla="*/ 14 w 19"/>
                <a:gd name="T35" fmla="*/ 2 h 15"/>
                <a:gd name="T36" fmla="*/ 12 w 19"/>
                <a:gd name="T37" fmla="*/ 3 h 15"/>
                <a:gd name="T38" fmla="*/ 12 w 19"/>
                <a:gd name="T39" fmla="*/ 4 h 15"/>
                <a:gd name="T40" fmla="*/ 9 w 19"/>
                <a:gd name="T41" fmla="*/ 4 h 15"/>
                <a:gd name="T42" fmla="*/ 10 w 19"/>
                <a:gd name="T43" fmla="*/ 1 h 15"/>
                <a:gd name="T44" fmla="*/ 14 w 19"/>
                <a:gd name="T45" fmla="*/ 0 h 15"/>
                <a:gd name="T46" fmla="*/ 17 w 19"/>
                <a:gd name="T47" fmla="*/ 1 h 15"/>
                <a:gd name="T48" fmla="*/ 19 w 19"/>
                <a:gd name="T49" fmla="*/ 4 h 15"/>
                <a:gd name="T50" fmla="*/ 18 w 19"/>
                <a:gd name="T51" fmla="*/ 6 h 15"/>
                <a:gd name="T52" fmla="*/ 17 w 19"/>
                <a:gd name="T53" fmla="*/ 8 h 15"/>
                <a:gd name="T54" fmla="*/ 15 w 19"/>
                <a:gd name="T55" fmla="*/ 10 h 15"/>
                <a:gd name="T56" fmla="*/ 13 w 19"/>
                <a:gd name="T57" fmla="*/ 11 h 15"/>
                <a:gd name="T58" fmla="*/ 13 w 19"/>
                <a:gd name="T59" fmla="*/ 12 h 15"/>
                <a:gd name="T60" fmla="*/ 19 w 19"/>
                <a:gd name="T6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" h="15">
                  <a:moveTo>
                    <a:pt x="7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5"/>
                    <a:pt x="7" y="15"/>
                    <a:pt x="7" y="15"/>
                  </a:cubicBezTo>
                  <a:close/>
                  <a:moveTo>
                    <a:pt x="19" y="12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10" y="11"/>
                    <a:pt x="11" y="10"/>
                    <a:pt x="13" y="8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5" y="5"/>
                    <a:pt x="16" y="5"/>
                    <a:pt x="16" y="4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2"/>
                    <a:pt x="19" y="3"/>
                    <a:pt x="19" y="4"/>
                  </a:cubicBezTo>
                  <a:cubicBezTo>
                    <a:pt x="19" y="4"/>
                    <a:pt x="18" y="5"/>
                    <a:pt x="18" y="6"/>
                  </a:cubicBezTo>
                  <a:cubicBezTo>
                    <a:pt x="18" y="6"/>
                    <a:pt x="18" y="7"/>
                    <a:pt x="17" y="8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5" name="Oval 55"/>
            <p:cNvSpPr>
              <a:spLocks noChangeArrowheads="1"/>
            </p:cNvSpPr>
            <p:nvPr/>
          </p:nvSpPr>
          <p:spPr bwMode="auto">
            <a:xfrm>
              <a:off x="11037888" y="-3860801"/>
              <a:ext cx="74613" cy="77788"/>
            </a:xfrm>
            <a:prstGeom prst="ellipse">
              <a:avLst/>
            </a:pr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6" name="Freeform 56"/>
            <p:cNvSpPr>
              <a:spLocks/>
            </p:cNvSpPr>
            <p:nvPr/>
          </p:nvSpPr>
          <p:spPr bwMode="auto">
            <a:xfrm>
              <a:off x="11050588" y="-3978276"/>
              <a:ext cx="169863" cy="177800"/>
            </a:xfrm>
            <a:custGeom>
              <a:avLst/>
              <a:gdLst>
                <a:gd name="T0" fmla="*/ 39 w 39"/>
                <a:gd name="T1" fmla="*/ 0 h 41"/>
                <a:gd name="T2" fmla="*/ 0 w 39"/>
                <a:gd name="T3" fmla="*/ 41 h 41"/>
                <a:gd name="T4" fmla="*/ 39 w 39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1">
                  <a:moveTo>
                    <a:pt x="39" y="0"/>
                  </a:moveTo>
                  <a:cubicBezTo>
                    <a:pt x="35" y="8"/>
                    <a:pt x="22" y="29"/>
                    <a:pt x="0" y="41"/>
                  </a:cubicBezTo>
                  <a:cubicBezTo>
                    <a:pt x="11" y="19"/>
                    <a:pt x="32" y="5"/>
                    <a:pt x="39" y="0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7" name="Freeform 57"/>
            <p:cNvSpPr>
              <a:spLocks/>
            </p:cNvSpPr>
            <p:nvPr/>
          </p:nvSpPr>
          <p:spPr bwMode="auto">
            <a:xfrm>
              <a:off x="11072813" y="-3821113"/>
              <a:ext cx="190500" cy="190500"/>
            </a:xfrm>
            <a:custGeom>
              <a:avLst/>
              <a:gdLst>
                <a:gd name="T0" fmla="*/ 44 w 44"/>
                <a:gd name="T1" fmla="*/ 44 h 44"/>
                <a:gd name="T2" fmla="*/ 2 w 44"/>
                <a:gd name="T3" fmla="*/ 0 h 44"/>
                <a:gd name="T4" fmla="*/ 0 w 44"/>
                <a:gd name="T5" fmla="*/ 2 h 44"/>
                <a:gd name="T6" fmla="*/ 44 w 44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cubicBezTo>
                    <a:pt x="38" y="36"/>
                    <a:pt x="22" y="18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2"/>
                    <a:pt x="36" y="38"/>
                    <a:pt x="44" y="44"/>
                  </a:cubicBezTo>
                  <a:close/>
                </a:path>
              </a:pathLst>
            </a:custGeom>
            <a:solidFill>
              <a:srgbClr val="97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8" name="Oval 58"/>
            <p:cNvSpPr>
              <a:spLocks noChangeArrowheads="1"/>
            </p:cNvSpPr>
            <p:nvPr/>
          </p:nvSpPr>
          <p:spPr bwMode="auto">
            <a:xfrm>
              <a:off x="11055351" y="-3838576"/>
              <a:ext cx="39688" cy="34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9" name="Freeform 59"/>
            <p:cNvSpPr>
              <a:spLocks/>
            </p:cNvSpPr>
            <p:nvPr/>
          </p:nvSpPr>
          <p:spPr bwMode="auto">
            <a:xfrm>
              <a:off x="10945813" y="-4040188"/>
              <a:ext cx="26988" cy="31750"/>
            </a:xfrm>
            <a:custGeom>
              <a:avLst/>
              <a:gdLst>
                <a:gd name="T0" fmla="*/ 0 w 6"/>
                <a:gd name="T1" fmla="*/ 2 h 7"/>
                <a:gd name="T2" fmla="*/ 3 w 6"/>
                <a:gd name="T3" fmla="*/ 0 h 7"/>
                <a:gd name="T4" fmla="*/ 6 w 6"/>
                <a:gd name="T5" fmla="*/ 5 h 7"/>
                <a:gd name="T6" fmla="*/ 3 w 6"/>
                <a:gd name="T7" fmla="*/ 7 h 7"/>
                <a:gd name="T8" fmla="*/ 0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4" y="6"/>
                    <a:pt x="3" y="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0" name="Freeform 60"/>
            <p:cNvSpPr>
              <a:spLocks/>
            </p:cNvSpPr>
            <p:nvPr/>
          </p:nvSpPr>
          <p:spPr bwMode="auto">
            <a:xfrm>
              <a:off x="10860088" y="-3948113"/>
              <a:ext cx="30163" cy="22225"/>
            </a:xfrm>
            <a:custGeom>
              <a:avLst/>
              <a:gdLst>
                <a:gd name="T0" fmla="*/ 0 w 7"/>
                <a:gd name="T1" fmla="*/ 2 h 5"/>
                <a:gd name="T2" fmla="*/ 2 w 7"/>
                <a:gd name="T3" fmla="*/ 0 h 5"/>
                <a:gd name="T4" fmla="*/ 7 w 7"/>
                <a:gd name="T5" fmla="*/ 2 h 5"/>
                <a:gd name="T6" fmla="*/ 5 w 7"/>
                <a:gd name="T7" fmla="*/ 5 h 5"/>
                <a:gd name="T8" fmla="*/ 0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4"/>
                    <a:pt x="5" y="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1" name="Freeform 61"/>
            <p:cNvSpPr>
              <a:spLocks/>
            </p:cNvSpPr>
            <p:nvPr/>
          </p:nvSpPr>
          <p:spPr bwMode="auto">
            <a:xfrm>
              <a:off x="10860088" y="-3717926"/>
              <a:ext cx="30163" cy="22225"/>
            </a:xfrm>
            <a:custGeom>
              <a:avLst/>
              <a:gdLst>
                <a:gd name="T0" fmla="*/ 2 w 7"/>
                <a:gd name="T1" fmla="*/ 5 h 5"/>
                <a:gd name="T2" fmla="*/ 0 w 7"/>
                <a:gd name="T3" fmla="*/ 3 h 5"/>
                <a:gd name="T4" fmla="*/ 5 w 7"/>
                <a:gd name="T5" fmla="*/ 0 h 5"/>
                <a:gd name="T6" fmla="*/ 7 w 7"/>
                <a:gd name="T7" fmla="*/ 3 h 5"/>
                <a:gd name="T8" fmla="*/ 2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7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2" name="Freeform 62"/>
            <p:cNvSpPr>
              <a:spLocks/>
            </p:cNvSpPr>
            <p:nvPr/>
          </p:nvSpPr>
          <p:spPr bwMode="auto">
            <a:xfrm>
              <a:off x="10945813" y="-3633788"/>
              <a:ext cx="26988" cy="30163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5 h 7"/>
                <a:gd name="T4" fmla="*/ 3 w 6"/>
                <a:gd name="T5" fmla="*/ 0 h 7"/>
                <a:gd name="T6" fmla="*/ 6 w 6"/>
                <a:gd name="T7" fmla="*/ 2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3" name="Freeform 63"/>
            <p:cNvSpPr>
              <a:spLocks/>
            </p:cNvSpPr>
            <p:nvPr/>
          </p:nvSpPr>
          <p:spPr bwMode="auto">
            <a:xfrm>
              <a:off x="11180763" y="-3633788"/>
              <a:ext cx="22225" cy="30163"/>
            </a:xfrm>
            <a:custGeom>
              <a:avLst/>
              <a:gdLst>
                <a:gd name="T0" fmla="*/ 5 w 5"/>
                <a:gd name="T1" fmla="*/ 5 h 7"/>
                <a:gd name="T2" fmla="*/ 3 w 5"/>
                <a:gd name="T3" fmla="*/ 7 h 7"/>
                <a:gd name="T4" fmla="*/ 0 w 5"/>
                <a:gd name="T5" fmla="*/ 2 h 7"/>
                <a:gd name="T6" fmla="*/ 2 w 5"/>
                <a:gd name="T7" fmla="*/ 0 h 7"/>
                <a:gd name="T8" fmla="*/ 5 w 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4" name="Freeform 64"/>
            <p:cNvSpPr>
              <a:spLocks/>
            </p:cNvSpPr>
            <p:nvPr/>
          </p:nvSpPr>
          <p:spPr bwMode="auto">
            <a:xfrm>
              <a:off x="11263313" y="-3717926"/>
              <a:ext cx="26988" cy="22225"/>
            </a:xfrm>
            <a:custGeom>
              <a:avLst/>
              <a:gdLst>
                <a:gd name="T0" fmla="*/ 6 w 6"/>
                <a:gd name="T1" fmla="*/ 3 h 5"/>
                <a:gd name="T2" fmla="*/ 5 w 6"/>
                <a:gd name="T3" fmla="*/ 5 h 5"/>
                <a:gd name="T4" fmla="*/ 0 w 6"/>
                <a:gd name="T5" fmla="*/ 3 h 5"/>
                <a:gd name="T6" fmla="*/ 1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5" name="Freeform 65"/>
            <p:cNvSpPr>
              <a:spLocks/>
            </p:cNvSpPr>
            <p:nvPr/>
          </p:nvSpPr>
          <p:spPr bwMode="auto">
            <a:xfrm>
              <a:off x="11263313" y="-3948113"/>
              <a:ext cx="26988" cy="22225"/>
            </a:xfrm>
            <a:custGeom>
              <a:avLst/>
              <a:gdLst>
                <a:gd name="T0" fmla="*/ 5 w 6"/>
                <a:gd name="T1" fmla="*/ 0 h 5"/>
                <a:gd name="T2" fmla="*/ 6 w 6"/>
                <a:gd name="T3" fmla="*/ 2 h 5"/>
                <a:gd name="T4" fmla="*/ 1 w 6"/>
                <a:gd name="T5" fmla="*/ 5 h 5"/>
                <a:gd name="T6" fmla="*/ 0 w 6"/>
                <a:gd name="T7" fmla="*/ 2 h 5"/>
                <a:gd name="T8" fmla="*/ 5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6" name="Freeform 66"/>
            <p:cNvSpPr>
              <a:spLocks/>
            </p:cNvSpPr>
            <p:nvPr/>
          </p:nvSpPr>
          <p:spPr bwMode="auto">
            <a:xfrm>
              <a:off x="11180763" y="-4040188"/>
              <a:ext cx="22225" cy="31750"/>
            </a:xfrm>
            <a:custGeom>
              <a:avLst/>
              <a:gdLst>
                <a:gd name="T0" fmla="*/ 3 w 5"/>
                <a:gd name="T1" fmla="*/ 0 h 7"/>
                <a:gd name="T2" fmla="*/ 5 w 5"/>
                <a:gd name="T3" fmla="*/ 2 h 7"/>
                <a:gd name="T4" fmla="*/ 2 w 5"/>
                <a:gd name="T5" fmla="*/ 7 h 7"/>
                <a:gd name="T6" fmla="*/ 0 w 5"/>
                <a:gd name="T7" fmla="*/ 5 h 7"/>
                <a:gd name="T8" fmla="*/ 3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6"/>
                    <a:pt x="0" y="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4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05" y="3725990"/>
            <a:ext cx="707138" cy="5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8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/>
              <a:t>Пандемии, эпидемии</a:t>
            </a:r>
          </a:p>
        </p:txBody>
      </p:sp>
      <p:grpSp>
        <p:nvGrpSpPr>
          <p:cNvPr id="133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1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743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300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1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2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3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4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5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6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7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8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9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0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1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2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3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4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5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6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7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8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9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0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1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2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3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4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5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6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7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8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9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0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1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2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430" name="Прямоугольник 429"/>
          <p:cNvSpPr/>
          <p:nvPr/>
        </p:nvSpPr>
        <p:spPr>
          <a:xfrm>
            <a:off x="286582" y="1865698"/>
            <a:ext cx="877372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Bef>
                <a:spcPts val="900"/>
              </a:spcBef>
              <a:buClr>
                <a:srgbClr val="A53010"/>
              </a:buClr>
            </a:pP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Самые трагические страницы в истории человечества связаны с пандемиями и эпидемиями инфекционных заболеваний. </a:t>
            </a:r>
          </a:p>
          <a:p>
            <a:pPr>
              <a:lnSpc>
                <a:spcPts val="1950"/>
              </a:lnSpc>
              <a:spcBef>
                <a:spcPts val="900"/>
              </a:spcBef>
              <a:buClr>
                <a:srgbClr val="A53010"/>
              </a:buClr>
            </a:pPr>
            <a:endParaRPr lang="ru-RU" alt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950"/>
              </a:lnSpc>
              <a:spcBef>
                <a:spcPts val="900"/>
              </a:spcBef>
              <a:buClr>
                <a:srgbClr val="A53010"/>
              </a:buClr>
            </a:pPr>
            <a:r>
              <a:rPr lang="ru-RU" alt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W.Osler</a:t>
            </a:r>
            <a:r>
              <a:rPr lang="ru-RU" alt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: </a:t>
            </a:r>
            <a:r>
              <a:rPr lang="ru-RU" altLang="ru-RU" sz="2400" dirty="0">
                <a:solidFill>
                  <a:srgbClr val="7030A0"/>
                </a:solidFill>
                <a:latin typeface="Calibri" panose="020F0502020204030204" pitchFamily="34" charset="0"/>
              </a:rPr>
              <a:t>«</a:t>
            </a:r>
            <a:r>
              <a:rPr lang="ru-RU" altLang="ru-RU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У человечества всегда было три главных врага: лихорадка, голод и война, где самый ужасный - лихорадка</a:t>
            </a:r>
            <a:r>
              <a:rPr lang="ru-RU" altLang="ru-RU" sz="2400" dirty="0">
                <a:solidFill>
                  <a:srgbClr val="7030A0"/>
                </a:solidFill>
                <a:latin typeface="Calibri" panose="020F0502020204030204" pitchFamily="34" charset="0"/>
              </a:rPr>
              <a:t>».</a:t>
            </a:r>
          </a:p>
          <a:p>
            <a:pPr>
              <a:lnSpc>
                <a:spcPts val="1950"/>
              </a:lnSpc>
              <a:spcBef>
                <a:spcPts val="900"/>
              </a:spcBef>
              <a:buClr>
                <a:srgbClr val="A53010"/>
              </a:buClr>
            </a:pPr>
            <a:endParaRPr lang="ru-RU" alt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8691613" y="890308"/>
            <a:ext cx="359570" cy="346472"/>
            <a:chOff x="584199" y="1916093"/>
            <a:chExt cx="479426" cy="461963"/>
          </a:xfrm>
        </p:grpSpPr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7" name="Oval 37"/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1" name="Oval 41"/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2" name="Oval 42"/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3" name="Oval 43"/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4" name="Freeform 44"/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5" name="Oval 45"/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6" name="Oval 46"/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7" name="Oval 47"/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3" name="Freeform 53"/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" name="Oval 55"/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" name="Oval 56"/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7" name="Freeform 57"/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8" name="Oval 58"/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9" name="Oval 59"/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" name="Oval 60"/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" name="Freeform 61"/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112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85549" y="6397520"/>
            <a:ext cx="8534400" cy="271531"/>
          </a:xfrm>
        </p:spPr>
        <p:txBody>
          <a:bodyPr/>
          <a:lstStyle/>
          <a:p>
            <a:r>
              <a:rPr lang="en-GB" sz="900" i="1" dirty="0"/>
              <a:t>Modern medicine, its theory and practice, v. 1—5, </a:t>
            </a:r>
            <a:r>
              <a:rPr lang="en-GB" sz="900" i="1" dirty="0" err="1"/>
              <a:t>Phaladelphia</a:t>
            </a:r>
            <a:r>
              <a:rPr lang="en-GB" sz="900" i="1" dirty="0"/>
              <a:t> — N. Y., 1907—1908</a:t>
            </a:r>
            <a:endParaRPr lang="ru-RU" sz="900" i="1" dirty="0"/>
          </a:p>
          <a:p>
            <a:r>
              <a:rPr lang="en-GB" sz="9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Otis Historical Archives, National Museum of Health and Medicine</a:t>
            </a:r>
            <a:r>
              <a:rPr lang="en-GB" sz="900" i="1" dirty="0"/>
              <a:t> - </a:t>
            </a:r>
            <a:r>
              <a:rPr lang="en-GB" sz="900" i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Emergency hospital during influenza epidemic (NCP 1603), National Museum of Health and Medicine.</a:t>
            </a:r>
            <a:r>
              <a:rPr lang="ru-RU" sz="900" i="1" u="sng" dirty="0"/>
              <a:t> </a:t>
            </a:r>
            <a:r>
              <a:rPr lang="en-GB" sz="9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https://ru.wikipedia.org/wiki/%D0%98%D1%81%D0%BF%D0%B0%D0%BD%D1%81%D0%BA%D0%B8%D0%B9_%D0%B3%D1%80%D0%B8%D0%BF%D0%BF#/media/%D0%A4%D0%B0%D0%B9%D0%BB:Emergency_</a:t>
            </a:r>
            <a:r>
              <a:rPr lang="en-GB" sz="8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hospital</a:t>
            </a:r>
            <a:r>
              <a:rPr lang="en-GB" sz="900" i="1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_during_Influenza_epidemic,_Camp_Funston,_Kansas_-_NCP_1603.jpg</a:t>
            </a:r>
            <a:r>
              <a:rPr lang="ru-RU" sz="900" i="1" dirty="0"/>
              <a:t> по состоянию на 10.04.20</a:t>
            </a:r>
            <a:endParaRPr lang="en-US" sz="900" i="1" dirty="0"/>
          </a:p>
          <a:p>
            <a:r>
              <a:rPr lang="en-GB" sz="9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https://en.wikipedia.org/wiki/2019%E2%80%9320_coronavirus_pandemic#/media/File:COVID-19_Outbreak_World_Map_per_Capita.svg</a:t>
            </a:r>
            <a:r>
              <a:rPr lang="en-GB" sz="900" i="1" dirty="0"/>
              <a:t>  </a:t>
            </a:r>
            <a:r>
              <a:rPr lang="ru-RU" sz="900" i="1" dirty="0"/>
              <a:t>по состоянию на 10.04.20</a:t>
            </a:r>
            <a:endParaRPr lang="en-US" sz="9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B49A00-A5E7-3C47-82D9-AB3857C4892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7035" y="4243169"/>
            <a:ext cx="2197107" cy="1644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A6459A-B2BC-DB45-85C1-4D4D28A37B4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4851" y="4243169"/>
            <a:ext cx="2864387" cy="1573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400156-D759-524B-B0BF-5B96D1FCCC0E}"/>
              </a:ext>
            </a:extLst>
          </p:cNvPr>
          <p:cNvSpPr txBox="1"/>
          <p:nvPr/>
        </p:nvSpPr>
        <p:spPr>
          <a:xfrm>
            <a:off x="6028320" y="3592880"/>
            <a:ext cx="291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карта   </a:t>
            </a:r>
            <a:r>
              <a:rPr lang="en-US" dirty="0"/>
              <a:t>COVID-19 </a:t>
            </a:r>
            <a:r>
              <a:rPr lang="ru-RU" dirty="0"/>
              <a:t> по состоянию на 09.04.2020г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E739A0-60D7-7940-8417-9FAA4B43A222}"/>
              </a:ext>
            </a:extLst>
          </p:cNvPr>
          <p:cNvSpPr txBox="1"/>
          <p:nvPr/>
        </p:nvSpPr>
        <p:spPr>
          <a:xfrm>
            <a:off x="3148500" y="3777191"/>
            <a:ext cx="23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Испанка (</a:t>
            </a:r>
            <a:r>
              <a:rPr lang="en-US" dirty="0"/>
              <a:t>H1N1) 1918 </a:t>
            </a:r>
            <a:r>
              <a:rPr lang="ru-RU" dirty="0"/>
              <a:t>г</a:t>
            </a:r>
          </a:p>
        </p:txBody>
      </p:sp>
      <p:pic>
        <p:nvPicPr>
          <p:cNvPr id="6146" name="Picture 2" descr="Чума в Эпире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4" y="4243169"/>
            <a:ext cx="2327017" cy="16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4E739A0-60D7-7940-8417-9FAA4B43A222}"/>
              </a:ext>
            </a:extLst>
          </p:cNvPr>
          <p:cNvSpPr txBox="1"/>
          <p:nvPr/>
        </p:nvSpPr>
        <p:spPr>
          <a:xfrm>
            <a:off x="600956" y="3789040"/>
            <a:ext cx="209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Чума в </a:t>
            </a:r>
            <a:r>
              <a:rPr lang="ru-RU" dirty="0" err="1"/>
              <a:t>Эпире</a:t>
            </a:r>
            <a:r>
              <a:rPr lang="ru-RU" dirty="0"/>
              <a:t> </a:t>
            </a:r>
            <a:r>
              <a:rPr lang="en-US" dirty="0"/>
              <a:t>XIV </a:t>
            </a:r>
            <a:r>
              <a:rPr lang="ru-RU" dirty="0"/>
              <a:t>в</a:t>
            </a:r>
            <a:r>
              <a:rPr lang="en-US" dirty="0"/>
              <a:t>.</a:t>
            </a:r>
            <a:endParaRPr lang="ru-RU" dirty="0"/>
          </a:p>
        </p:txBody>
      </p:sp>
      <p:grpSp>
        <p:nvGrpSpPr>
          <p:cNvPr id="135" name="Группа 623"/>
          <p:cNvGrpSpPr/>
          <p:nvPr/>
        </p:nvGrpSpPr>
        <p:grpSpPr>
          <a:xfrm>
            <a:off x="7921279" y="1250660"/>
            <a:ext cx="1022747" cy="540544"/>
            <a:chOff x="-1536701" y="2322513"/>
            <a:chExt cx="1363663" cy="720725"/>
          </a:xfrm>
        </p:grpSpPr>
        <p:sp>
          <p:nvSpPr>
            <p:cNvPr id="136" name="Freeform 10"/>
            <p:cNvSpPr>
              <a:spLocks/>
            </p:cNvSpPr>
            <p:nvPr/>
          </p:nvSpPr>
          <p:spPr bwMode="auto">
            <a:xfrm>
              <a:off x="-1311275" y="242411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7" name="Freeform 11"/>
            <p:cNvSpPr>
              <a:spLocks/>
            </p:cNvSpPr>
            <p:nvPr/>
          </p:nvSpPr>
          <p:spPr bwMode="auto">
            <a:xfrm>
              <a:off x="-1331913" y="236696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8" name="Freeform 12"/>
            <p:cNvSpPr>
              <a:spLocks/>
            </p:cNvSpPr>
            <p:nvPr/>
          </p:nvSpPr>
          <p:spPr bwMode="auto">
            <a:xfrm>
              <a:off x="-1327150" y="237490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9" name="Freeform 13"/>
            <p:cNvSpPr>
              <a:spLocks/>
            </p:cNvSpPr>
            <p:nvPr/>
          </p:nvSpPr>
          <p:spPr bwMode="auto">
            <a:xfrm>
              <a:off x="-1314450" y="238442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-1304925" y="238918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1" name="Freeform 15"/>
            <p:cNvSpPr>
              <a:spLocks/>
            </p:cNvSpPr>
            <p:nvPr/>
          </p:nvSpPr>
          <p:spPr bwMode="auto">
            <a:xfrm>
              <a:off x="-1223963" y="256063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2" name="Freeform 16"/>
            <p:cNvSpPr>
              <a:spLocks/>
            </p:cNvSpPr>
            <p:nvPr/>
          </p:nvSpPr>
          <p:spPr bwMode="auto">
            <a:xfrm>
              <a:off x="-1133475" y="253523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3" name="Freeform 17"/>
            <p:cNvSpPr>
              <a:spLocks/>
            </p:cNvSpPr>
            <p:nvPr/>
          </p:nvSpPr>
          <p:spPr bwMode="auto">
            <a:xfrm>
              <a:off x="-1127125" y="254158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4" name="Freeform 18"/>
            <p:cNvSpPr>
              <a:spLocks/>
            </p:cNvSpPr>
            <p:nvPr/>
          </p:nvSpPr>
          <p:spPr bwMode="auto">
            <a:xfrm>
              <a:off x="-1111250" y="255428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5" name="Freeform 19"/>
            <p:cNvSpPr>
              <a:spLocks/>
            </p:cNvSpPr>
            <p:nvPr/>
          </p:nvSpPr>
          <p:spPr bwMode="auto">
            <a:xfrm>
              <a:off x="-1089025" y="256698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6" name="Freeform 20"/>
            <p:cNvSpPr>
              <a:spLocks/>
            </p:cNvSpPr>
            <p:nvPr/>
          </p:nvSpPr>
          <p:spPr bwMode="auto">
            <a:xfrm>
              <a:off x="-1227138" y="250190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7" name="Freeform 21"/>
            <p:cNvSpPr>
              <a:spLocks/>
            </p:cNvSpPr>
            <p:nvPr/>
          </p:nvSpPr>
          <p:spPr bwMode="auto">
            <a:xfrm>
              <a:off x="-1468438" y="249396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8" name="Freeform 22"/>
            <p:cNvSpPr>
              <a:spLocks/>
            </p:cNvSpPr>
            <p:nvPr/>
          </p:nvSpPr>
          <p:spPr bwMode="auto">
            <a:xfrm>
              <a:off x="-1362075" y="244792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9" name="Freeform 23"/>
            <p:cNvSpPr>
              <a:spLocks/>
            </p:cNvSpPr>
            <p:nvPr/>
          </p:nvSpPr>
          <p:spPr bwMode="auto">
            <a:xfrm>
              <a:off x="-1274763" y="241935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0" name="Freeform 24"/>
            <p:cNvSpPr>
              <a:spLocks/>
            </p:cNvSpPr>
            <p:nvPr/>
          </p:nvSpPr>
          <p:spPr bwMode="auto">
            <a:xfrm>
              <a:off x="-1227138" y="259873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1" name="Freeform 25"/>
            <p:cNvSpPr>
              <a:spLocks/>
            </p:cNvSpPr>
            <p:nvPr/>
          </p:nvSpPr>
          <p:spPr bwMode="auto">
            <a:xfrm>
              <a:off x="-1273175" y="264636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2" name="Freeform 26"/>
            <p:cNvSpPr>
              <a:spLocks/>
            </p:cNvSpPr>
            <p:nvPr/>
          </p:nvSpPr>
          <p:spPr bwMode="auto">
            <a:xfrm>
              <a:off x="-1390650" y="264636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3" name="Freeform 27"/>
            <p:cNvSpPr>
              <a:spLocks/>
            </p:cNvSpPr>
            <p:nvPr/>
          </p:nvSpPr>
          <p:spPr bwMode="auto">
            <a:xfrm>
              <a:off x="-1438275" y="260191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4" name="Freeform 28"/>
            <p:cNvSpPr>
              <a:spLocks/>
            </p:cNvSpPr>
            <p:nvPr/>
          </p:nvSpPr>
          <p:spPr bwMode="auto">
            <a:xfrm>
              <a:off x="-1309688" y="264953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5" name="Freeform 29"/>
            <p:cNvSpPr>
              <a:spLocks/>
            </p:cNvSpPr>
            <p:nvPr/>
          </p:nvSpPr>
          <p:spPr bwMode="auto">
            <a:xfrm>
              <a:off x="-1333500" y="274796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6" name="Freeform 30"/>
            <p:cNvSpPr>
              <a:spLocks/>
            </p:cNvSpPr>
            <p:nvPr/>
          </p:nvSpPr>
          <p:spPr bwMode="auto">
            <a:xfrm>
              <a:off x="-1327150" y="275431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7" name="Freeform 31"/>
            <p:cNvSpPr>
              <a:spLocks/>
            </p:cNvSpPr>
            <p:nvPr/>
          </p:nvSpPr>
          <p:spPr bwMode="auto">
            <a:xfrm>
              <a:off x="-1311275" y="277018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8" name="Oval 32"/>
            <p:cNvSpPr>
              <a:spLocks noChangeArrowheads="1"/>
            </p:cNvSpPr>
            <p:nvPr/>
          </p:nvSpPr>
          <p:spPr bwMode="auto">
            <a:xfrm>
              <a:off x="-1298575" y="279558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9" name="Freeform 33"/>
            <p:cNvSpPr>
              <a:spLocks/>
            </p:cNvSpPr>
            <p:nvPr/>
          </p:nvSpPr>
          <p:spPr bwMode="auto">
            <a:xfrm>
              <a:off x="-1468438" y="256540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0" name="Freeform 34"/>
            <p:cNvSpPr>
              <a:spLocks/>
            </p:cNvSpPr>
            <p:nvPr/>
          </p:nvSpPr>
          <p:spPr bwMode="auto">
            <a:xfrm>
              <a:off x="-1536701" y="254317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1" name="Freeform 35"/>
            <p:cNvSpPr>
              <a:spLocks/>
            </p:cNvSpPr>
            <p:nvPr/>
          </p:nvSpPr>
          <p:spPr bwMode="auto">
            <a:xfrm>
              <a:off x="-1530350" y="254793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2" name="Freeform 36"/>
            <p:cNvSpPr>
              <a:spLocks/>
            </p:cNvSpPr>
            <p:nvPr/>
          </p:nvSpPr>
          <p:spPr bwMode="auto">
            <a:xfrm>
              <a:off x="-1514475" y="256381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3" name="Oval 37"/>
            <p:cNvSpPr>
              <a:spLocks noChangeArrowheads="1"/>
            </p:cNvSpPr>
            <p:nvPr/>
          </p:nvSpPr>
          <p:spPr bwMode="auto">
            <a:xfrm>
              <a:off x="-1509713" y="257651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4" name="Freeform 38"/>
            <p:cNvSpPr>
              <a:spLocks/>
            </p:cNvSpPr>
            <p:nvPr/>
          </p:nvSpPr>
          <p:spPr bwMode="auto">
            <a:xfrm>
              <a:off x="-1257300" y="244316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5" name="Freeform 39"/>
            <p:cNvSpPr>
              <a:spLocks/>
            </p:cNvSpPr>
            <p:nvPr/>
          </p:nvSpPr>
          <p:spPr bwMode="auto">
            <a:xfrm>
              <a:off x="-1449388" y="242887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6" name="Freeform 40"/>
            <p:cNvSpPr>
              <a:spLocks/>
            </p:cNvSpPr>
            <p:nvPr/>
          </p:nvSpPr>
          <p:spPr bwMode="auto">
            <a:xfrm>
              <a:off x="-1419225" y="261937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7" name="Oval 41"/>
            <p:cNvSpPr>
              <a:spLocks noChangeArrowheads="1"/>
            </p:cNvSpPr>
            <p:nvPr/>
          </p:nvSpPr>
          <p:spPr bwMode="auto">
            <a:xfrm>
              <a:off x="-1381125" y="249078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8" name="Oval 42"/>
            <p:cNvSpPr>
              <a:spLocks noChangeArrowheads="1"/>
            </p:cNvSpPr>
            <p:nvPr/>
          </p:nvSpPr>
          <p:spPr bwMode="auto">
            <a:xfrm>
              <a:off x="-1366838" y="250666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9" name="Oval 43"/>
            <p:cNvSpPr>
              <a:spLocks noChangeArrowheads="1"/>
            </p:cNvSpPr>
            <p:nvPr/>
          </p:nvSpPr>
          <p:spPr bwMode="auto">
            <a:xfrm>
              <a:off x="-1335088" y="253523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0" name="Freeform 44"/>
            <p:cNvSpPr>
              <a:spLocks/>
            </p:cNvSpPr>
            <p:nvPr/>
          </p:nvSpPr>
          <p:spPr bwMode="auto">
            <a:xfrm>
              <a:off x="-1292225" y="254793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1" name="Oval 45"/>
            <p:cNvSpPr>
              <a:spLocks noChangeArrowheads="1"/>
            </p:cNvSpPr>
            <p:nvPr/>
          </p:nvSpPr>
          <p:spPr bwMode="auto">
            <a:xfrm>
              <a:off x="-1189038" y="239553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2" name="Oval 46"/>
            <p:cNvSpPr>
              <a:spLocks noChangeArrowheads="1"/>
            </p:cNvSpPr>
            <p:nvPr/>
          </p:nvSpPr>
          <p:spPr bwMode="auto">
            <a:xfrm>
              <a:off x="-1185863" y="240188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3" name="Oval 47"/>
            <p:cNvSpPr>
              <a:spLocks noChangeArrowheads="1"/>
            </p:cNvSpPr>
            <p:nvPr/>
          </p:nvSpPr>
          <p:spPr bwMode="auto">
            <a:xfrm>
              <a:off x="-1169988" y="241617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4" name="Freeform 48"/>
            <p:cNvSpPr>
              <a:spLocks/>
            </p:cNvSpPr>
            <p:nvPr/>
          </p:nvSpPr>
          <p:spPr bwMode="auto">
            <a:xfrm>
              <a:off x="-1152525" y="241776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5" name="Oval 49"/>
            <p:cNvSpPr>
              <a:spLocks noChangeArrowheads="1"/>
            </p:cNvSpPr>
            <p:nvPr/>
          </p:nvSpPr>
          <p:spPr bwMode="auto">
            <a:xfrm>
              <a:off x="-1200150" y="267017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6" name="Oval 50"/>
            <p:cNvSpPr>
              <a:spLocks noChangeArrowheads="1"/>
            </p:cNvSpPr>
            <p:nvPr/>
          </p:nvSpPr>
          <p:spPr bwMode="auto">
            <a:xfrm>
              <a:off x="-1196975" y="267335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7" name="Oval 51"/>
            <p:cNvSpPr>
              <a:spLocks noChangeArrowheads="1"/>
            </p:cNvSpPr>
            <p:nvPr/>
          </p:nvSpPr>
          <p:spPr bwMode="auto">
            <a:xfrm>
              <a:off x="-1185863" y="268446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8" name="Freeform 52"/>
            <p:cNvSpPr>
              <a:spLocks/>
            </p:cNvSpPr>
            <p:nvPr/>
          </p:nvSpPr>
          <p:spPr bwMode="auto">
            <a:xfrm>
              <a:off x="-1171575" y="268763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9" name="Freeform 53"/>
            <p:cNvSpPr>
              <a:spLocks/>
            </p:cNvSpPr>
            <p:nvPr/>
          </p:nvSpPr>
          <p:spPr bwMode="auto">
            <a:xfrm>
              <a:off x="-1250950" y="261937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0" name="Oval 54"/>
            <p:cNvSpPr>
              <a:spLocks noChangeArrowheads="1"/>
            </p:cNvSpPr>
            <p:nvPr/>
          </p:nvSpPr>
          <p:spPr bwMode="auto">
            <a:xfrm>
              <a:off x="-1506538" y="237490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1" name="Oval 55"/>
            <p:cNvSpPr>
              <a:spLocks noChangeArrowheads="1"/>
            </p:cNvSpPr>
            <p:nvPr/>
          </p:nvSpPr>
          <p:spPr bwMode="auto">
            <a:xfrm>
              <a:off x="-1498600" y="238125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2" name="Oval 56"/>
            <p:cNvSpPr>
              <a:spLocks noChangeArrowheads="1"/>
            </p:cNvSpPr>
            <p:nvPr/>
          </p:nvSpPr>
          <p:spPr bwMode="auto">
            <a:xfrm>
              <a:off x="-1481138" y="239553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3" name="Freeform 57"/>
            <p:cNvSpPr>
              <a:spLocks/>
            </p:cNvSpPr>
            <p:nvPr/>
          </p:nvSpPr>
          <p:spPr bwMode="auto">
            <a:xfrm>
              <a:off x="-1462088" y="240188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4" name="Oval 58"/>
            <p:cNvSpPr>
              <a:spLocks noChangeArrowheads="1"/>
            </p:cNvSpPr>
            <p:nvPr/>
          </p:nvSpPr>
          <p:spPr bwMode="auto">
            <a:xfrm>
              <a:off x="-1462088" y="267335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5" name="Oval 59"/>
            <p:cNvSpPr>
              <a:spLocks noChangeArrowheads="1"/>
            </p:cNvSpPr>
            <p:nvPr/>
          </p:nvSpPr>
          <p:spPr bwMode="auto">
            <a:xfrm>
              <a:off x="-1457325" y="268128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6" name="Oval 60"/>
            <p:cNvSpPr>
              <a:spLocks noChangeArrowheads="1"/>
            </p:cNvSpPr>
            <p:nvPr/>
          </p:nvSpPr>
          <p:spPr bwMode="auto">
            <a:xfrm>
              <a:off x="-1444625" y="269081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7" name="Freeform 61"/>
            <p:cNvSpPr>
              <a:spLocks/>
            </p:cNvSpPr>
            <p:nvPr/>
          </p:nvSpPr>
          <p:spPr bwMode="auto">
            <a:xfrm>
              <a:off x="-1430338" y="269557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8" name="Oval 62"/>
            <p:cNvSpPr>
              <a:spLocks noChangeArrowheads="1"/>
            </p:cNvSpPr>
            <p:nvPr/>
          </p:nvSpPr>
          <p:spPr bwMode="auto">
            <a:xfrm>
              <a:off x="-1041400" y="2406650"/>
              <a:ext cx="544513" cy="54292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9" name="Oval 63"/>
            <p:cNvSpPr>
              <a:spLocks noChangeArrowheads="1"/>
            </p:cNvSpPr>
            <p:nvPr/>
          </p:nvSpPr>
          <p:spPr bwMode="auto">
            <a:xfrm>
              <a:off x="-1019175" y="2430463"/>
              <a:ext cx="496888" cy="4953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0" name="Oval 64"/>
            <p:cNvSpPr>
              <a:spLocks noChangeArrowheads="1"/>
            </p:cNvSpPr>
            <p:nvPr/>
          </p:nvSpPr>
          <p:spPr bwMode="auto">
            <a:xfrm>
              <a:off x="-800100" y="2528888"/>
              <a:ext cx="138113" cy="13652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1" name="Freeform 65"/>
            <p:cNvSpPr>
              <a:spLocks/>
            </p:cNvSpPr>
            <p:nvPr/>
          </p:nvSpPr>
          <p:spPr bwMode="auto">
            <a:xfrm>
              <a:off x="-731838" y="2543175"/>
              <a:ext cx="47625" cy="46038"/>
            </a:xfrm>
            <a:custGeom>
              <a:avLst/>
              <a:gdLst>
                <a:gd name="T0" fmla="*/ 16 w 22"/>
                <a:gd name="T1" fmla="*/ 5 h 21"/>
                <a:gd name="T2" fmla="*/ 20 w 22"/>
                <a:gd name="T3" fmla="*/ 18 h 21"/>
                <a:gd name="T4" fmla="*/ 6 w 22"/>
                <a:gd name="T5" fmla="*/ 16 h 21"/>
                <a:gd name="T6" fmla="*/ 2 w 22"/>
                <a:gd name="T7" fmla="*/ 3 h 21"/>
                <a:gd name="T8" fmla="*/ 16 w 22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20" y="10"/>
                    <a:pt x="22" y="15"/>
                    <a:pt x="20" y="18"/>
                  </a:cubicBezTo>
                  <a:cubicBezTo>
                    <a:pt x="17" y="21"/>
                    <a:pt x="11" y="21"/>
                    <a:pt x="6" y="16"/>
                  </a:cubicBezTo>
                  <a:cubicBezTo>
                    <a:pt x="1" y="12"/>
                    <a:pt x="0" y="6"/>
                    <a:pt x="2" y="3"/>
                  </a:cubicBezTo>
                  <a:cubicBezTo>
                    <a:pt x="5" y="0"/>
                    <a:pt x="11" y="1"/>
                    <a:pt x="16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2" name="Freeform 66"/>
            <p:cNvSpPr>
              <a:spLocks/>
            </p:cNvSpPr>
            <p:nvPr/>
          </p:nvSpPr>
          <p:spPr bwMode="auto">
            <a:xfrm>
              <a:off x="-935038" y="2524125"/>
              <a:ext cx="87313" cy="115888"/>
            </a:xfrm>
            <a:custGeom>
              <a:avLst/>
              <a:gdLst>
                <a:gd name="T0" fmla="*/ 29 w 40"/>
                <a:gd name="T1" fmla="*/ 51 h 53"/>
                <a:gd name="T2" fmla="*/ 29 w 40"/>
                <a:gd name="T3" fmla="*/ 51 h 53"/>
                <a:gd name="T4" fmla="*/ 11 w 40"/>
                <a:gd name="T5" fmla="*/ 43 h 53"/>
                <a:gd name="T6" fmla="*/ 3 w 40"/>
                <a:gd name="T7" fmla="*/ 21 h 53"/>
                <a:gd name="T8" fmla="*/ 11 w 40"/>
                <a:gd name="T9" fmla="*/ 3 h 53"/>
                <a:gd name="T10" fmla="*/ 11 w 40"/>
                <a:gd name="T11" fmla="*/ 3 h 53"/>
                <a:gd name="T12" fmla="*/ 29 w 40"/>
                <a:gd name="T13" fmla="*/ 11 h 53"/>
                <a:gd name="T14" fmla="*/ 37 w 40"/>
                <a:gd name="T15" fmla="*/ 33 h 53"/>
                <a:gd name="T16" fmla="*/ 29 w 40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3"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2" y="53"/>
                    <a:pt x="14" y="50"/>
                    <a:pt x="11" y="4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0" y="40"/>
                    <a:pt x="36" y="48"/>
                    <a:pt x="29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3" name="Freeform 67"/>
            <p:cNvSpPr>
              <a:spLocks/>
            </p:cNvSpPr>
            <p:nvPr/>
          </p:nvSpPr>
          <p:spPr bwMode="auto">
            <a:xfrm>
              <a:off x="-893763" y="2549525"/>
              <a:ext cx="20638" cy="28575"/>
            </a:xfrm>
            <a:custGeom>
              <a:avLst/>
              <a:gdLst>
                <a:gd name="T0" fmla="*/ 7 w 9"/>
                <a:gd name="T1" fmla="*/ 12 h 13"/>
                <a:gd name="T2" fmla="*/ 7 w 9"/>
                <a:gd name="T3" fmla="*/ 12 h 13"/>
                <a:gd name="T4" fmla="*/ 2 w 9"/>
                <a:gd name="T5" fmla="*/ 10 h 13"/>
                <a:gd name="T6" fmla="*/ 0 w 9"/>
                <a:gd name="T7" fmla="*/ 5 h 13"/>
                <a:gd name="T8" fmla="*/ 2 w 9"/>
                <a:gd name="T9" fmla="*/ 1 h 13"/>
                <a:gd name="T10" fmla="*/ 2 w 9"/>
                <a:gd name="T11" fmla="*/ 1 h 13"/>
                <a:gd name="T12" fmla="*/ 7 w 9"/>
                <a:gd name="T13" fmla="*/ 3 h 13"/>
                <a:gd name="T14" fmla="*/ 9 w 9"/>
                <a:gd name="T15" fmla="*/ 8 h 13"/>
                <a:gd name="T16" fmla="*/ 7 w 9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7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3" y="12"/>
                    <a:pt x="2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2"/>
                    <a:pt x="7" y="1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" name="Freeform 68"/>
            <p:cNvSpPr>
              <a:spLocks/>
            </p:cNvSpPr>
            <p:nvPr/>
          </p:nvSpPr>
          <p:spPr bwMode="auto">
            <a:xfrm>
              <a:off x="-747713" y="2797175"/>
              <a:ext cx="115888" cy="74613"/>
            </a:xfrm>
            <a:custGeom>
              <a:avLst/>
              <a:gdLst>
                <a:gd name="T0" fmla="*/ 52 w 53"/>
                <a:gd name="T1" fmla="*/ 12 h 34"/>
                <a:gd name="T2" fmla="*/ 52 w 53"/>
                <a:gd name="T3" fmla="*/ 13 h 34"/>
                <a:gd name="T4" fmla="*/ 41 w 53"/>
                <a:gd name="T5" fmla="*/ 29 h 34"/>
                <a:gd name="T6" fmla="*/ 18 w 53"/>
                <a:gd name="T7" fmla="*/ 33 h 34"/>
                <a:gd name="T8" fmla="*/ 2 w 53"/>
                <a:gd name="T9" fmla="*/ 22 h 34"/>
                <a:gd name="T10" fmla="*/ 2 w 53"/>
                <a:gd name="T11" fmla="*/ 22 h 34"/>
                <a:gd name="T12" fmla="*/ 13 w 53"/>
                <a:gd name="T13" fmla="*/ 5 h 34"/>
                <a:gd name="T14" fmla="*/ 36 w 53"/>
                <a:gd name="T15" fmla="*/ 1 h 34"/>
                <a:gd name="T16" fmla="*/ 52 w 53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4">
                  <a:moveTo>
                    <a:pt x="52" y="12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53" y="20"/>
                    <a:pt x="48" y="28"/>
                    <a:pt x="41" y="2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0" y="34"/>
                    <a:pt x="3" y="29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4"/>
                    <a:pt x="5" y="7"/>
                    <a:pt x="13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3" y="0"/>
                    <a:pt x="50" y="5"/>
                    <a:pt x="52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5" name="Freeform 69"/>
            <p:cNvSpPr>
              <a:spLocks/>
            </p:cNvSpPr>
            <p:nvPr/>
          </p:nvSpPr>
          <p:spPr bwMode="auto">
            <a:xfrm>
              <a:off x="-681038" y="2806700"/>
              <a:ext cx="26988" cy="174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0 w 13"/>
                <a:gd name="T5" fmla="*/ 7 h 8"/>
                <a:gd name="T6" fmla="*/ 5 w 13"/>
                <a:gd name="T7" fmla="*/ 8 h 8"/>
                <a:gd name="T8" fmla="*/ 1 w 13"/>
                <a:gd name="T9" fmla="*/ 5 h 8"/>
                <a:gd name="T10" fmla="*/ 1 w 13"/>
                <a:gd name="T11" fmla="*/ 5 h 8"/>
                <a:gd name="T12" fmla="*/ 3 w 13"/>
                <a:gd name="T13" fmla="*/ 1 h 8"/>
                <a:gd name="T14" fmla="*/ 9 w 13"/>
                <a:gd name="T15" fmla="*/ 0 h 8"/>
                <a:gd name="T16" fmla="*/ 13 w 13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2" y="7"/>
                    <a:pt x="1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6" name="Oval 70"/>
            <p:cNvSpPr>
              <a:spLocks noChangeArrowheads="1"/>
            </p:cNvSpPr>
            <p:nvPr/>
          </p:nvSpPr>
          <p:spPr bwMode="auto">
            <a:xfrm>
              <a:off x="-615950" y="2660650"/>
              <a:ext cx="46038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7" name="Oval 71"/>
            <p:cNvSpPr>
              <a:spLocks noChangeArrowheads="1"/>
            </p:cNvSpPr>
            <p:nvPr/>
          </p:nvSpPr>
          <p:spPr bwMode="auto">
            <a:xfrm>
              <a:off x="-620713" y="2549525"/>
              <a:ext cx="46038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8" name="Oval 72"/>
            <p:cNvSpPr>
              <a:spLocks noChangeArrowheads="1"/>
            </p:cNvSpPr>
            <p:nvPr/>
          </p:nvSpPr>
          <p:spPr bwMode="auto">
            <a:xfrm>
              <a:off x="-725488" y="2724150"/>
              <a:ext cx="46038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9" name="Oval 73"/>
            <p:cNvSpPr>
              <a:spLocks noChangeArrowheads="1"/>
            </p:cNvSpPr>
            <p:nvPr/>
          </p:nvSpPr>
          <p:spPr bwMode="auto">
            <a:xfrm>
              <a:off x="-749300" y="2460625"/>
              <a:ext cx="46038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0" name="Oval 74"/>
            <p:cNvSpPr>
              <a:spLocks noChangeArrowheads="1"/>
            </p:cNvSpPr>
            <p:nvPr/>
          </p:nvSpPr>
          <p:spPr bwMode="auto">
            <a:xfrm>
              <a:off x="-966788" y="2678113"/>
              <a:ext cx="38100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1" name="Oval 75"/>
            <p:cNvSpPr>
              <a:spLocks noChangeArrowheads="1"/>
            </p:cNvSpPr>
            <p:nvPr/>
          </p:nvSpPr>
          <p:spPr bwMode="auto">
            <a:xfrm>
              <a:off x="-866775" y="2841625"/>
              <a:ext cx="41275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2" name="Oval 76"/>
            <p:cNvSpPr>
              <a:spLocks noChangeArrowheads="1"/>
            </p:cNvSpPr>
            <p:nvPr/>
          </p:nvSpPr>
          <p:spPr bwMode="auto">
            <a:xfrm>
              <a:off x="-847725" y="2495550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3" name="Oval 77"/>
            <p:cNvSpPr>
              <a:spLocks noChangeArrowheads="1"/>
            </p:cNvSpPr>
            <p:nvPr/>
          </p:nvSpPr>
          <p:spPr bwMode="auto">
            <a:xfrm>
              <a:off x="-901700" y="2776538"/>
              <a:ext cx="22225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4" name="Oval 78"/>
            <p:cNvSpPr>
              <a:spLocks noChangeArrowheads="1"/>
            </p:cNvSpPr>
            <p:nvPr/>
          </p:nvSpPr>
          <p:spPr bwMode="auto">
            <a:xfrm>
              <a:off x="-620713" y="2747963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5" name="Oval 79"/>
            <p:cNvSpPr>
              <a:spLocks noChangeArrowheads="1"/>
            </p:cNvSpPr>
            <p:nvPr/>
          </p:nvSpPr>
          <p:spPr bwMode="auto">
            <a:xfrm>
              <a:off x="-865188" y="2689225"/>
              <a:ext cx="39688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6" name="Freeform 80"/>
            <p:cNvSpPr>
              <a:spLocks/>
            </p:cNvSpPr>
            <p:nvPr/>
          </p:nvSpPr>
          <p:spPr bwMode="auto">
            <a:xfrm>
              <a:off x="-673100" y="2352675"/>
              <a:ext cx="68263" cy="88900"/>
            </a:xfrm>
            <a:custGeom>
              <a:avLst/>
              <a:gdLst>
                <a:gd name="T0" fmla="*/ 3 w 31"/>
                <a:gd name="T1" fmla="*/ 41 h 41"/>
                <a:gd name="T2" fmla="*/ 0 w 31"/>
                <a:gd name="T3" fmla="*/ 39 h 41"/>
                <a:gd name="T4" fmla="*/ 12 w 31"/>
                <a:gd name="T5" fmla="*/ 22 h 41"/>
                <a:gd name="T6" fmla="*/ 26 w 31"/>
                <a:gd name="T7" fmla="*/ 2 h 41"/>
                <a:gd name="T8" fmla="*/ 28 w 31"/>
                <a:gd name="T9" fmla="*/ 0 h 41"/>
                <a:gd name="T10" fmla="*/ 28 w 31"/>
                <a:gd name="T11" fmla="*/ 0 h 41"/>
                <a:gd name="T12" fmla="*/ 31 w 31"/>
                <a:gd name="T13" fmla="*/ 2 h 41"/>
                <a:gd name="T14" fmla="*/ 15 w 31"/>
                <a:gd name="T15" fmla="*/ 25 h 41"/>
                <a:gd name="T16" fmla="*/ 5 w 31"/>
                <a:gd name="T17" fmla="*/ 39 h 41"/>
                <a:gd name="T18" fmla="*/ 3 w 31"/>
                <a:gd name="T19" fmla="*/ 41 h 41"/>
                <a:gd name="T20" fmla="*/ 3 w 31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1">
                  <a:moveTo>
                    <a:pt x="3" y="41"/>
                  </a:moveTo>
                  <a:cubicBezTo>
                    <a:pt x="2" y="41"/>
                    <a:pt x="1" y="40"/>
                    <a:pt x="0" y="39"/>
                  </a:cubicBezTo>
                  <a:cubicBezTo>
                    <a:pt x="0" y="32"/>
                    <a:pt x="6" y="27"/>
                    <a:pt x="12" y="22"/>
                  </a:cubicBezTo>
                  <a:cubicBezTo>
                    <a:pt x="19" y="17"/>
                    <a:pt x="26" y="11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13"/>
                    <a:pt x="23" y="20"/>
                    <a:pt x="15" y="25"/>
                  </a:cubicBezTo>
                  <a:cubicBezTo>
                    <a:pt x="10" y="30"/>
                    <a:pt x="5" y="34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7" name="Freeform 81"/>
            <p:cNvSpPr>
              <a:spLocks/>
            </p:cNvSpPr>
            <p:nvPr/>
          </p:nvSpPr>
          <p:spPr bwMode="auto">
            <a:xfrm>
              <a:off x="-604838" y="2411413"/>
              <a:ext cx="71438" cy="66675"/>
            </a:xfrm>
            <a:custGeom>
              <a:avLst/>
              <a:gdLst>
                <a:gd name="T0" fmla="*/ 2 w 33"/>
                <a:gd name="T1" fmla="*/ 31 h 31"/>
                <a:gd name="T2" fmla="*/ 1 w 33"/>
                <a:gd name="T3" fmla="*/ 31 h 31"/>
                <a:gd name="T4" fmla="*/ 0 w 33"/>
                <a:gd name="T5" fmla="*/ 28 h 31"/>
                <a:gd name="T6" fmla="*/ 24 w 33"/>
                <a:gd name="T7" fmla="*/ 0 h 31"/>
                <a:gd name="T8" fmla="*/ 31 w 33"/>
                <a:gd name="T9" fmla="*/ 2 h 31"/>
                <a:gd name="T10" fmla="*/ 32 w 33"/>
                <a:gd name="T11" fmla="*/ 5 h 31"/>
                <a:gd name="T12" fmla="*/ 29 w 33"/>
                <a:gd name="T13" fmla="*/ 5 h 31"/>
                <a:gd name="T14" fmla="*/ 25 w 33"/>
                <a:gd name="T15" fmla="*/ 5 h 31"/>
                <a:gd name="T16" fmla="*/ 4 w 33"/>
                <a:gd name="T17" fmla="*/ 30 h 31"/>
                <a:gd name="T18" fmla="*/ 2 w 3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1">
                  <a:moveTo>
                    <a:pt x="2" y="31"/>
                  </a:moveTo>
                  <a:cubicBezTo>
                    <a:pt x="2" y="31"/>
                    <a:pt x="2" y="31"/>
                    <a:pt x="1" y="31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1" y="26"/>
                    <a:pt x="13" y="4"/>
                    <a:pt x="24" y="0"/>
                  </a:cubicBezTo>
                  <a:cubicBezTo>
                    <a:pt x="26" y="0"/>
                    <a:pt x="29" y="0"/>
                    <a:pt x="31" y="2"/>
                  </a:cubicBezTo>
                  <a:cubicBezTo>
                    <a:pt x="32" y="2"/>
                    <a:pt x="33" y="4"/>
                    <a:pt x="32" y="5"/>
                  </a:cubicBezTo>
                  <a:cubicBezTo>
                    <a:pt x="31" y="6"/>
                    <a:pt x="30" y="6"/>
                    <a:pt x="29" y="5"/>
                  </a:cubicBezTo>
                  <a:cubicBezTo>
                    <a:pt x="28" y="5"/>
                    <a:pt x="26" y="4"/>
                    <a:pt x="25" y="5"/>
                  </a:cubicBezTo>
                  <a:cubicBezTo>
                    <a:pt x="17" y="7"/>
                    <a:pt x="7" y="24"/>
                    <a:pt x="4" y="30"/>
                  </a:cubicBezTo>
                  <a:cubicBezTo>
                    <a:pt x="4" y="31"/>
                    <a:pt x="3" y="31"/>
                    <a:pt x="2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8" name="Freeform 82"/>
            <p:cNvSpPr>
              <a:spLocks/>
            </p:cNvSpPr>
            <p:nvPr/>
          </p:nvSpPr>
          <p:spPr bwMode="auto">
            <a:xfrm>
              <a:off x="-563563" y="2500313"/>
              <a:ext cx="88900" cy="31750"/>
            </a:xfrm>
            <a:custGeom>
              <a:avLst/>
              <a:gdLst>
                <a:gd name="T0" fmla="*/ 3 w 41"/>
                <a:gd name="T1" fmla="*/ 15 h 15"/>
                <a:gd name="T2" fmla="*/ 2 w 41"/>
                <a:gd name="T3" fmla="*/ 15 h 15"/>
                <a:gd name="T4" fmla="*/ 1 w 41"/>
                <a:gd name="T5" fmla="*/ 13 h 15"/>
                <a:gd name="T6" fmla="*/ 20 w 41"/>
                <a:gd name="T7" fmla="*/ 5 h 15"/>
                <a:gd name="T8" fmla="*/ 36 w 41"/>
                <a:gd name="T9" fmla="*/ 2 h 15"/>
                <a:gd name="T10" fmla="*/ 39 w 41"/>
                <a:gd name="T11" fmla="*/ 1 h 15"/>
                <a:gd name="T12" fmla="*/ 40 w 41"/>
                <a:gd name="T13" fmla="*/ 4 h 15"/>
                <a:gd name="T14" fmla="*/ 19 w 41"/>
                <a:gd name="T15" fmla="*/ 10 h 15"/>
                <a:gd name="T16" fmla="*/ 5 w 41"/>
                <a:gd name="T17" fmla="*/ 14 h 15"/>
                <a:gd name="T18" fmla="*/ 3 w 4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5">
                  <a:moveTo>
                    <a:pt x="3" y="15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1" y="15"/>
                    <a:pt x="0" y="14"/>
                    <a:pt x="1" y="13"/>
                  </a:cubicBezTo>
                  <a:cubicBezTo>
                    <a:pt x="4" y="2"/>
                    <a:pt x="13" y="4"/>
                    <a:pt x="20" y="5"/>
                  </a:cubicBezTo>
                  <a:cubicBezTo>
                    <a:pt x="28" y="7"/>
                    <a:pt x="33" y="8"/>
                    <a:pt x="36" y="2"/>
                  </a:cubicBezTo>
                  <a:cubicBezTo>
                    <a:pt x="37" y="1"/>
                    <a:pt x="38" y="0"/>
                    <a:pt x="39" y="1"/>
                  </a:cubicBezTo>
                  <a:cubicBezTo>
                    <a:pt x="40" y="1"/>
                    <a:pt x="41" y="3"/>
                    <a:pt x="40" y="4"/>
                  </a:cubicBezTo>
                  <a:cubicBezTo>
                    <a:pt x="36" y="13"/>
                    <a:pt x="26" y="11"/>
                    <a:pt x="19" y="10"/>
                  </a:cubicBezTo>
                  <a:cubicBezTo>
                    <a:pt x="10" y="8"/>
                    <a:pt x="7" y="8"/>
                    <a:pt x="5" y="14"/>
                  </a:cubicBezTo>
                  <a:cubicBezTo>
                    <a:pt x="5" y="15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9" name="Freeform 83"/>
            <p:cNvSpPr>
              <a:spLocks/>
            </p:cNvSpPr>
            <p:nvPr/>
          </p:nvSpPr>
          <p:spPr bwMode="auto">
            <a:xfrm>
              <a:off x="-527050" y="2566988"/>
              <a:ext cx="106363" cy="31750"/>
            </a:xfrm>
            <a:custGeom>
              <a:avLst/>
              <a:gdLst>
                <a:gd name="T0" fmla="*/ 11 w 49"/>
                <a:gd name="T1" fmla="*/ 14 h 14"/>
                <a:gd name="T2" fmla="*/ 1 w 49"/>
                <a:gd name="T3" fmla="*/ 11 h 14"/>
                <a:gd name="T4" fmla="*/ 1 w 49"/>
                <a:gd name="T5" fmla="*/ 8 h 14"/>
                <a:gd name="T6" fmla="*/ 4 w 49"/>
                <a:gd name="T7" fmla="*/ 7 h 14"/>
                <a:gd name="T8" fmla="*/ 27 w 49"/>
                <a:gd name="T9" fmla="*/ 5 h 14"/>
                <a:gd name="T10" fmla="*/ 44 w 49"/>
                <a:gd name="T11" fmla="*/ 1 h 14"/>
                <a:gd name="T12" fmla="*/ 48 w 49"/>
                <a:gd name="T13" fmla="*/ 6 h 14"/>
                <a:gd name="T14" fmla="*/ 47 w 49"/>
                <a:gd name="T15" fmla="*/ 9 h 14"/>
                <a:gd name="T16" fmla="*/ 44 w 49"/>
                <a:gd name="T17" fmla="*/ 8 h 14"/>
                <a:gd name="T18" fmla="*/ 42 w 49"/>
                <a:gd name="T19" fmla="*/ 6 h 14"/>
                <a:gd name="T20" fmla="*/ 29 w 49"/>
                <a:gd name="T21" fmla="*/ 9 h 14"/>
                <a:gd name="T22" fmla="*/ 11 w 49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14">
                  <a:moveTo>
                    <a:pt x="11" y="14"/>
                  </a:moveTo>
                  <a:cubicBezTo>
                    <a:pt x="7" y="14"/>
                    <a:pt x="4" y="13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0" y="12"/>
                    <a:pt x="19" y="8"/>
                    <a:pt x="27" y="5"/>
                  </a:cubicBezTo>
                  <a:cubicBezTo>
                    <a:pt x="34" y="2"/>
                    <a:pt x="39" y="0"/>
                    <a:pt x="44" y="1"/>
                  </a:cubicBezTo>
                  <a:cubicBezTo>
                    <a:pt x="46" y="2"/>
                    <a:pt x="47" y="4"/>
                    <a:pt x="48" y="6"/>
                  </a:cubicBezTo>
                  <a:cubicBezTo>
                    <a:pt x="49" y="7"/>
                    <a:pt x="48" y="9"/>
                    <a:pt x="47" y="9"/>
                  </a:cubicBezTo>
                  <a:cubicBezTo>
                    <a:pt x="46" y="9"/>
                    <a:pt x="44" y="9"/>
                    <a:pt x="44" y="8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39" y="5"/>
                    <a:pt x="34" y="7"/>
                    <a:pt x="29" y="9"/>
                  </a:cubicBezTo>
                  <a:cubicBezTo>
                    <a:pt x="23" y="11"/>
                    <a:pt x="17" y="14"/>
                    <a:pt x="11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0" name="Freeform 84"/>
            <p:cNvSpPr>
              <a:spLocks/>
            </p:cNvSpPr>
            <p:nvPr/>
          </p:nvSpPr>
          <p:spPr bwMode="auto">
            <a:xfrm>
              <a:off x="-509588" y="2649538"/>
              <a:ext cx="76200" cy="34925"/>
            </a:xfrm>
            <a:custGeom>
              <a:avLst/>
              <a:gdLst>
                <a:gd name="T0" fmla="*/ 33 w 35"/>
                <a:gd name="T1" fmla="*/ 16 h 16"/>
                <a:gd name="T2" fmla="*/ 31 w 35"/>
                <a:gd name="T3" fmla="*/ 15 h 16"/>
                <a:gd name="T4" fmla="*/ 3 w 35"/>
                <a:gd name="T5" fmla="*/ 9 h 16"/>
                <a:gd name="T6" fmla="*/ 0 w 35"/>
                <a:gd name="T7" fmla="*/ 8 h 16"/>
                <a:gd name="T8" fmla="*/ 2 w 35"/>
                <a:gd name="T9" fmla="*/ 5 h 16"/>
                <a:gd name="T10" fmla="*/ 35 w 35"/>
                <a:gd name="T11" fmla="*/ 12 h 16"/>
                <a:gd name="T12" fmla="*/ 34 w 35"/>
                <a:gd name="T13" fmla="*/ 15 h 16"/>
                <a:gd name="T14" fmla="*/ 33 w 35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6">
                  <a:moveTo>
                    <a:pt x="33" y="16"/>
                  </a:moveTo>
                  <a:cubicBezTo>
                    <a:pt x="32" y="16"/>
                    <a:pt x="31" y="15"/>
                    <a:pt x="31" y="15"/>
                  </a:cubicBezTo>
                  <a:cubicBezTo>
                    <a:pt x="26" y="7"/>
                    <a:pt x="9" y="8"/>
                    <a:pt x="3" y="9"/>
                  </a:cubicBezTo>
                  <a:cubicBezTo>
                    <a:pt x="2" y="10"/>
                    <a:pt x="0" y="9"/>
                    <a:pt x="0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3" y="5"/>
                    <a:pt x="27" y="0"/>
                    <a:pt x="35" y="12"/>
                  </a:cubicBezTo>
                  <a:cubicBezTo>
                    <a:pt x="35" y="13"/>
                    <a:pt x="35" y="15"/>
                    <a:pt x="34" y="15"/>
                  </a:cubicBezTo>
                  <a:cubicBezTo>
                    <a:pt x="34" y="16"/>
                    <a:pt x="33" y="16"/>
                    <a:pt x="33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1" name="Freeform 85"/>
            <p:cNvSpPr>
              <a:spLocks/>
            </p:cNvSpPr>
            <p:nvPr/>
          </p:nvSpPr>
          <p:spPr bwMode="auto">
            <a:xfrm>
              <a:off x="-520700" y="2722563"/>
              <a:ext cx="98425" cy="44450"/>
            </a:xfrm>
            <a:custGeom>
              <a:avLst/>
              <a:gdLst>
                <a:gd name="T0" fmla="*/ 39 w 45"/>
                <a:gd name="T1" fmla="*/ 21 h 21"/>
                <a:gd name="T2" fmla="*/ 2 w 45"/>
                <a:gd name="T3" fmla="*/ 5 h 21"/>
                <a:gd name="T4" fmla="*/ 1 w 45"/>
                <a:gd name="T5" fmla="*/ 2 h 21"/>
                <a:gd name="T6" fmla="*/ 4 w 45"/>
                <a:gd name="T7" fmla="*/ 1 h 21"/>
                <a:gd name="T8" fmla="*/ 41 w 45"/>
                <a:gd name="T9" fmla="*/ 15 h 21"/>
                <a:gd name="T10" fmla="*/ 45 w 45"/>
                <a:gd name="T11" fmla="*/ 16 h 21"/>
                <a:gd name="T12" fmla="*/ 44 w 45"/>
                <a:gd name="T13" fmla="*/ 19 h 21"/>
                <a:gd name="T14" fmla="*/ 39 w 45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1">
                  <a:moveTo>
                    <a:pt x="39" y="21"/>
                  </a:moveTo>
                  <a:cubicBezTo>
                    <a:pt x="28" y="21"/>
                    <a:pt x="8" y="9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19" y="10"/>
                    <a:pt x="38" y="19"/>
                    <a:pt x="41" y="15"/>
                  </a:cubicBezTo>
                  <a:cubicBezTo>
                    <a:pt x="42" y="15"/>
                    <a:pt x="44" y="15"/>
                    <a:pt x="45" y="16"/>
                  </a:cubicBezTo>
                  <a:cubicBezTo>
                    <a:pt x="45" y="17"/>
                    <a:pt x="45" y="18"/>
                    <a:pt x="44" y="19"/>
                  </a:cubicBezTo>
                  <a:cubicBezTo>
                    <a:pt x="43" y="20"/>
                    <a:pt x="41" y="21"/>
                    <a:pt x="39" y="2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2" name="Freeform 86"/>
            <p:cNvSpPr>
              <a:spLocks/>
            </p:cNvSpPr>
            <p:nvPr/>
          </p:nvSpPr>
          <p:spPr bwMode="auto">
            <a:xfrm>
              <a:off x="-538163" y="2790825"/>
              <a:ext cx="92075" cy="47625"/>
            </a:xfrm>
            <a:custGeom>
              <a:avLst/>
              <a:gdLst>
                <a:gd name="T0" fmla="*/ 40 w 42"/>
                <a:gd name="T1" fmla="*/ 22 h 22"/>
                <a:gd name="T2" fmla="*/ 38 w 42"/>
                <a:gd name="T3" fmla="*/ 20 h 22"/>
                <a:gd name="T4" fmla="*/ 22 w 42"/>
                <a:gd name="T5" fmla="*/ 15 h 22"/>
                <a:gd name="T6" fmla="*/ 0 w 42"/>
                <a:gd name="T7" fmla="*/ 3 h 22"/>
                <a:gd name="T8" fmla="*/ 2 w 42"/>
                <a:gd name="T9" fmla="*/ 0 h 22"/>
                <a:gd name="T10" fmla="*/ 5 w 42"/>
                <a:gd name="T11" fmla="*/ 3 h 22"/>
                <a:gd name="T12" fmla="*/ 23 w 42"/>
                <a:gd name="T13" fmla="*/ 10 h 22"/>
                <a:gd name="T14" fmla="*/ 42 w 42"/>
                <a:gd name="T15" fmla="*/ 20 h 22"/>
                <a:gd name="T16" fmla="*/ 40 w 4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2">
                  <a:moveTo>
                    <a:pt x="40" y="22"/>
                  </a:moveTo>
                  <a:cubicBezTo>
                    <a:pt x="39" y="22"/>
                    <a:pt x="38" y="21"/>
                    <a:pt x="38" y="20"/>
                  </a:cubicBezTo>
                  <a:cubicBezTo>
                    <a:pt x="38" y="16"/>
                    <a:pt x="32" y="15"/>
                    <a:pt x="22" y="15"/>
                  </a:cubicBezTo>
                  <a:cubicBezTo>
                    <a:pt x="12" y="14"/>
                    <a:pt x="0" y="1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9"/>
                    <a:pt x="12" y="10"/>
                    <a:pt x="23" y="10"/>
                  </a:cubicBezTo>
                  <a:cubicBezTo>
                    <a:pt x="32" y="11"/>
                    <a:pt x="42" y="11"/>
                    <a:pt x="42" y="20"/>
                  </a:cubicBezTo>
                  <a:cubicBezTo>
                    <a:pt x="42" y="21"/>
                    <a:pt x="41" y="22"/>
                    <a:pt x="40" y="2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3" name="Freeform 87"/>
            <p:cNvSpPr>
              <a:spLocks/>
            </p:cNvSpPr>
            <p:nvPr/>
          </p:nvSpPr>
          <p:spPr bwMode="auto">
            <a:xfrm>
              <a:off x="-579438" y="2847975"/>
              <a:ext cx="88900" cy="69850"/>
            </a:xfrm>
            <a:custGeom>
              <a:avLst/>
              <a:gdLst>
                <a:gd name="T0" fmla="*/ 36 w 41"/>
                <a:gd name="T1" fmla="*/ 32 h 32"/>
                <a:gd name="T2" fmla="*/ 36 w 41"/>
                <a:gd name="T3" fmla="*/ 32 h 32"/>
                <a:gd name="T4" fmla="*/ 25 w 41"/>
                <a:gd name="T5" fmla="*/ 23 h 32"/>
                <a:gd name="T6" fmla="*/ 2 w 41"/>
                <a:gd name="T7" fmla="*/ 4 h 32"/>
                <a:gd name="T8" fmla="*/ 0 w 41"/>
                <a:gd name="T9" fmla="*/ 2 h 32"/>
                <a:gd name="T10" fmla="*/ 2 w 41"/>
                <a:gd name="T11" fmla="*/ 0 h 32"/>
                <a:gd name="T12" fmla="*/ 28 w 41"/>
                <a:gd name="T13" fmla="*/ 20 h 32"/>
                <a:gd name="T14" fmla="*/ 36 w 41"/>
                <a:gd name="T15" fmla="*/ 28 h 32"/>
                <a:gd name="T16" fmla="*/ 36 w 41"/>
                <a:gd name="T17" fmla="*/ 27 h 32"/>
                <a:gd name="T18" fmla="*/ 40 w 41"/>
                <a:gd name="T19" fmla="*/ 27 h 32"/>
                <a:gd name="T20" fmla="*/ 40 w 41"/>
                <a:gd name="T21" fmla="*/ 30 h 32"/>
                <a:gd name="T22" fmla="*/ 36 w 41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2">
                  <a:moveTo>
                    <a:pt x="3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2" y="32"/>
                    <a:pt x="29" y="28"/>
                    <a:pt x="25" y="23"/>
                  </a:cubicBezTo>
                  <a:cubicBezTo>
                    <a:pt x="19" y="15"/>
                    <a:pt x="12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1"/>
                    <a:pt x="22" y="12"/>
                    <a:pt x="28" y="20"/>
                  </a:cubicBezTo>
                  <a:cubicBezTo>
                    <a:pt x="31" y="23"/>
                    <a:pt x="34" y="28"/>
                    <a:pt x="36" y="28"/>
                  </a:cubicBezTo>
                  <a:cubicBezTo>
                    <a:pt x="36" y="28"/>
                    <a:pt x="36" y="28"/>
                    <a:pt x="36" y="27"/>
                  </a:cubicBezTo>
                  <a:cubicBezTo>
                    <a:pt x="37" y="26"/>
                    <a:pt x="39" y="26"/>
                    <a:pt x="40" y="27"/>
                  </a:cubicBezTo>
                  <a:cubicBezTo>
                    <a:pt x="41" y="28"/>
                    <a:pt x="41" y="30"/>
                    <a:pt x="40" y="30"/>
                  </a:cubicBezTo>
                  <a:cubicBezTo>
                    <a:pt x="38" y="32"/>
                    <a:pt x="37" y="32"/>
                    <a:pt x="36" y="3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4" name="Freeform 88"/>
            <p:cNvSpPr>
              <a:spLocks/>
            </p:cNvSpPr>
            <p:nvPr/>
          </p:nvSpPr>
          <p:spPr bwMode="auto">
            <a:xfrm>
              <a:off x="-627063" y="2890838"/>
              <a:ext cx="63500" cy="96838"/>
            </a:xfrm>
            <a:custGeom>
              <a:avLst/>
              <a:gdLst>
                <a:gd name="T0" fmla="*/ 25 w 29"/>
                <a:gd name="T1" fmla="*/ 44 h 44"/>
                <a:gd name="T2" fmla="*/ 12 w 29"/>
                <a:gd name="T3" fmla="*/ 25 h 44"/>
                <a:gd name="T4" fmla="*/ 2 w 29"/>
                <a:gd name="T5" fmla="*/ 5 h 44"/>
                <a:gd name="T6" fmla="*/ 1 w 29"/>
                <a:gd name="T7" fmla="*/ 2 h 44"/>
                <a:gd name="T8" fmla="*/ 3 w 29"/>
                <a:gd name="T9" fmla="*/ 0 h 44"/>
                <a:gd name="T10" fmla="*/ 17 w 29"/>
                <a:gd name="T11" fmla="*/ 23 h 44"/>
                <a:gd name="T12" fmla="*/ 26 w 29"/>
                <a:gd name="T13" fmla="*/ 40 h 44"/>
                <a:gd name="T14" fmla="*/ 28 w 29"/>
                <a:gd name="T15" fmla="*/ 42 h 44"/>
                <a:gd name="T16" fmla="*/ 26 w 29"/>
                <a:gd name="T17" fmla="*/ 44 h 44"/>
                <a:gd name="T18" fmla="*/ 25 w 29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4">
                  <a:moveTo>
                    <a:pt x="25" y="44"/>
                  </a:moveTo>
                  <a:cubicBezTo>
                    <a:pt x="18" y="44"/>
                    <a:pt x="15" y="34"/>
                    <a:pt x="12" y="25"/>
                  </a:cubicBezTo>
                  <a:cubicBezTo>
                    <a:pt x="10" y="16"/>
                    <a:pt x="7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1" y="3"/>
                    <a:pt x="14" y="13"/>
                    <a:pt x="17" y="23"/>
                  </a:cubicBezTo>
                  <a:cubicBezTo>
                    <a:pt x="19" y="33"/>
                    <a:pt x="22" y="41"/>
                    <a:pt x="26" y="40"/>
                  </a:cubicBezTo>
                  <a:cubicBezTo>
                    <a:pt x="27" y="40"/>
                    <a:pt x="28" y="40"/>
                    <a:pt x="28" y="42"/>
                  </a:cubicBezTo>
                  <a:cubicBezTo>
                    <a:pt x="29" y="43"/>
                    <a:pt x="28" y="44"/>
                    <a:pt x="26" y="44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5" name="Freeform 89"/>
            <p:cNvSpPr>
              <a:spLocks/>
            </p:cNvSpPr>
            <p:nvPr/>
          </p:nvSpPr>
          <p:spPr bwMode="auto">
            <a:xfrm>
              <a:off x="-685800" y="2921000"/>
              <a:ext cx="36513" cy="104775"/>
            </a:xfrm>
            <a:custGeom>
              <a:avLst/>
              <a:gdLst>
                <a:gd name="T0" fmla="*/ 15 w 17"/>
                <a:gd name="T1" fmla="*/ 48 h 48"/>
                <a:gd name="T2" fmla="*/ 11 w 17"/>
                <a:gd name="T3" fmla="*/ 47 h 48"/>
                <a:gd name="T4" fmla="*/ 7 w 17"/>
                <a:gd name="T5" fmla="*/ 27 h 48"/>
                <a:gd name="T6" fmla="*/ 1 w 17"/>
                <a:gd name="T7" fmla="*/ 4 h 48"/>
                <a:gd name="T8" fmla="*/ 1 w 17"/>
                <a:gd name="T9" fmla="*/ 1 h 48"/>
                <a:gd name="T10" fmla="*/ 4 w 17"/>
                <a:gd name="T11" fmla="*/ 0 h 48"/>
                <a:gd name="T12" fmla="*/ 11 w 17"/>
                <a:gd name="T13" fmla="*/ 27 h 48"/>
                <a:gd name="T14" fmla="*/ 14 w 17"/>
                <a:gd name="T15" fmla="*/ 43 h 48"/>
                <a:gd name="T16" fmla="*/ 15 w 17"/>
                <a:gd name="T17" fmla="*/ 44 h 48"/>
                <a:gd name="T18" fmla="*/ 17 w 17"/>
                <a:gd name="T19" fmla="*/ 46 h 48"/>
                <a:gd name="T20" fmla="*/ 15 w 17"/>
                <a:gd name="T21" fmla="*/ 48 h 48"/>
                <a:gd name="T22" fmla="*/ 15 w 17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48">
                  <a:moveTo>
                    <a:pt x="15" y="48"/>
                  </a:moveTo>
                  <a:cubicBezTo>
                    <a:pt x="13" y="48"/>
                    <a:pt x="12" y="48"/>
                    <a:pt x="11" y="47"/>
                  </a:cubicBezTo>
                  <a:cubicBezTo>
                    <a:pt x="7" y="44"/>
                    <a:pt x="7" y="36"/>
                    <a:pt x="7" y="27"/>
                  </a:cubicBezTo>
                  <a:cubicBezTo>
                    <a:pt x="6" y="18"/>
                    <a:pt x="6" y="7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0" y="4"/>
                    <a:pt x="11" y="16"/>
                    <a:pt x="11" y="27"/>
                  </a:cubicBezTo>
                  <a:cubicBezTo>
                    <a:pt x="11" y="34"/>
                    <a:pt x="12" y="42"/>
                    <a:pt x="14" y="43"/>
                  </a:cubicBezTo>
                  <a:cubicBezTo>
                    <a:pt x="14" y="43"/>
                    <a:pt x="14" y="44"/>
                    <a:pt x="15" y="44"/>
                  </a:cubicBezTo>
                  <a:cubicBezTo>
                    <a:pt x="16" y="43"/>
                    <a:pt x="17" y="44"/>
                    <a:pt x="17" y="46"/>
                  </a:cubicBezTo>
                  <a:cubicBezTo>
                    <a:pt x="17" y="47"/>
                    <a:pt x="16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6" name="Freeform 90"/>
            <p:cNvSpPr>
              <a:spLocks/>
            </p:cNvSpPr>
            <p:nvPr/>
          </p:nvSpPr>
          <p:spPr bwMode="auto">
            <a:xfrm>
              <a:off x="-796925" y="2935288"/>
              <a:ext cx="42863" cy="107950"/>
            </a:xfrm>
            <a:custGeom>
              <a:avLst/>
              <a:gdLst>
                <a:gd name="T0" fmla="*/ 6 w 20"/>
                <a:gd name="T1" fmla="*/ 50 h 50"/>
                <a:gd name="T2" fmla="*/ 5 w 20"/>
                <a:gd name="T3" fmla="*/ 50 h 50"/>
                <a:gd name="T4" fmla="*/ 6 w 20"/>
                <a:gd name="T5" fmla="*/ 31 h 50"/>
                <a:gd name="T6" fmla="*/ 11 w 20"/>
                <a:gd name="T7" fmla="*/ 3 h 50"/>
                <a:gd name="T8" fmla="*/ 12 w 20"/>
                <a:gd name="T9" fmla="*/ 0 h 50"/>
                <a:gd name="T10" fmla="*/ 15 w 20"/>
                <a:gd name="T11" fmla="*/ 1 h 50"/>
                <a:gd name="T12" fmla="*/ 11 w 20"/>
                <a:gd name="T13" fmla="*/ 33 h 50"/>
                <a:gd name="T14" fmla="*/ 7 w 20"/>
                <a:gd name="T15" fmla="*/ 46 h 50"/>
                <a:gd name="T16" fmla="*/ 8 w 20"/>
                <a:gd name="T17" fmla="*/ 49 h 50"/>
                <a:gd name="T18" fmla="*/ 6 w 2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0">
                  <a:moveTo>
                    <a:pt x="6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0" y="47"/>
                    <a:pt x="3" y="39"/>
                    <a:pt x="6" y="31"/>
                  </a:cubicBezTo>
                  <a:cubicBezTo>
                    <a:pt x="10" y="22"/>
                    <a:pt x="15" y="11"/>
                    <a:pt x="11" y="3"/>
                  </a:cubicBezTo>
                  <a:cubicBezTo>
                    <a:pt x="10" y="2"/>
                    <a:pt x="11" y="1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20" y="10"/>
                    <a:pt x="15" y="23"/>
                    <a:pt x="11" y="33"/>
                  </a:cubicBezTo>
                  <a:cubicBezTo>
                    <a:pt x="9" y="37"/>
                    <a:pt x="5" y="45"/>
                    <a:pt x="7" y="46"/>
                  </a:cubicBezTo>
                  <a:cubicBezTo>
                    <a:pt x="8" y="47"/>
                    <a:pt x="8" y="48"/>
                    <a:pt x="8" y="49"/>
                  </a:cubicBezTo>
                  <a:cubicBezTo>
                    <a:pt x="7" y="50"/>
                    <a:pt x="7" y="50"/>
                    <a:pt x="6" y="5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7" name="Freeform 91"/>
            <p:cNvSpPr>
              <a:spLocks/>
            </p:cNvSpPr>
            <p:nvPr/>
          </p:nvSpPr>
          <p:spPr bwMode="auto">
            <a:xfrm>
              <a:off x="-938213" y="2921000"/>
              <a:ext cx="82550" cy="66675"/>
            </a:xfrm>
            <a:custGeom>
              <a:avLst/>
              <a:gdLst>
                <a:gd name="T0" fmla="*/ 5 w 38"/>
                <a:gd name="T1" fmla="*/ 30 h 30"/>
                <a:gd name="T2" fmla="*/ 2 w 38"/>
                <a:gd name="T3" fmla="*/ 29 h 30"/>
                <a:gd name="T4" fmla="*/ 17 w 38"/>
                <a:gd name="T5" fmla="*/ 14 h 30"/>
                <a:gd name="T6" fmla="*/ 32 w 38"/>
                <a:gd name="T7" fmla="*/ 3 h 30"/>
                <a:gd name="T8" fmla="*/ 34 w 38"/>
                <a:gd name="T9" fmla="*/ 0 h 30"/>
                <a:gd name="T10" fmla="*/ 37 w 38"/>
                <a:gd name="T11" fmla="*/ 2 h 30"/>
                <a:gd name="T12" fmla="*/ 19 w 38"/>
                <a:gd name="T13" fmla="*/ 19 h 30"/>
                <a:gd name="T14" fmla="*/ 7 w 38"/>
                <a:gd name="T15" fmla="*/ 28 h 30"/>
                <a:gd name="T16" fmla="*/ 5 w 38"/>
                <a:gd name="T17" fmla="*/ 30 h 30"/>
                <a:gd name="T18" fmla="*/ 5 w 38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5" y="30"/>
                  </a:moveTo>
                  <a:cubicBezTo>
                    <a:pt x="4" y="30"/>
                    <a:pt x="3" y="30"/>
                    <a:pt x="2" y="29"/>
                  </a:cubicBezTo>
                  <a:cubicBezTo>
                    <a:pt x="0" y="21"/>
                    <a:pt x="9" y="17"/>
                    <a:pt x="17" y="14"/>
                  </a:cubicBezTo>
                  <a:cubicBezTo>
                    <a:pt x="27" y="11"/>
                    <a:pt x="33" y="8"/>
                    <a:pt x="32" y="3"/>
                  </a:cubicBezTo>
                  <a:cubicBezTo>
                    <a:pt x="32" y="1"/>
                    <a:pt x="33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ubicBezTo>
                    <a:pt x="38" y="12"/>
                    <a:pt x="27" y="16"/>
                    <a:pt x="19" y="19"/>
                  </a:cubicBezTo>
                  <a:cubicBezTo>
                    <a:pt x="11" y="22"/>
                    <a:pt x="6" y="24"/>
                    <a:pt x="7" y="28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8" name="Freeform 92"/>
            <p:cNvSpPr>
              <a:spLocks/>
            </p:cNvSpPr>
            <p:nvPr/>
          </p:nvSpPr>
          <p:spPr bwMode="auto">
            <a:xfrm>
              <a:off x="-1008063" y="2865438"/>
              <a:ext cx="69850" cy="80963"/>
            </a:xfrm>
            <a:custGeom>
              <a:avLst/>
              <a:gdLst>
                <a:gd name="T0" fmla="*/ 3 w 32"/>
                <a:gd name="T1" fmla="*/ 37 h 37"/>
                <a:gd name="T2" fmla="*/ 1 w 32"/>
                <a:gd name="T3" fmla="*/ 35 h 37"/>
                <a:gd name="T4" fmla="*/ 14 w 32"/>
                <a:gd name="T5" fmla="*/ 18 h 37"/>
                <a:gd name="T6" fmla="*/ 28 w 32"/>
                <a:gd name="T7" fmla="*/ 2 h 37"/>
                <a:gd name="T8" fmla="*/ 30 w 32"/>
                <a:gd name="T9" fmla="*/ 0 h 37"/>
                <a:gd name="T10" fmla="*/ 32 w 32"/>
                <a:gd name="T11" fmla="*/ 2 h 37"/>
                <a:gd name="T12" fmla="*/ 17 w 32"/>
                <a:gd name="T13" fmla="*/ 22 h 37"/>
                <a:gd name="T14" fmla="*/ 6 w 32"/>
                <a:gd name="T15" fmla="*/ 34 h 37"/>
                <a:gd name="T16" fmla="*/ 4 w 32"/>
                <a:gd name="T17" fmla="*/ 37 h 37"/>
                <a:gd name="T18" fmla="*/ 3 w 32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7">
                  <a:moveTo>
                    <a:pt x="3" y="37"/>
                  </a:moveTo>
                  <a:cubicBezTo>
                    <a:pt x="2" y="37"/>
                    <a:pt x="1" y="36"/>
                    <a:pt x="1" y="35"/>
                  </a:cubicBezTo>
                  <a:cubicBezTo>
                    <a:pt x="0" y="27"/>
                    <a:pt x="7" y="23"/>
                    <a:pt x="14" y="18"/>
                  </a:cubicBezTo>
                  <a:cubicBezTo>
                    <a:pt x="21" y="14"/>
                    <a:pt x="28" y="10"/>
                    <a:pt x="28" y="2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12"/>
                    <a:pt x="24" y="17"/>
                    <a:pt x="17" y="22"/>
                  </a:cubicBezTo>
                  <a:cubicBezTo>
                    <a:pt x="10" y="26"/>
                    <a:pt x="5" y="29"/>
                    <a:pt x="6" y="34"/>
                  </a:cubicBezTo>
                  <a:cubicBezTo>
                    <a:pt x="6" y="35"/>
                    <a:pt x="5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9" name="Freeform 93"/>
            <p:cNvSpPr>
              <a:spLocks/>
            </p:cNvSpPr>
            <p:nvPr/>
          </p:nvSpPr>
          <p:spPr bwMode="auto">
            <a:xfrm>
              <a:off x="-1095375" y="2811463"/>
              <a:ext cx="107950" cy="65088"/>
            </a:xfrm>
            <a:custGeom>
              <a:avLst/>
              <a:gdLst>
                <a:gd name="T0" fmla="*/ 2 w 50"/>
                <a:gd name="T1" fmla="*/ 30 h 30"/>
                <a:gd name="T2" fmla="*/ 2 w 50"/>
                <a:gd name="T3" fmla="*/ 29 h 30"/>
                <a:gd name="T4" fmla="*/ 0 w 50"/>
                <a:gd name="T5" fmla="*/ 27 h 30"/>
                <a:gd name="T6" fmla="*/ 20 w 50"/>
                <a:gd name="T7" fmla="*/ 18 h 30"/>
                <a:gd name="T8" fmla="*/ 46 w 50"/>
                <a:gd name="T9" fmla="*/ 2 h 30"/>
                <a:gd name="T10" fmla="*/ 48 w 50"/>
                <a:gd name="T11" fmla="*/ 0 h 30"/>
                <a:gd name="T12" fmla="*/ 50 w 50"/>
                <a:gd name="T13" fmla="*/ 2 h 30"/>
                <a:gd name="T14" fmla="*/ 20 w 50"/>
                <a:gd name="T15" fmla="*/ 22 h 30"/>
                <a:gd name="T16" fmla="*/ 4 w 50"/>
                <a:gd name="T17" fmla="*/ 28 h 30"/>
                <a:gd name="T18" fmla="*/ 2 w 50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0">
                  <a:moveTo>
                    <a:pt x="2" y="30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1" y="20"/>
                    <a:pt x="10" y="19"/>
                    <a:pt x="20" y="18"/>
                  </a:cubicBezTo>
                  <a:cubicBezTo>
                    <a:pt x="34" y="15"/>
                    <a:pt x="45" y="13"/>
                    <a:pt x="46" y="2"/>
                  </a:cubicBezTo>
                  <a:cubicBezTo>
                    <a:pt x="46" y="1"/>
                    <a:pt x="47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49" y="18"/>
                    <a:pt x="33" y="20"/>
                    <a:pt x="20" y="22"/>
                  </a:cubicBezTo>
                  <a:cubicBezTo>
                    <a:pt x="12" y="23"/>
                    <a:pt x="5" y="24"/>
                    <a:pt x="4" y="28"/>
                  </a:cubicBezTo>
                  <a:cubicBezTo>
                    <a:pt x="4" y="29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0" name="Freeform 94"/>
            <p:cNvSpPr>
              <a:spLocks/>
            </p:cNvSpPr>
            <p:nvPr/>
          </p:nvSpPr>
          <p:spPr bwMode="auto">
            <a:xfrm>
              <a:off x="-1111250" y="2741613"/>
              <a:ext cx="98425" cy="52388"/>
            </a:xfrm>
            <a:custGeom>
              <a:avLst/>
              <a:gdLst>
                <a:gd name="T0" fmla="*/ 12 w 45"/>
                <a:gd name="T1" fmla="*/ 24 h 24"/>
                <a:gd name="T2" fmla="*/ 11 w 45"/>
                <a:gd name="T3" fmla="*/ 24 h 24"/>
                <a:gd name="T4" fmla="*/ 1 w 45"/>
                <a:gd name="T5" fmla="*/ 17 h 24"/>
                <a:gd name="T6" fmla="*/ 2 w 45"/>
                <a:gd name="T7" fmla="*/ 14 h 24"/>
                <a:gd name="T8" fmla="*/ 5 w 45"/>
                <a:gd name="T9" fmla="*/ 15 h 24"/>
                <a:gd name="T10" fmla="*/ 11 w 45"/>
                <a:gd name="T11" fmla="*/ 19 h 24"/>
                <a:gd name="T12" fmla="*/ 41 w 45"/>
                <a:gd name="T13" fmla="*/ 1 h 24"/>
                <a:gd name="T14" fmla="*/ 44 w 45"/>
                <a:gd name="T15" fmla="*/ 1 h 24"/>
                <a:gd name="T16" fmla="*/ 44 w 45"/>
                <a:gd name="T17" fmla="*/ 4 h 24"/>
                <a:gd name="T18" fmla="*/ 12 w 45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4">
                  <a:moveTo>
                    <a:pt x="12" y="24"/>
                  </a:moveTo>
                  <a:cubicBezTo>
                    <a:pt x="12" y="24"/>
                    <a:pt x="11" y="24"/>
                    <a:pt x="11" y="24"/>
                  </a:cubicBezTo>
                  <a:cubicBezTo>
                    <a:pt x="7" y="23"/>
                    <a:pt x="3" y="21"/>
                    <a:pt x="1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6" y="18"/>
                    <a:pt x="8" y="19"/>
                    <a:pt x="11" y="19"/>
                  </a:cubicBezTo>
                  <a:cubicBezTo>
                    <a:pt x="21" y="20"/>
                    <a:pt x="36" y="6"/>
                    <a:pt x="41" y="1"/>
                  </a:cubicBezTo>
                  <a:cubicBezTo>
                    <a:pt x="42" y="0"/>
                    <a:pt x="43" y="0"/>
                    <a:pt x="44" y="1"/>
                  </a:cubicBezTo>
                  <a:cubicBezTo>
                    <a:pt x="45" y="2"/>
                    <a:pt x="45" y="3"/>
                    <a:pt x="44" y="4"/>
                  </a:cubicBezTo>
                  <a:cubicBezTo>
                    <a:pt x="43" y="5"/>
                    <a:pt x="26" y="24"/>
                    <a:pt x="12" y="2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1" name="Freeform 95"/>
            <p:cNvSpPr>
              <a:spLocks/>
            </p:cNvSpPr>
            <p:nvPr/>
          </p:nvSpPr>
          <p:spPr bwMode="auto">
            <a:xfrm>
              <a:off x="-1109663" y="2643188"/>
              <a:ext cx="85725" cy="46038"/>
            </a:xfrm>
            <a:custGeom>
              <a:avLst/>
              <a:gdLst>
                <a:gd name="T0" fmla="*/ 33 w 39"/>
                <a:gd name="T1" fmla="*/ 21 h 21"/>
                <a:gd name="T2" fmla="*/ 24 w 39"/>
                <a:gd name="T3" fmla="*/ 15 h 21"/>
                <a:gd name="T4" fmla="*/ 2 w 39"/>
                <a:gd name="T5" fmla="*/ 5 h 21"/>
                <a:gd name="T6" fmla="*/ 0 w 39"/>
                <a:gd name="T7" fmla="*/ 2 h 21"/>
                <a:gd name="T8" fmla="*/ 2 w 39"/>
                <a:gd name="T9" fmla="*/ 0 h 21"/>
                <a:gd name="T10" fmla="*/ 27 w 39"/>
                <a:gd name="T11" fmla="*/ 12 h 21"/>
                <a:gd name="T12" fmla="*/ 33 w 39"/>
                <a:gd name="T13" fmla="*/ 16 h 21"/>
                <a:gd name="T14" fmla="*/ 33 w 39"/>
                <a:gd name="T15" fmla="*/ 16 h 21"/>
                <a:gd name="T16" fmla="*/ 35 w 39"/>
                <a:gd name="T17" fmla="*/ 15 h 21"/>
                <a:gd name="T18" fmla="*/ 38 w 39"/>
                <a:gd name="T19" fmla="*/ 15 h 21"/>
                <a:gd name="T20" fmla="*/ 38 w 39"/>
                <a:gd name="T21" fmla="*/ 18 h 21"/>
                <a:gd name="T22" fmla="*/ 33 w 39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1">
                  <a:moveTo>
                    <a:pt x="33" y="21"/>
                  </a:moveTo>
                  <a:cubicBezTo>
                    <a:pt x="29" y="21"/>
                    <a:pt x="27" y="18"/>
                    <a:pt x="24" y="15"/>
                  </a:cubicBezTo>
                  <a:cubicBezTo>
                    <a:pt x="19" y="10"/>
                    <a:pt x="13" y="4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22" y="7"/>
                    <a:pt x="27" y="12"/>
                  </a:cubicBezTo>
                  <a:cubicBezTo>
                    <a:pt x="29" y="14"/>
                    <a:pt x="31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6" y="14"/>
                    <a:pt x="37" y="14"/>
                    <a:pt x="38" y="15"/>
                  </a:cubicBezTo>
                  <a:cubicBezTo>
                    <a:pt x="39" y="16"/>
                    <a:pt x="39" y="17"/>
                    <a:pt x="38" y="18"/>
                  </a:cubicBezTo>
                  <a:cubicBezTo>
                    <a:pt x="36" y="20"/>
                    <a:pt x="35" y="21"/>
                    <a:pt x="33" y="2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2" name="Freeform 96"/>
            <p:cNvSpPr>
              <a:spLocks/>
            </p:cNvSpPr>
            <p:nvPr/>
          </p:nvSpPr>
          <p:spPr bwMode="auto">
            <a:xfrm>
              <a:off x="-1081088" y="2528888"/>
              <a:ext cx="76200" cy="60325"/>
            </a:xfrm>
            <a:custGeom>
              <a:avLst/>
              <a:gdLst>
                <a:gd name="T0" fmla="*/ 33 w 35"/>
                <a:gd name="T1" fmla="*/ 28 h 28"/>
                <a:gd name="T2" fmla="*/ 31 w 35"/>
                <a:gd name="T3" fmla="*/ 27 h 28"/>
                <a:gd name="T4" fmla="*/ 3 w 35"/>
                <a:gd name="T5" fmla="*/ 11 h 28"/>
                <a:gd name="T6" fmla="*/ 0 w 35"/>
                <a:gd name="T7" fmla="*/ 9 h 28"/>
                <a:gd name="T8" fmla="*/ 2 w 35"/>
                <a:gd name="T9" fmla="*/ 6 h 28"/>
                <a:gd name="T10" fmla="*/ 35 w 35"/>
                <a:gd name="T11" fmla="*/ 25 h 28"/>
                <a:gd name="T12" fmla="*/ 34 w 35"/>
                <a:gd name="T13" fmla="*/ 28 h 28"/>
                <a:gd name="T14" fmla="*/ 33 w 3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8">
                  <a:moveTo>
                    <a:pt x="33" y="28"/>
                  </a:moveTo>
                  <a:cubicBezTo>
                    <a:pt x="32" y="28"/>
                    <a:pt x="31" y="28"/>
                    <a:pt x="31" y="27"/>
                  </a:cubicBezTo>
                  <a:cubicBezTo>
                    <a:pt x="30" y="26"/>
                    <a:pt x="22" y="5"/>
                    <a:pt x="3" y="11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5" y="0"/>
                    <a:pt x="35" y="25"/>
                    <a:pt x="35" y="25"/>
                  </a:cubicBezTo>
                  <a:cubicBezTo>
                    <a:pt x="35" y="26"/>
                    <a:pt x="35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3" name="Freeform 97"/>
            <p:cNvSpPr>
              <a:spLocks/>
            </p:cNvSpPr>
            <p:nvPr/>
          </p:nvSpPr>
          <p:spPr bwMode="auto">
            <a:xfrm>
              <a:off x="-1035050" y="2454275"/>
              <a:ext cx="68263" cy="57150"/>
            </a:xfrm>
            <a:custGeom>
              <a:avLst/>
              <a:gdLst>
                <a:gd name="T0" fmla="*/ 29 w 31"/>
                <a:gd name="T1" fmla="*/ 26 h 26"/>
                <a:gd name="T2" fmla="*/ 26 w 31"/>
                <a:gd name="T3" fmla="*/ 24 h 26"/>
                <a:gd name="T4" fmla="*/ 17 w 31"/>
                <a:gd name="T5" fmla="*/ 17 h 26"/>
                <a:gd name="T6" fmla="*/ 1 w 31"/>
                <a:gd name="T7" fmla="*/ 3 h 26"/>
                <a:gd name="T8" fmla="*/ 2 w 31"/>
                <a:gd name="T9" fmla="*/ 1 h 26"/>
                <a:gd name="T10" fmla="*/ 5 w 31"/>
                <a:gd name="T11" fmla="*/ 2 h 26"/>
                <a:gd name="T12" fmla="*/ 18 w 31"/>
                <a:gd name="T13" fmla="*/ 13 h 26"/>
                <a:gd name="T14" fmla="*/ 31 w 31"/>
                <a:gd name="T15" fmla="*/ 24 h 26"/>
                <a:gd name="T16" fmla="*/ 29 w 31"/>
                <a:gd name="T17" fmla="*/ 26 h 26"/>
                <a:gd name="T18" fmla="*/ 29 w 31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6">
                  <a:moveTo>
                    <a:pt x="29" y="26"/>
                  </a:moveTo>
                  <a:cubicBezTo>
                    <a:pt x="28" y="26"/>
                    <a:pt x="27" y="25"/>
                    <a:pt x="26" y="24"/>
                  </a:cubicBezTo>
                  <a:cubicBezTo>
                    <a:pt x="26" y="21"/>
                    <a:pt x="23" y="19"/>
                    <a:pt x="17" y="17"/>
                  </a:cubicBezTo>
                  <a:cubicBezTo>
                    <a:pt x="10" y="15"/>
                    <a:pt x="3" y="12"/>
                    <a:pt x="1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7" y="9"/>
                    <a:pt x="12" y="11"/>
                    <a:pt x="18" y="13"/>
                  </a:cubicBezTo>
                  <a:cubicBezTo>
                    <a:pt x="24" y="15"/>
                    <a:pt x="30" y="17"/>
                    <a:pt x="31" y="24"/>
                  </a:cubicBezTo>
                  <a:cubicBezTo>
                    <a:pt x="31" y="25"/>
                    <a:pt x="30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4" name="Freeform 98"/>
            <p:cNvSpPr>
              <a:spLocks/>
            </p:cNvSpPr>
            <p:nvPr/>
          </p:nvSpPr>
          <p:spPr bwMode="auto">
            <a:xfrm>
              <a:off x="-966788" y="2366963"/>
              <a:ext cx="76200" cy="92075"/>
            </a:xfrm>
            <a:custGeom>
              <a:avLst/>
              <a:gdLst>
                <a:gd name="T0" fmla="*/ 33 w 35"/>
                <a:gd name="T1" fmla="*/ 42 h 42"/>
                <a:gd name="T2" fmla="*/ 30 w 35"/>
                <a:gd name="T3" fmla="*/ 40 h 42"/>
                <a:gd name="T4" fmla="*/ 15 w 35"/>
                <a:gd name="T5" fmla="*/ 21 h 42"/>
                <a:gd name="T6" fmla="*/ 0 w 35"/>
                <a:gd name="T7" fmla="*/ 3 h 42"/>
                <a:gd name="T8" fmla="*/ 2 w 35"/>
                <a:gd name="T9" fmla="*/ 0 h 42"/>
                <a:gd name="T10" fmla="*/ 5 w 35"/>
                <a:gd name="T11" fmla="*/ 2 h 42"/>
                <a:gd name="T12" fmla="*/ 18 w 35"/>
                <a:gd name="T13" fmla="*/ 17 h 42"/>
                <a:gd name="T14" fmla="*/ 35 w 35"/>
                <a:gd name="T15" fmla="*/ 40 h 42"/>
                <a:gd name="T16" fmla="*/ 33 w 35"/>
                <a:gd name="T17" fmla="*/ 42 h 42"/>
                <a:gd name="T18" fmla="*/ 33 w 35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2">
                  <a:moveTo>
                    <a:pt x="33" y="42"/>
                  </a:moveTo>
                  <a:cubicBezTo>
                    <a:pt x="31" y="42"/>
                    <a:pt x="30" y="41"/>
                    <a:pt x="30" y="40"/>
                  </a:cubicBezTo>
                  <a:cubicBezTo>
                    <a:pt x="30" y="33"/>
                    <a:pt x="22" y="27"/>
                    <a:pt x="15" y="21"/>
                  </a:cubicBezTo>
                  <a:cubicBezTo>
                    <a:pt x="8" y="15"/>
                    <a:pt x="1" y="9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7"/>
                    <a:pt x="12" y="12"/>
                    <a:pt x="18" y="17"/>
                  </a:cubicBezTo>
                  <a:cubicBezTo>
                    <a:pt x="26" y="24"/>
                    <a:pt x="35" y="31"/>
                    <a:pt x="35" y="40"/>
                  </a:cubicBezTo>
                  <a:cubicBezTo>
                    <a:pt x="35" y="41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5" name="Freeform 99"/>
            <p:cNvSpPr>
              <a:spLocks/>
            </p:cNvSpPr>
            <p:nvPr/>
          </p:nvSpPr>
          <p:spPr bwMode="auto">
            <a:xfrm>
              <a:off x="-865188" y="2322513"/>
              <a:ext cx="47625" cy="101600"/>
            </a:xfrm>
            <a:custGeom>
              <a:avLst/>
              <a:gdLst>
                <a:gd name="T0" fmla="*/ 18 w 22"/>
                <a:gd name="T1" fmla="*/ 47 h 47"/>
                <a:gd name="T2" fmla="*/ 17 w 22"/>
                <a:gd name="T3" fmla="*/ 47 h 47"/>
                <a:gd name="T4" fmla="*/ 16 w 22"/>
                <a:gd name="T5" fmla="*/ 44 h 47"/>
                <a:gd name="T6" fmla="*/ 10 w 22"/>
                <a:gd name="T7" fmla="*/ 24 h 47"/>
                <a:gd name="T8" fmla="*/ 5 w 22"/>
                <a:gd name="T9" fmla="*/ 1 h 47"/>
                <a:gd name="T10" fmla="*/ 9 w 22"/>
                <a:gd name="T11" fmla="*/ 0 h 47"/>
                <a:gd name="T12" fmla="*/ 9 w 22"/>
                <a:gd name="T13" fmla="*/ 4 h 47"/>
                <a:gd name="T14" fmla="*/ 14 w 22"/>
                <a:gd name="T15" fmla="*/ 22 h 47"/>
                <a:gd name="T16" fmla="*/ 20 w 22"/>
                <a:gd name="T17" fmla="*/ 45 h 47"/>
                <a:gd name="T18" fmla="*/ 18 w 22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7">
                  <a:moveTo>
                    <a:pt x="18" y="47"/>
                  </a:moveTo>
                  <a:cubicBezTo>
                    <a:pt x="18" y="47"/>
                    <a:pt x="18" y="47"/>
                    <a:pt x="17" y="47"/>
                  </a:cubicBezTo>
                  <a:cubicBezTo>
                    <a:pt x="16" y="46"/>
                    <a:pt x="15" y="45"/>
                    <a:pt x="16" y="44"/>
                  </a:cubicBezTo>
                  <a:cubicBezTo>
                    <a:pt x="17" y="38"/>
                    <a:pt x="13" y="31"/>
                    <a:pt x="10" y="24"/>
                  </a:cubicBezTo>
                  <a:cubicBezTo>
                    <a:pt x="5" y="16"/>
                    <a:pt x="0" y="8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1"/>
                    <a:pt x="10" y="3"/>
                    <a:pt x="9" y="4"/>
                  </a:cubicBezTo>
                  <a:cubicBezTo>
                    <a:pt x="6" y="8"/>
                    <a:pt x="10" y="15"/>
                    <a:pt x="14" y="22"/>
                  </a:cubicBezTo>
                  <a:cubicBezTo>
                    <a:pt x="18" y="30"/>
                    <a:pt x="22" y="38"/>
                    <a:pt x="20" y="45"/>
                  </a:cubicBezTo>
                  <a:cubicBezTo>
                    <a:pt x="20" y="46"/>
                    <a:pt x="19" y="47"/>
                    <a:pt x="18" y="47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6" name="Freeform 100"/>
            <p:cNvSpPr>
              <a:spLocks/>
            </p:cNvSpPr>
            <p:nvPr/>
          </p:nvSpPr>
          <p:spPr bwMode="auto">
            <a:xfrm>
              <a:off x="-768350" y="2322513"/>
              <a:ext cx="30163" cy="101600"/>
            </a:xfrm>
            <a:custGeom>
              <a:avLst/>
              <a:gdLst>
                <a:gd name="T0" fmla="*/ 12 w 14"/>
                <a:gd name="T1" fmla="*/ 47 h 47"/>
                <a:gd name="T2" fmla="*/ 9 w 14"/>
                <a:gd name="T3" fmla="*/ 45 h 47"/>
                <a:gd name="T4" fmla="*/ 6 w 14"/>
                <a:gd name="T5" fmla="*/ 5 h 47"/>
                <a:gd name="T6" fmla="*/ 11 w 14"/>
                <a:gd name="T7" fmla="*/ 0 h 47"/>
                <a:gd name="T8" fmla="*/ 14 w 14"/>
                <a:gd name="T9" fmla="*/ 1 h 47"/>
                <a:gd name="T10" fmla="*/ 12 w 14"/>
                <a:gd name="T11" fmla="*/ 4 h 47"/>
                <a:gd name="T12" fmla="*/ 10 w 14"/>
                <a:gd name="T13" fmla="*/ 7 h 47"/>
                <a:gd name="T14" fmla="*/ 14 w 14"/>
                <a:gd name="T15" fmla="*/ 44 h 47"/>
                <a:gd name="T16" fmla="*/ 12 w 14"/>
                <a:gd name="T17" fmla="*/ 47 h 47"/>
                <a:gd name="T18" fmla="*/ 12 w 14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7">
                  <a:moveTo>
                    <a:pt x="12" y="47"/>
                  </a:moveTo>
                  <a:cubicBezTo>
                    <a:pt x="11" y="47"/>
                    <a:pt x="10" y="46"/>
                    <a:pt x="9" y="45"/>
                  </a:cubicBezTo>
                  <a:cubicBezTo>
                    <a:pt x="8" y="42"/>
                    <a:pt x="0" y="16"/>
                    <a:pt x="6" y="5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11" y="5"/>
                    <a:pt x="10" y="5"/>
                    <a:pt x="10" y="7"/>
                  </a:cubicBezTo>
                  <a:cubicBezTo>
                    <a:pt x="6" y="15"/>
                    <a:pt x="11" y="36"/>
                    <a:pt x="14" y="44"/>
                  </a:cubicBezTo>
                  <a:cubicBezTo>
                    <a:pt x="14" y="45"/>
                    <a:pt x="13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7" name="Freeform 101"/>
            <p:cNvSpPr>
              <a:spLocks/>
            </p:cNvSpPr>
            <p:nvPr/>
          </p:nvSpPr>
          <p:spPr bwMode="auto">
            <a:xfrm>
              <a:off x="-287338" y="281940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8" name="Freeform 102"/>
            <p:cNvSpPr>
              <a:spLocks noEditPoints="1"/>
            </p:cNvSpPr>
            <p:nvPr/>
          </p:nvSpPr>
          <p:spPr bwMode="auto">
            <a:xfrm>
              <a:off x="-393700" y="265430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9" name="Freeform 103"/>
            <p:cNvSpPr>
              <a:spLocks/>
            </p:cNvSpPr>
            <p:nvPr/>
          </p:nvSpPr>
          <p:spPr bwMode="auto">
            <a:xfrm>
              <a:off x="-260350" y="270192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0" name="Freeform 104"/>
            <p:cNvSpPr>
              <a:spLocks noEditPoints="1"/>
            </p:cNvSpPr>
            <p:nvPr/>
          </p:nvSpPr>
          <p:spPr bwMode="auto">
            <a:xfrm>
              <a:off x="-439738" y="261143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1" name="Freeform 105"/>
            <p:cNvSpPr>
              <a:spLocks/>
            </p:cNvSpPr>
            <p:nvPr/>
          </p:nvSpPr>
          <p:spPr bwMode="auto">
            <a:xfrm>
              <a:off x="-361950" y="287337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2" name="Freeform 106"/>
            <p:cNvSpPr>
              <a:spLocks/>
            </p:cNvSpPr>
            <p:nvPr/>
          </p:nvSpPr>
          <p:spPr bwMode="auto">
            <a:xfrm>
              <a:off x="-298450" y="275272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3" name="Freeform 107"/>
            <p:cNvSpPr>
              <a:spLocks noEditPoints="1"/>
            </p:cNvSpPr>
            <p:nvPr/>
          </p:nvSpPr>
          <p:spPr bwMode="auto">
            <a:xfrm>
              <a:off x="-265113" y="269875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4" name="Freeform 108"/>
            <p:cNvSpPr>
              <a:spLocks noEditPoints="1"/>
            </p:cNvSpPr>
            <p:nvPr/>
          </p:nvSpPr>
          <p:spPr bwMode="auto">
            <a:xfrm>
              <a:off x="-292100" y="281463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5" name="Freeform 109"/>
            <p:cNvSpPr>
              <a:spLocks/>
            </p:cNvSpPr>
            <p:nvPr/>
          </p:nvSpPr>
          <p:spPr bwMode="auto">
            <a:xfrm>
              <a:off x="-333375" y="283845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6" name="Freeform 110"/>
            <p:cNvSpPr>
              <a:spLocks/>
            </p:cNvSpPr>
            <p:nvPr/>
          </p:nvSpPr>
          <p:spPr bwMode="auto">
            <a:xfrm>
              <a:off x="-315913" y="286067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7" name="Freeform 111"/>
            <p:cNvSpPr>
              <a:spLocks/>
            </p:cNvSpPr>
            <p:nvPr/>
          </p:nvSpPr>
          <p:spPr bwMode="auto">
            <a:xfrm>
              <a:off x="-339725" y="290195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8" name="Freeform 112"/>
            <p:cNvSpPr>
              <a:spLocks/>
            </p:cNvSpPr>
            <p:nvPr/>
          </p:nvSpPr>
          <p:spPr bwMode="auto">
            <a:xfrm>
              <a:off x="-260350" y="278130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9" name="Freeform 113"/>
            <p:cNvSpPr>
              <a:spLocks/>
            </p:cNvSpPr>
            <p:nvPr/>
          </p:nvSpPr>
          <p:spPr bwMode="auto">
            <a:xfrm>
              <a:off x="-293688" y="269875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0" name="Freeform 114"/>
            <p:cNvSpPr>
              <a:spLocks/>
            </p:cNvSpPr>
            <p:nvPr/>
          </p:nvSpPr>
          <p:spPr bwMode="auto">
            <a:xfrm>
              <a:off x="-242888" y="275272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1" name="Freeform 115"/>
            <p:cNvSpPr>
              <a:spLocks/>
            </p:cNvSpPr>
            <p:nvPr/>
          </p:nvSpPr>
          <p:spPr bwMode="auto">
            <a:xfrm>
              <a:off x="-277813" y="267335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2" name="Freeform 116"/>
            <p:cNvSpPr>
              <a:spLocks/>
            </p:cNvSpPr>
            <p:nvPr/>
          </p:nvSpPr>
          <p:spPr bwMode="auto">
            <a:xfrm>
              <a:off x="-374650" y="291782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3" name="Freeform 117"/>
            <p:cNvSpPr>
              <a:spLocks/>
            </p:cNvSpPr>
            <p:nvPr/>
          </p:nvSpPr>
          <p:spPr bwMode="auto">
            <a:xfrm>
              <a:off x="-315913" y="281146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4" name="Freeform 118"/>
            <p:cNvSpPr>
              <a:spLocks/>
            </p:cNvSpPr>
            <p:nvPr/>
          </p:nvSpPr>
          <p:spPr bwMode="auto">
            <a:xfrm>
              <a:off x="-298450" y="287655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80242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DB2F6-F6EC-7D41-AF65-456694BF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68" y="202247"/>
            <a:ext cx="8290664" cy="1060089"/>
          </a:xfrm>
        </p:spPr>
        <p:txBody>
          <a:bodyPr>
            <a:noAutofit/>
          </a:bodyPr>
          <a:lstStyle/>
          <a:p>
            <a:r>
              <a:rPr lang="ru-RU" sz="2800" b="1" dirty="0"/>
              <a:t>Календарь прививок определяется :</a:t>
            </a:r>
          </a:p>
        </p:txBody>
      </p:sp>
      <p:graphicFrame>
        <p:nvGraphicFramePr>
          <p:cNvPr id="4" name="Rectangle 3"/>
          <p:cNvGraphicFramePr/>
          <p:nvPr>
            <p:extLst>
              <p:ext uri="{D42A27DB-BD31-4B8C-83A1-F6EECF244321}">
                <p14:modId xmlns:p14="http://schemas.microsoft.com/office/powerpoint/2010/main" val="3749345959"/>
              </p:ext>
            </p:extLst>
          </p:nvPr>
        </p:nvGraphicFramePr>
        <p:xfrm>
          <a:off x="539552" y="1124744"/>
          <a:ext cx="832952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B8D11-AEFB-4A5E-A8CB-A87FE59F7ADC}"/>
              </a:ext>
            </a:extLst>
          </p:cNvPr>
          <p:cNvSpPr txBox="1"/>
          <p:nvPr/>
        </p:nvSpPr>
        <p:spPr>
          <a:xfrm>
            <a:off x="157024" y="6194088"/>
            <a:ext cx="868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XI Съезд Общероссийской общественной организации «Всероссийское научно-практическое общество эпидемиологов, микробиологов и паразитологов» (ВНПОЭМП) «Обеспечение эпидемиологического благополучия: вызовы и решения». Доклад Романенко В.В.: «Опыт создания и реализации регионального календаря профилактических прививок». – Москва, 17 ноября 2017. 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44633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6C71E-1039-4A41-89EC-E5979E36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06486"/>
            <a:ext cx="7886700" cy="892629"/>
          </a:xfrm>
        </p:spPr>
        <p:txBody>
          <a:bodyPr>
            <a:noAutofit/>
          </a:bodyPr>
          <a:lstStyle/>
          <a:p>
            <a:r>
              <a:rPr lang="ru-RU" sz="2800" b="1" dirty="0"/>
              <a:t>Изменение календаря профилактических прививок СССР/России в период 1953–2014 гг.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603FB5-CA9B-D944-9CDA-A9507A449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Намазова</a:t>
            </a:r>
            <a:r>
              <a:rPr lang="ru-RU" dirty="0"/>
              <a:t>-Баранова Л. С., Федосеенко М. В., Баранов А. А. Новые горизонты Национального календаря профилактических прививок. </a:t>
            </a:r>
            <a:r>
              <a:rPr lang="ru-RU" i="1" dirty="0"/>
              <a:t>Вопросы современной педиатрии. </a:t>
            </a:r>
            <a:r>
              <a:rPr lang="ru-RU" dirty="0"/>
              <a:t>2019; 18 (1): 13–30. </a:t>
            </a:r>
            <a:r>
              <a:rPr lang="ru-RU" dirty="0" err="1"/>
              <a:t>doi</a:t>
            </a:r>
            <a:r>
              <a:rPr lang="ru-RU" dirty="0"/>
              <a:t>: 10.15690/</a:t>
            </a:r>
            <a:r>
              <a:rPr lang="ru-RU" dirty="0" err="1"/>
              <a:t>vsp</a:t>
            </a:r>
            <a:r>
              <a:rPr lang="ru-RU" dirty="0"/>
              <a:t>.</a:t>
            </a:r>
            <a:r>
              <a:rPr lang="en-US" dirty="0"/>
              <a:t>v18i1.1988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241D2E-BC09-7F4F-92B0-154067809B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50724"/>
            <a:ext cx="9036496" cy="5146628"/>
          </a:xfrm>
          <a:prstGeom prst="rect">
            <a:avLst/>
          </a:prstGeom>
        </p:spPr>
      </p:pic>
      <p:pic>
        <p:nvPicPr>
          <p:cNvPr id="6" name="Рисунок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81" y="1166385"/>
            <a:ext cx="707138" cy="5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1">
            <a:extLst>
              <a:ext uri="{FF2B5EF4-FFF2-40B4-BE49-F238E27FC236}">
                <a16:creationId xmlns:a16="http://schemas.microsoft.com/office/drawing/2014/main" xmlns="" id="{3AB67349-2D40-44D1-89F1-FE83ECACF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A3CD5-3B37-4E5B-9F6C-A1BDDE4CB7FE}" type="slidenum">
              <a:rPr kumimoji="0" lang="fr-FR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alt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xmlns="" id="{307C54B4-B097-492B-8B8E-AC18A7E4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36525"/>
            <a:ext cx="6615113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1">
            <a:extLst>
              <a:ext uri="{FF2B5EF4-FFF2-40B4-BE49-F238E27FC236}">
                <a16:creationId xmlns:a16="http://schemas.microsoft.com/office/drawing/2014/main" xmlns="" id="{BCD9A490-5E61-4E62-BA6E-FB6212F138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1C572-2713-4961-9477-BECE4E9F9936}" type="slidenum">
              <a:rPr kumimoji="0" lang="fr-FR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alt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03" name="Picture 2" descr="C:\Users\rybinskova\AppData\Local\Microsoft\Windows\Temporary Internet Files\Content.IE5\8CZ79BGU\календарь прививок 2019 взр (1).jpg">
            <a:extLst>
              <a:ext uri="{FF2B5EF4-FFF2-40B4-BE49-F238E27FC236}">
                <a16:creationId xmlns:a16="http://schemas.microsoft.com/office/drawing/2014/main" xmlns="" id="{5CE50378-EEED-4D3B-ABA5-C26C5196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5527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142844" y="2571744"/>
            <a:ext cx="15017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РОТАВИРУСНАЯ</a:t>
            </a:r>
          </a:p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ИНФЕКЦИЯ</a:t>
            </a:r>
          </a:p>
          <a:p>
            <a:pPr algn="ctr" defTabSz="801688">
              <a:spcBef>
                <a:spcPct val="20000"/>
              </a:spcBef>
            </a:pPr>
            <a:r>
              <a:rPr lang="ru-RU" sz="1600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2 мес.</a:t>
            </a:r>
            <a:endParaRPr lang="en-US" sz="1600" b="1" noProof="1">
              <a:solidFill>
                <a:srgbClr val="08080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Rektangel 63"/>
          <p:cNvSpPr>
            <a:spLocks noChangeArrowheads="1"/>
          </p:cNvSpPr>
          <p:nvPr/>
        </p:nvSpPr>
        <p:spPr bwMode="auto">
          <a:xfrm>
            <a:off x="2571736" y="2643182"/>
            <a:ext cx="114617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ВЕТРЯНАЯ ОСПА</a:t>
            </a:r>
          </a:p>
          <a:p>
            <a:pPr algn="ctr" defTabSz="801688">
              <a:spcBef>
                <a:spcPct val="20000"/>
              </a:spcBef>
            </a:pPr>
            <a:r>
              <a:rPr lang="ru-RU" sz="1400" b="1" noProof="1">
                <a:latin typeface="Calibri" pitchFamily="34" charset="0"/>
                <a:cs typeface="Arial" charset="0"/>
              </a:rPr>
              <a:t>12 мес.</a:t>
            </a:r>
            <a:endParaRPr lang="en-US" sz="1400" b="1" noProof="1">
              <a:latin typeface="Calibri" pitchFamily="34" charset="0"/>
              <a:cs typeface="Arial" charset="0"/>
            </a:endParaRPr>
          </a:p>
        </p:txBody>
      </p:sp>
      <p:sp>
        <p:nvSpPr>
          <p:cNvPr id="11" name="Rektangel 63"/>
          <p:cNvSpPr>
            <a:spLocks noChangeArrowheads="1"/>
          </p:cNvSpPr>
          <p:nvPr/>
        </p:nvSpPr>
        <p:spPr bwMode="auto">
          <a:xfrm>
            <a:off x="4983797" y="2571744"/>
            <a:ext cx="114617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Вирусный гепатит А</a:t>
            </a:r>
          </a:p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ysClr val="windowText" lastClr="000000"/>
                </a:solidFill>
                <a:latin typeface="Calibri" pitchFamily="34" charset="0"/>
                <a:cs typeface="Arial" charset="0"/>
              </a:rPr>
              <a:t>20 мес.</a:t>
            </a:r>
            <a:endParaRPr lang="en-US" sz="1400" b="1" noProof="1">
              <a:solidFill>
                <a:sysClr val="windowText" lastClr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Rektangel 63"/>
          <p:cNvSpPr>
            <a:spLocks noChangeArrowheads="1"/>
          </p:cNvSpPr>
          <p:nvPr/>
        </p:nvSpPr>
        <p:spPr bwMode="auto">
          <a:xfrm>
            <a:off x="7713663" y="2786058"/>
            <a:ext cx="114617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ПВЧ</a:t>
            </a:r>
          </a:p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ysClr val="windowText" lastClr="000000"/>
                </a:solidFill>
                <a:latin typeface="Calibri" pitchFamily="34" charset="0"/>
                <a:cs typeface="Arial" charset="0"/>
              </a:rPr>
              <a:t>с 13 лет</a:t>
            </a:r>
            <a:endParaRPr lang="en-US" sz="1400" b="1" noProof="1">
              <a:solidFill>
                <a:sysClr val="windowText" lastClr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6392863" y="3419504"/>
            <a:ext cx="1006475" cy="1063625"/>
            <a:chOff x="6096000" y="3077733"/>
            <a:chExt cx="1504055" cy="1587321"/>
          </a:xfrm>
        </p:grpSpPr>
        <p:sp>
          <p:nvSpPr>
            <p:cNvPr id="50" name="Freeform 74"/>
            <p:cNvSpPr>
              <a:spLocks/>
            </p:cNvSpPr>
            <p:nvPr/>
          </p:nvSpPr>
          <p:spPr bwMode="auto">
            <a:xfrm rot="4677180">
              <a:off x="6742881" y="3123572"/>
              <a:ext cx="625452" cy="53377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 rot="2233906">
              <a:off x="6402029" y="3132222"/>
              <a:ext cx="626294" cy="533056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 rot="2969407" flipV="1">
              <a:off x="6092863" y="3386545"/>
              <a:ext cx="625452" cy="53377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20072948">
              <a:off x="6096000" y="3748198"/>
              <a:ext cx="626294" cy="533056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 rot="19616261" flipV="1">
              <a:off x="6300020" y="4082247"/>
              <a:ext cx="626294" cy="533055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 rot="16570374" flipV="1">
              <a:off x="6672896" y="4086628"/>
              <a:ext cx="625452" cy="531401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56" name="Freeform 77"/>
            <p:cNvSpPr>
              <a:spLocks/>
            </p:cNvSpPr>
            <p:nvPr/>
          </p:nvSpPr>
          <p:spPr bwMode="auto">
            <a:xfrm rot="8036013">
              <a:off x="7020442" y="3469466"/>
              <a:ext cx="625452" cy="533774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 rot="13743724" flipV="1">
              <a:off x="6968251" y="3820098"/>
              <a:ext cx="625452" cy="533774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6613161" y="3660539"/>
              <a:ext cx="438879" cy="469089"/>
              <a:chOff x="5021317" y="3681182"/>
              <a:chExt cx="352737" cy="377015"/>
            </a:xfrm>
          </p:grpSpPr>
          <p:sp>
            <p:nvSpPr>
              <p:cNvPr id="59" name="Oval 68"/>
              <p:cNvSpPr/>
              <p:nvPr/>
            </p:nvSpPr>
            <p:spPr>
              <a:xfrm>
                <a:off x="5021317" y="3681182"/>
                <a:ext cx="352737" cy="352261"/>
              </a:xfrm>
              <a:prstGeom prst="ellipse">
                <a:avLst/>
              </a:prstGeom>
              <a:solidFill>
                <a:srgbClr val="F0B71F"/>
              </a:solidFill>
              <a:ln w="0">
                <a:solidFill>
                  <a:srgbClr val="F0B7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Oval 69"/>
              <p:cNvSpPr/>
              <p:nvPr/>
            </p:nvSpPr>
            <p:spPr>
              <a:xfrm>
                <a:off x="5028944" y="3717360"/>
                <a:ext cx="341297" cy="34083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7720013" y="3370291"/>
            <a:ext cx="1133475" cy="1162050"/>
            <a:chOff x="2596450" y="3133542"/>
            <a:chExt cx="1893921" cy="1941434"/>
          </a:xfrm>
        </p:grpSpPr>
        <p:sp>
          <p:nvSpPr>
            <p:cNvPr id="62" name="Freeform 92"/>
            <p:cNvSpPr>
              <a:spLocks/>
            </p:cNvSpPr>
            <p:nvPr/>
          </p:nvSpPr>
          <p:spPr bwMode="auto">
            <a:xfrm rot="3969048">
              <a:off x="3169444" y="3186550"/>
              <a:ext cx="713451" cy="60743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63" name="Freeform 93"/>
            <p:cNvSpPr>
              <a:spLocks/>
            </p:cNvSpPr>
            <p:nvPr/>
          </p:nvSpPr>
          <p:spPr bwMode="auto">
            <a:xfrm rot="5400000">
              <a:off x="3577936" y="3295293"/>
              <a:ext cx="713450" cy="60743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64" name="Freeform 94"/>
            <p:cNvSpPr>
              <a:spLocks/>
            </p:cNvSpPr>
            <p:nvPr/>
          </p:nvSpPr>
          <p:spPr bwMode="auto">
            <a:xfrm rot="7831256">
              <a:off x="3792792" y="3632125"/>
              <a:ext cx="713451" cy="607435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65" name="Freeform 95"/>
            <p:cNvSpPr>
              <a:spLocks/>
            </p:cNvSpPr>
            <p:nvPr/>
          </p:nvSpPr>
          <p:spPr bwMode="auto">
            <a:xfrm rot="9844052">
              <a:off x="3776834" y="3998170"/>
              <a:ext cx="713537" cy="60736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66" name="Freeform 96"/>
            <p:cNvSpPr>
              <a:spLocks/>
            </p:cNvSpPr>
            <p:nvPr/>
          </p:nvSpPr>
          <p:spPr bwMode="auto">
            <a:xfrm rot="12448914">
              <a:off x="3485054" y="4353569"/>
              <a:ext cx="713537" cy="60736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67" name="Freeform 101"/>
            <p:cNvSpPr>
              <a:spLocks/>
            </p:cNvSpPr>
            <p:nvPr/>
          </p:nvSpPr>
          <p:spPr bwMode="auto">
            <a:xfrm rot="15133536">
              <a:off x="3068647" y="4414535"/>
              <a:ext cx="713450" cy="60743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68" name="Freeform 102"/>
            <p:cNvSpPr>
              <a:spLocks/>
            </p:cNvSpPr>
            <p:nvPr/>
          </p:nvSpPr>
          <p:spPr bwMode="auto">
            <a:xfrm rot="18015405">
              <a:off x="2739731" y="4247443"/>
              <a:ext cx="713451" cy="60743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69" name="Freeform 103"/>
            <p:cNvSpPr>
              <a:spLocks/>
            </p:cNvSpPr>
            <p:nvPr/>
          </p:nvSpPr>
          <p:spPr bwMode="auto">
            <a:xfrm rot="19827926">
              <a:off x="2596450" y="3825775"/>
              <a:ext cx="713535" cy="607360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sp>
          <p:nvSpPr>
            <p:cNvPr id="70" name="Freeform 104"/>
            <p:cNvSpPr>
              <a:spLocks/>
            </p:cNvSpPr>
            <p:nvPr/>
          </p:nvSpPr>
          <p:spPr bwMode="auto">
            <a:xfrm rot="334460">
              <a:off x="2731729" y="3425288"/>
              <a:ext cx="710884" cy="610013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2" y="69"/>
                </a:cxn>
                <a:cxn ang="0">
                  <a:pos x="137" y="158"/>
                </a:cxn>
                <a:cxn ang="0">
                  <a:pos x="265" y="264"/>
                </a:cxn>
                <a:cxn ang="0">
                  <a:pos x="441" y="374"/>
                </a:cxn>
                <a:cxn ang="0">
                  <a:pos x="665" y="471"/>
                </a:cxn>
                <a:cxn ang="0">
                  <a:pos x="913" y="534"/>
                </a:cxn>
                <a:cxn ang="0">
                  <a:pos x="1202" y="571"/>
                </a:cxn>
                <a:cxn ang="0">
                  <a:pos x="1539" y="604"/>
                </a:cxn>
                <a:cxn ang="0">
                  <a:pos x="1912" y="644"/>
                </a:cxn>
                <a:cxn ang="0">
                  <a:pos x="2311" y="703"/>
                </a:cxn>
                <a:cxn ang="0">
                  <a:pos x="2728" y="797"/>
                </a:cxn>
                <a:cxn ang="0">
                  <a:pos x="3147" y="938"/>
                </a:cxn>
                <a:cxn ang="0">
                  <a:pos x="3529" y="1121"/>
                </a:cxn>
                <a:cxn ang="0">
                  <a:pos x="3799" y="1309"/>
                </a:cxn>
                <a:cxn ang="0">
                  <a:pos x="4012" y="1514"/>
                </a:cxn>
                <a:cxn ang="0">
                  <a:pos x="4171" y="1731"/>
                </a:cxn>
                <a:cxn ang="0">
                  <a:pos x="4287" y="1949"/>
                </a:cxn>
                <a:cxn ang="0">
                  <a:pos x="4362" y="2164"/>
                </a:cxn>
                <a:cxn ang="0">
                  <a:pos x="4405" y="2367"/>
                </a:cxn>
                <a:cxn ang="0">
                  <a:pos x="4423" y="2550"/>
                </a:cxn>
                <a:cxn ang="0">
                  <a:pos x="4421" y="2704"/>
                </a:cxn>
                <a:cxn ang="0">
                  <a:pos x="4405" y="2825"/>
                </a:cxn>
                <a:cxn ang="0">
                  <a:pos x="4353" y="2961"/>
                </a:cxn>
                <a:cxn ang="0">
                  <a:pos x="4269" y="3059"/>
                </a:cxn>
                <a:cxn ang="0">
                  <a:pos x="4174" y="3128"/>
                </a:cxn>
                <a:cxn ang="0">
                  <a:pos x="4084" y="3171"/>
                </a:cxn>
                <a:cxn ang="0">
                  <a:pos x="4017" y="3192"/>
                </a:cxn>
                <a:cxn ang="0">
                  <a:pos x="3990" y="3197"/>
                </a:cxn>
                <a:cxn ang="0">
                  <a:pos x="3993" y="3214"/>
                </a:cxn>
                <a:cxn ang="0">
                  <a:pos x="3998" y="3257"/>
                </a:cxn>
                <a:cxn ang="0">
                  <a:pos x="3993" y="3344"/>
                </a:cxn>
                <a:cxn ang="0">
                  <a:pos x="3973" y="3424"/>
                </a:cxn>
                <a:cxn ang="0">
                  <a:pos x="3930" y="3509"/>
                </a:cxn>
                <a:cxn ang="0">
                  <a:pos x="3859" y="3592"/>
                </a:cxn>
                <a:cxn ang="0">
                  <a:pos x="3750" y="3666"/>
                </a:cxn>
                <a:cxn ang="0">
                  <a:pos x="3597" y="3727"/>
                </a:cxn>
                <a:cxn ang="0">
                  <a:pos x="3394" y="3764"/>
                </a:cxn>
                <a:cxn ang="0">
                  <a:pos x="3020" y="3732"/>
                </a:cxn>
                <a:cxn ang="0">
                  <a:pos x="2614" y="3633"/>
                </a:cxn>
                <a:cxn ang="0">
                  <a:pos x="2244" y="3490"/>
                </a:cxn>
                <a:cxn ang="0">
                  <a:pos x="1911" y="3308"/>
                </a:cxn>
                <a:cxn ang="0">
                  <a:pos x="1610" y="3094"/>
                </a:cxn>
                <a:cxn ang="0">
                  <a:pos x="1343" y="2852"/>
                </a:cxn>
                <a:cxn ang="0">
                  <a:pos x="1105" y="2590"/>
                </a:cxn>
                <a:cxn ang="0">
                  <a:pos x="896" y="2315"/>
                </a:cxn>
                <a:cxn ang="0">
                  <a:pos x="714" y="2030"/>
                </a:cxn>
                <a:cxn ang="0">
                  <a:pos x="557" y="1743"/>
                </a:cxn>
                <a:cxn ang="0">
                  <a:pos x="424" y="1458"/>
                </a:cxn>
                <a:cxn ang="0">
                  <a:pos x="313" y="1182"/>
                </a:cxn>
                <a:cxn ang="0">
                  <a:pos x="223" y="922"/>
                </a:cxn>
                <a:cxn ang="0">
                  <a:pos x="149" y="681"/>
                </a:cxn>
                <a:cxn ang="0">
                  <a:pos x="93" y="469"/>
                </a:cxn>
                <a:cxn ang="0">
                  <a:pos x="52" y="288"/>
                </a:cxn>
                <a:cxn ang="0">
                  <a:pos x="24" y="147"/>
                </a:cxn>
                <a:cxn ang="0">
                  <a:pos x="7" y="50"/>
                </a:cxn>
                <a:cxn ang="0">
                  <a:pos x="0" y="3"/>
                </a:cxn>
              </a:cxnLst>
              <a:rect l="0" t="0" r="r" b="b"/>
              <a:pathLst>
                <a:path w="4424" h="3771">
                  <a:moveTo>
                    <a:pt x="0" y="0"/>
                  </a:moveTo>
                  <a:lnTo>
                    <a:pt x="1" y="3"/>
                  </a:lnTo>
                  <a:lnTo>
                    <a:pt x="8" y="12"/>
                  </a:lnTo>
                  <a:lnTo>
                    <a:pt x="19" y="27"/>
                  </a:lnTo>
                  <a:lnTo>
                    <a:pt x="32" y="46"/>
                  </a:lnTo>
                  <a:lnTo>
                    <a:pt x="52" y="69"/>
                  </a:lnTo>
                  <a:lnTo>
                    <a:pt x="75" y="96"/>
                  </a:lnTo>
                  <a:lnTo>
                    <a:pt x="103" y="125"/>
                  </a:lnTo>
                  <a:lnTo>
                    <a:pt x="137" y="158"/>
                  </a:lnTo>
                  <a:lnTo>
                    <a:pt x="175" y="192"/>
                  </a:lnTo>
                  <a:lnTo>
                    <a:pt x="216" y="227"/>
                  </a:lnTo>
                  <a:lnTo>
                    <a:pt x="265" y="264"/>
                  </a:lnTo>
                  <a:lnTo>
                    <a:pt x="318" y="301"/>
                  </a:lnTo>
                  <a:lnTo>
                    <a:pt x="376" y="338"/>
                  </a:lnTo>
                  <a:lnTo>
                    <a:pt x="441" y="374"/>
                  </a:lnTo>
                  <a:lnTo>
                    <a:pt x="509" y="407"/>
                  </a:lnTo>
                  <a:lnTo>
                    <a:pt x="584" y="441"/>
                  </a:lnTo>
                  <a:lnTo>
                    <a:pt x="665" y="471"/>
                  </a:lnTo>
                  <a:lnTo>
                    <a:pt x="752" y="497"/>
                  </a:lnTo>
                  <a:lnTo>
                    <a:pt x="829" y="516"/>
                  </a:lnTo>
                  <a:lnTo>
                    <a:pt x="913" y="534"/>
                  </a:lnTo>
                  <a:lnTo>
                    <a:pt x="1003" y="547"/>
                  </a:lnTo>
                  <a:lnTo>
                    <a:pt x="1100" y="561"/>
                  </a:lnTo>
                  <a:lnTo>
                    <a:pt x="1202" y="571"/>
                  </a:lnTo>
                  <a:lnTo>
                    <a:pt x="1309" y="582"/>
                  </a:lnTo>
                  <a:lnTo>
                    <a:pt x="1422" y="593"/>
                  </a:lnTo>
                  <a:lnTo>
                    <a:pt x="1539" y="604"/>
                  </a:lnTo>
                  <a:lnTo>
                    <a:pt x="1660" y="616"/>
                  </a:lnTo>
                  <a:lnTo>
                    <a:pt x="1784" y="629"/>
                  </a:lnTo>
                  <a:lnTo>
                    <a:pt x="1912" y="644"/>
                  </a:lnTo>
                  <a:lnTo>
                    <a:pt x="2043" y="660"/>
                  </a:lnTo>
                  <a:lnTo>
                    <a:pt x="2177" y="680"/>
                  </a:lnTo>
                  <a:lnTo>
                    <a:pt x="2311" y="703"/>
                  </a:lnTo>
                  <a:lnTo>
                    <a:pt x="2450" y="730"/>
                  </a:lnTo>
                  <a:lnTo>
                    <a:pt x="2588" y="761"/>
                  </a:lnTo>
                  <a:lnTo>
                    <a:pt x="2728" y="797"/>
                  </a:lnTo>
                  <a:lnTo>
                    <a:pt x="2867" y="837"/>
                  </a:lnTo>
                  <a:lnTo>
                    <a:pt x="3007" y="884"/>
                  </a:lnTo>
                  <a:lnTo>
                    <a:pt x="3147" y="938"/>
                  </a:lnTo>
                  <a:lnTo>
                    <a:pt x="3286" y="997"/>
                  </a:lnTo>
                  <a:lnTo>
                    <a:pt x="3425" y="1064"/>
                  </a:lnTo>
                  <a:lnTo>
                    <a:pt x="3529" y="1121"/>
                  </a:lnTo>
                  <a:lnTo>
                    <a:pt x="3626" y="1181"/>
                  </a:lnTo>
                  <a:lnTo>
                    <a:pt x="3716" y="1243"/>
                  </a:lnTo>
                  <a:lnTo>
                    <a:pt x="3799" y="1309"/>
                  </a:lnTo>
                  <a:lnTo>
                    <a:pt x="3876" y="1375"/>
                  </a:lnTo>
                  <a:lnTo>
                    <a:pt x="3947" y="1443"/>
                  </a:lnTo>
                  <a:lnTo>
                    <a:pt x="4012" y="1514"/>
                  </a:lnTo>
                  <a:lnTo>
                    <a:pt x="4071" y="1585"/>
                  </a:lnTo>
                  <a:lnTo>
                    <a:pt x="4123" y="1657"/>
                  </a:lnTo>
                  <a:lnTo>
                    <a:pt x="4171" y="1731"/>
                  </a:lnTo>
                  <a:lnTo>
                    <a:pt x="4214" y="1803"/>
                  </a:lnTo>
                  <a:lnTo>
                    <a:pt x="4253" y="1877"/>
                  </a:lnTo>
                  <a:lnTo>
                    <a:pt x="4287" y="1949"/>
                  </a:lnTo>
                  <a:lnTo>
                    <a:pt x="4316" y="2022"/>
                  </a:lnTo>
                  <a:lnTo>
                    <a:pt x="4341" y="2093"/>
                  </a:lnTo>
                  <a:lnTo>
                    <a:pt x="4362" y="2164"/>
                  </a:lnTo>
                  <a:lnTo>
                    <a:pt x="4380" y="2233"/>
                  </a:lnTo>
                  <a:lnTo>
                    <a:pt x="4394" y="2301"/>
                  </a:lnTo>
                  <a:lnTo>
                    <a:pt x="4405" y="2367"/>
                  </a:lnTo>
                  <a:lnTo>
                    <a:pt x="4415" y="2430"/>
                  </a:lnTo>
                  <a:lnTo>
                    <a:pt x="4420" y="2491"/>
                  </a:lnTo>
                  <a:lnTo>
                    <a:pt x="4423" y="2550"/>
                  </a:lnTo>
                  <a:lnTo>
                    <a:pt x="4424" y="2605"/>
                  </a:lnTo>
                  <a:lnTo>
                    <a:pt x="4423" y="2657"/>
                  </a:lnTo>
                  <a:lnTo>
                    <a:pt x="4421" y="2704"/>
                  </a:lnTo>
                  <a:lnTo>
                    <a:pt x="4417" y="2749"/>
                  </a:lnTo>
                  <a:lnTo>
                    <a:pt x="4412" y="2789"/>
                  </a:lnTo>
                  <a:lnTo>
                    <a:pt x="4405" y="2825"/>
                  </a:lnTo>
                  <a:lnTo>
                    <a:pt x="4392" y="2875"/>
                  </a:lnTo>
                  <a:lnTo>
                    <a:pt x="4374" y="2919"/>
                  </a:lnTo>
                  <a:lnTo>
                    <a:pt x="4353" y="2961"/>
                  </a:lnTo>
                  <a:lnTo>
                    <a:pt x="4327" y="2997"/>
                  </a:lnTo>
                  <a:lnTo>
                    <a:pt x="4299" y="3031"/>
                  </a:lnTo>
                  <a:lnTo>
                    <a:pt x="4269" y="3059"/>
                  </a:lnTo>
                  <a:lnTo>
                    <a:pt x="4239" y="3086"/>
                  </a:lnTo>
                  <a:lnTo>
                    <a:pt x="4206" y="3109"/>
                  </a:lnTo>
                  <a:lnTo>
                    <a:pt x="4174" y="3128"/>
                  </a:lnTo>
                  <a:lnTo>
                    <a:pt x="4142" y="3145"/>
                  </a:lnTo>
                  <a:lnTo>
                    <a:pt x="4112" y="3158"/>
                  </a:lnTo>
                  <a:lnTo>
                    <a:pt x="4084" y="3171"/>
                  </a:lnTo>
                  <a:lnTo>
                    <a:pt x="4057" y="3179"/>
                  </a:lnTo>
                  <a:lnTo>
                    <a:pt x="4036" y="3187"/>
                  </a:lnTo>
                  <a:lnTo>
                    <a:pt x="4017" y="3192"/>
                  </a:lnTo>
                  <a:lnTo>
                    <a:pt x="4002" y="3195"/>
                  </a:lnTo>
                  <a:lnTo>
                    <a:pt x="3993" y="3197"/>
                  </a:lnTo>
                  <a:lnTo>
                    <a:pt x="3990" y="3197"/>
                  </a:lnTo>
                  <a:lnTo>
                    <a:pt x="3990" y="3199"/>
                  </a:lnTo>
                  <a:lnTo>
                    <a:pt x="3991" y="3204"/>
                  </a:lnTo>
                  <a:lnTo>
                    <a:pt x="3993" y="3214"/>
                  </a:lnTo>
                  <a:lnTo>
                    <a:pt x="3994" y="3224"/>
                  </a:lnTo>
                  <a:lnTo>
                    <a:pt x="3997" y="3239"/>
                  </a:lnTo>
                  <a:lnTo>
                    <a:pt x="3998" y="3257"/>
                  </a:lnTo>
                  <a:lnTo>
                    <a:pt x="3998" y="3297"/>
                  </a:lnTo>
                  <a:lnTo>
                    <a:pt x="3996" y="3320"/>
                  </a:lnTo>
                  <a:lnTo>
                    <a:pt x="3993" y="3344"/>
                  </a:lnTo>
                  <a:lnTo>
                    <a:pt x="3989" y="3369"/>
                  </a:lnTo>
                  <a:lnTo>
                    <a:pt x="3982" y="3396"/>
                  </a:lnTo>
                  <a:lnTo>
                    <a:pt x="3973" y="3424"/>
                  </a:lnTo>
                  <a:lnTo>
                    <a:pt x="3962" y="3451"/>
                  </a:lnTo>
                  <a:lnTo>
                    <a:pt x="3947" y="3481"/>
                  </a:lnTo>
                  <a:lnTo>
                    <a:pt x="3930" y="3509"/>
                  </a:lnTo>
                  <a:lnTo>
                    <a:pt x="3910" y="3537"/>
                  </a:lnTo>
                  <a:lnTo>
                    <a:pt x="3885" y="3565"/>
                  </a:lnTo>
                  <a:lnTo>
                    <a:pt x="3859" y="3592"/>
                  </a:lnTo>
                  <a:lnTo>
                    <a:pt x="3826" y="3618"/>
                  </a:lnTo>
                  <a:lnTo>
                    <a:pt x="3790" y="3643"/>
                  </a:lnTo>
                  <a:lnTo>
                    <a:pt x="3750" y="3666"/>
                  </a:lnTo>
                  <a:lnTo>
                    <a:pt x="3704" y="3689"/>
                  </a:lnTo>
                  <a:lnTo>
                    <a:pt x="3653" y="3709"/>
                  </a:lnTo>
                  <a:lnTo>
                    <a:pt x="3597" y="3727"/>
                  </a:lnTo>
                  <a:lnTo>
                    <a:pt x="3535" y="3741"/>
                  </a:lnTo>
                  <a:lnTo>
                    <a:pt x="3468" y="3755"/>
                  </a:lnTo>
                  <a:lnTo>
                    <a:pt x="3394" y="3764"/>
                  </a:lnTo>
                  <a:lnTo>
                    <a:pt x="3313" y="3771"/>
                  </a:lnTo>
                  <a:lnTo>
                    <a:pt x="3164" y="3755"/>
                  </a:lnTo>
                  <a:lnTo>
                    <a:pt x="3020" y="3732"/>
                  </a:lnTo>
                  <a:lnTo>
                    <a:pt x="2881" y="3705"/>
                  </a:lnTo>
                  <a:lnTo>
                    <a:pt x="2745" y="3672"/>
                  </a:lnTo>
                  <a:lnTo>
                    <a:pt x="2614" y="3633"/>
                  </a:lnTo>
                  <a:lnTo>
                    <a:pt x="2487" y="3590"/>
                  </a:lnTo>
                  <a:lnTo>
                    <a:pt x="2364" y="3543"/>
                  </a:lnTo>
                  <a:lnTo>
                    <a:pt x="2244" y="3490"/>
                  </a:lnTo>
                  <a:lnTo>
                    <a:pt x="2129" y="3432"/>
                  </a:lnTo>
                  <a:lnTo>
                    <a:pt x="2019" y="3372"/>
                  </a:lnTo>
                  <a:lnTo>
                    <a:pt x="1911" y="3308"/>
                  </a:lnTo>
                  <a:lnTo>
                    <a:pt x="1806" y="3239"/>
                  </a:lnTo>
                  <a:lnTo>
                    <a:pt x="1707" y="3168"/>
                  </a:lnTo>
                  <a:lnTo>
                    <a:pt x="1610" y="3094"/>
                  </a:lnTo>
                  <a:lnTo>
                    <a:pt x="1518" y="3016"/>
                  </a:lnTo>
                  <a:lnTo>
                    <a:pt x="1429" y="2935"/>
                  </a:lnTo>
                  <a:lnTo>
                    <a:pt x="1343" y="2852"/>
                  </a:lnTo>
                  <a:lnTo>
                    <a:pt x="1260" y="2768"/>
                  </a:lnTo>
                  <a:lnTo>
                    <a:pt x="1181" y="2680"/>
                  </a:lnTo>
                  <a:lnTo>
                    <a:pt x="1105" y="2590"/>
                  </a:lnTo>
                  <a:lnTo>
                    <a:pt x="1033" y="2500"/>
                  </a:lnTo>
                  <a:lnTo>
                    <a:pt x="963" y="2408"/>
                  </a:lnTo>
                  <a:lnTo>
                    <a:pt x="896" y="2315"/>
                  </a:lnTo>
                  <a:lnTo>
                    <a:pt x="833" y="2221"/>
                  </a:lnTo>
                  <a:lnTo>
                    <a:pt x="772" y="2125"/>
                  </a:lnTo>
                  <a:lnTo>
                    <a:pt x="714" y="2030"/>
                  </a:lnTo>
                  <a:lnTo>
                    <a:pt x="659" y="1933"/>
                  </a:lnTo>
                  <a:lnTo>
                    <a:pt x="607" y="1838"/>
                  </a:lnTo>
                  <a:lnTo>
                    <a:pt x="557" y="1743"/>
                  </a:lnTo>
                  <a:lnTo>
                    <a:pt x="512" y="1646"/>
                  </a:lnTo>
                  <a:lnTo>
                    <a:pt x="467" y="1552"/>
                  </a:lnTo>
                  <a:lnTo>
                    <a:pt x="424" y="1458"/>
                  </a:lnTo>
                  <a:lnTo>
                    <a:pt x="385" y="1364"/>
                  </a:lnTo>
                  <a:lnTo>
                    <a:pt x="348" y="1272"/>
                  </a:lnTo>
                  <a:lnTo>
                    <a:pt x="313" y="1182"/>
                  </a:lnTo>
                  <a:lnTo>
                    <a:pt x="281" y="1092"/>
                  </a:lnTo>
                  <a:lnTo>
                    <a:pt x="251" y="1007"/>
                  </a:lnTo>
                  <a:lnTo>
                    <a:pt x="223" y="922"/>
                  </a:lnTo>
                  <a:lnTo>
                    <a:pt x="196" y="839"/>
                  </a:lnTo>
                  <a:lnTo>
                    <a:pt x="172" y="759"/>
                  </a:lnTo>
                  <a:lnTo>
                    <a:pt x="149" y="681"/>
                  </a:lnTo>
                  <a:lnTo>
                    <a:pt x="129" y="608"/>
                  </a:lnTo>
                  <a:lnTo>
                    <a:pt x="110" y="536"/>
                  </a:lnTo>
                  <a:lnTo>
                    <a:pt x="93" y="469"/>
                  </a:lnTo>
                  <a:lnTo>
                    <a:pt x="78" y="405"/>
                  </a:lnTo>
                  <a:lnTo>
                    <a:pt x="64" y="344"/>
                  </a:lnTo>
                  <a:lnTo>
                    <a:pt x="52" y="288"/>
                  </a:lnTo>
                  <a:lnTo>
                    <a:pt x="42" y="237"/>
                  </a:lnTo>
                  <a:lnTo>
                    <a:pt x="32" y="190"/>
                  </a:lnTo>
                  <a:lnTo>
                    <a:pt x="24" y="147"/>
                  </a:lnTo>
                  <a:lnTo>
                    <a:pt x="17" y="109"/>
                  </a:lnTo>
                  <a:lnTo>
                    <a:pt x="12" y="77"/>
                  </a:lnTo>
                  <a:lnTo>
                    <a:pt x="7" y="50"/>
                  </a:lnTo>
                  <a:lnTo>
                    <a:pt x="4" y="29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D65AC"/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 </a:t>
              </a:r>
            </a:p>
          </p:txBody>
        </p:sp>
        <p:grpSp>
          <p:nvGrpSpPr>
            <p:cNvPr id="7" name="Group 89"/>
            <p:cNvGrpSpPr>
              <a:grpSpLocks/>
            </p:cNvGrpSpPr>
            <p:nvPr/>
          </p:nvGrpSpPr>
          <p:grpSpPr bwMode="auto">
            <a:xfrm>
              <a:off x="3288769" y="3823121"/>
              <a:ext cx="578255" cy="599405"/>
              <a:chOff x="5020932" y="3657961"/>
              <a:chExt cx="352524" cy="365417"/>
            </a:xfrm>
          </p:grpSpPr>
          <p:sp>
            <p:nvSpPr>
              <p:cNvPr id="72" name="Oval 90"/>
              <p:cNvSpPr/>
              <p:nvPr/>
            </p:nvSpPr>
            <p:spPr>
              <a:xfrm>
                <a:off x="5020932" y="3657961"/>
                <a:ext cx="352524" cy="352481"/>
              </a:xfrm>
              <a:prstGeom prst="ellipse">
                <a:avLst/>
              </a:prstGeom>
              <a:solidFill>
                <a:srgbClr val="F0B71F"/>
              </a:solidFill>
              <a:ln w="0">
                <a:solidFill>
                  <a:srgbClr val="F0B7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Oval 91"/>
              <p:cNvSpPr/>
              <p:nvPr/>
            </p:nvSpPr>
            <p:spPr>
              <a:xfrm>
                <a:off x="5029018" y="3682215"/>
                <a:ext cx="341204" cy="34116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85000"/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0" name="Ellipse 43"/>
          <p:cNvSpPr/>
          <p:nvPr/>
        </p:nvSpPr>
        <p:spPr bwMode="auto">
          <a:xfrm flipH="1">
            <a:off x="323056" y="5808691"/>
            <a:ext cx="1066800" cy="183258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50000"/>
                  <a:alpha val="16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1" name="Ellipse 43"/>
          <p:cNvSpPr/>
          <p:nvPr/>
        </p:nvSpPr>
        <p:spPr bwMode="auto">
          <a:xfrm flipH="1">
            <a:off x="1468437" y="5808691"/>
            <a:ext cx="1066800" cy="183258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50000"/>
                  <a:alpha val="16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2" name="Ellipse 43"/>
          <p:cNvSpPr/>
          <p:nvPr/>
        </p:nvSpPr>
        <p:spPr bwMode="auto">
          <a:xfrm flipH="1">
            <a:off x="2609056" y="5808691"/>
            <a:ext cx="1066800" cy="183258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50000"/>
                  <a:alpha val="16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3" name="Ellipse 43"/>
          <p:cNvSpPr/>
          <p:nvPr/>
        </p:nvSpPr>
        <p:spPr bwMode="auto">
          <a:xfrm flipH="1">
            <a:off x="3847306" y="5808691"/>
            <a:ext cx="1066800" cy="183258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50000"/>
                  <a:alpha val="16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4" name="Ellipse 43"/>
          <p:cNvSpPr/>
          <p:nvPr/>
        </p:nvSpPr>
        <p:spPr bwMode="auto">
          <a:xfrm flipH="1">
            <a:off x="5085556" y="5808691"/>
            <a:ext cx="1066800" cy="183258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50000"/>
                  <a:alpha val="16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5" name="Ellipse 43"/>
          <p:cNvSpPr/>
          <p:nvPr/>
        </p:nvSpPr>
        <p:spPr bwMode="auto">
          <a:xfrm flipH="1">
            <a:off x="6361906" y="5808691"/>
            <a:ext cx="1066800" cy="183258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50000"/>
                  <a:alpha val="16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6" name="Ellipse 43"/>
          <p:cNvSpPr/>
          <p:nvPr/>
        </p:nvSpPr>
        <p:spPr bwMode="auto">
          <a:xfrm flipH="1">
            <a:off x="7752556" y="5808691"/>
            <a:ext cx="1066800" cy="183258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50000"/>
                  <a:alpha val="16000"/>
                </a:scheme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88" name="Rektangel 63"/>
          <p:cNvSpPr>
            <a:spLocks noChangeArrowheads="1"/>
          </p:cNvSpPr>
          <p:nvPr/>
        </p:nvSpPr>
        <p:spPr bwMode="auto">
          <a:xfrm>
            <a:off x="1285852" y="4643448"/>
            <a:ext cx="1571636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МЕНИНГОКОК-КОВАЯ ИНФЕКЦИЯ </a:t>
            </a:r>
          </a:p>
          <a:p>
            <a:pPr algn="ctr" defTabSz="801688">
              <a:spcBef>
                <a:spcPct val="20000"/>
              </a:spcBef>
            </a:pPr>
            <a:r>
              <a:rPr lang="ru-RU" sz="1600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9 мес.</a:t>
            </a:r>
          </a:p>
          <a:p>
            <a:pPr defTabSz="801688">
              <a:spcBef>
                <a:spcPct val="20000"/>
              </a:spcBef>
            </a:pPr>
            <a:endParaRPr lang="en-US" sz="1100" noProof="1">
              <a:solidFill>
                <a:srgbClr val="080808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1" name="Rektangel 63"/>
          <p:cNvSpPr>
            <a:spLocks noChangeArrowheads="1"/>
          </p:cNvSpPr>
          <p:nvPr/>
        </p:nvSpPr>
        <p:spPr bwMode="auto">
          <a:xfrm>
            <a:off x="3808413" y="4933263"/>
            <a:ext cx="114617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КЛЕЩЕВОЙ ЭНЦЕФАЛИТ</a:t>
            </a:r>
          </a:p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ysClr val="windowText" lastClr="000000"/>
                </a:solidFill>
                <a:latin typeface="Calibri" pitchFamily="34" charset="0"/>
                <a:cs typeface="Arial" charset="0"/>
              </a:rPr>
              <a:t>18 мес.</a:t>
            </a:r>
            <a:r>
              <a:rPr lang="en-US" sz="1400" b="1" noProof="1">
                <a:solidFill>
                  <a:sysClr val="windowText" lastClr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94" name="Rektangel 63"/>
          <p:cNvSpPr>
            <a:spLocks noChangeArrowheads="1"/>
          </p:cNvSpPr>
          <p:nvPr/>
        </p:nvSpPr>
        <p:spPr bwMode="auto">
          <a:xfrm>
            <a:off x="6143637" y="4646382"/>
            <a:ext cx="1714511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2-я РЕВАКЦИНАЦИЯ КОКЛЮША</a:t>
            </a:r>
          </a:p>
          <a:p>
            <a:pPr algn="ctr" defTabSz="801688">
              <a:spcBef>
                <a:spcPct val="20000"/>
              </a:spcBef>
            </a:pPr>
            <a:r>
              <a:rPr lang="ru-RU" sz="1400" b="1" noProof="1">
                <a:solidFill>
                  <a:sysClr val="windowText" lastClr="000000"/>
                </a:solidFill>
                <a:latin typeface="Calibri" pitchFamily="34" charset="0"/>
                <a:cs typeface="Arial" charset="0"/>
              </a:rPr>
              <a:t> 6-7 лет</a:t>
            </a:r>
            <a:endParaRPr lang="en-US" sz="1400" b="1" noProof="1">
              <a:solidFill>
                <a:sysClr val="windowText" lastClr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8" name="Rektangel 12"/>
          <p:cNvSpPr>
            <a:spLocks noChangeArrowheads="1"/>
          </p:cNvSpPr>
          <p:nvPr/>
        </p:nvSpPr>
        <p:spPr bwMode="auto">
          <a:xfrm>
            <a:off x="1023938" y="6075387"/>
            <a:ext cx="7096125" cy="168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a-DK" sz="160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9" name="Oval 146"/>
          <p:cNvSpPr/>
          <p:nvPr/>
        </p:nvSpPr>
        <p:spPr bwMode="auto">
          <a:xfrm flipH="1">
            <a:off x="3095625" y="3910041"/>
            <a:ext cx="146050" cy="14446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147"/>
          <p:cNvSpPr/>
          <p:nvPr/>
        </p:nvSpPr>
        <p:spPr bwMode="auto">
          <a:xfrm>
            <a:off x="846138" y="3916391"/>
            <a:ext cx="104775" cy="106363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48"/>
          <p:cNvSpPr/>
          <p:nvPr/>
        </p:nvSpPr>
        <p:spPr bwMode="auto">
          <a:xfrm flipH="1">
            <a:off x="1890713" y="3864004"/>
            <a:ext cx="222250" cy="220662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890713" y="1609912"/>
            <a:ext cx="5791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latin typeface="Calibri" pitchFamily="34" charset="0"/>
                <a:ea typeface="+mn-ea"/>
                <a:cs typeface="Arial" pitchFamily="34" charset="0"/>
              </a:rPr>
              <a:t>Включены профилактические прививки против:</a:t>
            </a:r>
            <a:endParaRPr lang="en-US" sz="2000" kern="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 bwMode="gray">
          <a:xfrm>
            <a:off x="593726" y="1218817"/>
            <a:ext cx="7886700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Oval 12"/>
          <p:cNvSpPr>
            <a:spLocks noChangeArrowheads="1"/>
          </p:cNvSpPr>
          <p:nvPr/>
        </p:nvSpPr>
        <p:spPr bwMode="auto">
          <a:xfrm>
            <a:off x="7656320" y="3299074"/>
            <a:ext cx="1344798" cy="1344371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11"/>
          <p:cNvSpPr>
            <a:spLocks noChangeArrowheads="1"/>
          </p:cNvSpPr>
          <p:nvPr/>
        </p:nvSpPr>
        <p:spPr bwMode="auto">
          <a:xfrm>
            <a:off x="7779895" y="3564069"/>
            <a:ext cx="1079292" cy="107937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6296662" y="3281535"/>
            <a:ext cx="1337578" cy="1361910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1"/>
          <p:cNvSpPr>
            <a:spLocks noChangeArrowheads="1"/>
          </p:cNvSpPr>
          <p:nvPr/>
        </p:nvSpPr>
        <p:spPr bwMode="auto">
          <a:xfrm>
            <a:off x="6406594" y="3549987"/>
            <a:ext cx="1073497" cy="10934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</a:t>
            </a: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5000628" y="3427050"/>
            <a:ext cx="1214446" cy="1216395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1"/>
          <p:cNvSpPr>
            <a:spLocks noChangeArrowheads="1"/>
          </p:cNvSpPr>
          <p:nvPr/>
        </p:nvSpPr>
        <p:spPr bwMode="auto">
          <a:xfrm>
            <a:off x="5128461" y="3666819"/>
            <a:ext cx="974676" cy="97662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3857620" y="3500437"/>
            <a:ext cx="1143008" cy="1143008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1"/>
          <p:cNvSpPr>
            <a:spLocks noChangeArrowheads="1"/>
          </p:cNvSpPr>
          <p:nvPr/>
        </p:nvSpPr>
        <p:spPr bwMode="auto">
          <a:xfrm>
            <a:off x="3957245" y="3725741"/>
            <a:ext cx="917342" cy="91770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2643174" y="3530926"/>
            <a:ext cx="1104458" cy="1112519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11"/>
          <p:cNvSpPr>
            <a:spLocks noChangeArrowheads="1"/>
          </p:cNvSpPr>
          <p:nvPr/>
        </p:nvSpPr>
        <p:spPr bwMode="auto">
          <a:xfrm>
            <a:off x="2756903" y="3750220"/>
            <a:ext cx="886403" cy="8932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Oval 12"/>
          <p:cNvSpPr>
            <a:spLocks noChangeArrowheads="1"/>
          </p:cNvSpPr>
          <p:nvPr/>
        </p:nvSpPr>
        <p:spPr bwMode="auto">
          <a:xfrm>
            <a:off x="1500165" y="3577311"/>
            <a:ext cx="1071571" cy="1066135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11"/>
          <p:cNvSpPr>
            <a:spLocks noChangeArrowheads="1"/>
          </p:cNvSpPr>
          <p:nvPr/>
        </p:nvSpPr>
        <p:spPr bwMode="auto">
          <a:xfrm>
            <a:off x="1597998" y="3787462"/>
            <a:ext cx="860009" cy="85598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Oval 12"/>
          <p:cNvSpPr>
            <a:spLocks noChangeArrowheads="1"/>
          </p:cNvSpPr>
          <p:nvPr/>
        </p:nvSpPr>
        <p:spPr bwMode="auto">
          <a:xfrm>
            <a:off x="428596" y="3775722"/>
            <a:ext cx="866333" cy="867723"/>
          </a:xfrm>
          <a:prstGeom prst="ellipse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11"/>
          <p:cNvSpPr>
            <a:spLocks noChangeArrowheads="1"/>
          </p:cNvSpPr>
          <p:nvPr/>
        </p:nvSpPr>
        <p:spPr bwMode="auto">
          <a:xfrm>
            <a:off x="514117" y="3946763"/>
            <a:ext cx="695291" cy="69668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5875" cap="flat">
            <a:noFill/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E71E62-0254-429C-83BE-24EEE66DEE52}"/>
              </a:ext>
            </a:extLst>
          </p:cNvPr>
          <p:cNvSpPr txBox="1"/>
          <p:nvPr/>
        </p:nvSpPr>
        <p:spPr>
          <a:xfrm>
            <a:off x="5292080" y="6453336"/>
            <a:ext cx="370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Сабитова А.У.,  2020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056" y="194091"/>
            <a:ext cx="8496300" cy="114474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071" y="404412"/>
            <a:ext cx="6989762" cy="9344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Отличия регионального календаря Свердловской области от национального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2" y="317797"/>
            <a:ext cx="8105775" cy="892629"/>
          </a:xfrm>
        </p:spPr>
        <p:txBody>
          <a:bodyPr>
            <a:normAutofit/>
          </a:bodyPr>
          <a:lstStyle/>
          <a:p>
            <a:r>
              <a:rPr lang="ru-RU" sz="2800" b="1" dirty="0"/>
              <a:t>Комбинированные вакцины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4227" y="6512397"/>
            <a:ext cx="8534400" cy="310753"/>
          </a:xfrm>
        </p:spPr>
        <p:txBody>
          <a:bodyPr/>
          <a:lstStyle/>
          <a:p>
            <a:r>
              <a:rPr lang="ru-RU" sz="1050" dirty="0"/>
              <a:t>адаптировано из  </a:t>
            </a:r>
            <a:r>
              <a:rPr lang="en-US" sz="1050" dirty="0" err="1"/>
              <a:t>Obando</a:t>
            </a:r>
            <a:r>
              <a:rPr lang="en-US" sz="1050" dirty="0"/>
              <a:t>-Pacheco P, </a:t>
            </a:r>
            <a:r>
              <a:rPr lang="en-US" sz="1050" dirty="0" err="1"/>
              <a:t>Rivero-Calle</a:t>
            </a:r>
            <a:r>
              <a:rPr lang="en-US" sz="1050" dirty="0"/>
              <a:t> I, Gómez-</a:t>
            </a:r>
            <a:r>
              <a:rPr lang="en-US" sz="1050" dirty="0" err="1"/>
              <a:t>Rial</a:t>
            </a:r>
            <a:r>
              <a:rPr lang="en-US" sz="1050" dirty="0"/>
              <a:t> J, et al. Vaccine. 2017 Jul 1. </a:t>
            </a:r>
            <a:r>
              <a:rPr lang="en-US" sz="1050" dirty="0" err="1"/>
              <a:t>pii</a:t>
            </a:r>
            <a:r>
              <a:rPr lang="en-US" sz="1050" dirty="0"/>
              <a:t>: S0264-410X(17)30860-5.</a:t>
            </a:r>
            <a:r>
              <a:rPr lang="ru-RU" sz="1050" dirty="0"/>
              <a:t> </a:t>
            </a:r>
            <a:r>
              <a:rPr lang="en-US" sz="1050" dirty="0" err="1"/>
              <a:t>Maman</a:t>
            </a:r>
            <a:r>
              <a:rPr lang="en-US" sz="1050" dirty="0"/>
              <a:t> R., </a:t>
            </a:r>
            <a:r>
              <a:rPr lang="en-US" sz="1050" dirty="0" err="1"/>
              <a:t>Zöllner</a:t>
            </a:r>
            <a:r>
              <a:rPr lang="en-US" sz="1050" dirty="0"/>
              <a:t> Y., Greco D., et al. Human Vaccines </a:t>
            </a:r>
            <a:r>
              <a:rPr lang="en-US" sz="1050" dirty="0" err="1"/>
              <a:t>Immunotherapeutics</a:t>
            </a:r>
            <a:r>
              <a:rPr lang="en-US" sz="1050" dirty="0"/>
              <a:t>, 2015; 11 (9): 2132-2141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977865C3-AF66-4BBA-9531-092082801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124686"/>
              </p:ext>
            </p:extLst>
          </p:nvPr>
        </p:nvGraphicFramePr>
        <p:xfrm>
          <a:off x="1187624" y="1181864"/>
          <a:ext cx="6624735" cy="239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80A1666A-DDE3-4091-8363-829EBE6E5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864889"/>
              </p:ext>
            </p:extLst>
          </p:nvPr>
        </p:nvGraphicFramePr>
        <p:xfrm>
          <a:off x="385456" y="3573016"/>
          <a:ext cx="8280920" cy="110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51DDD5-7F3F-4149-8DA7-77C7D9D5CED8}"/>
              </a:ext>
            </a:extLst>
          </p:cNvPr>
          <p:cNvSpPr/>
          <p:nvPr/>
        </p:nvSpPr>
        <p:spPr>
          <a:xfrm>
            <a:off x="39016" y="4754026"/>
            <a:ext cx="292893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приверженности и своевременности вакцинации - лучшая защита от болезней</a:t>
            </a:r>
          </a:p>
          <a:p>
            <a:pPr marL="128588" indent="-12858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местных побочных эффектов в связи с меньшим количеством инъекций</a:t>
            </a:r>
          </a:p>
          <a:p>
            <a:pPr marL="128588" indent="-12858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боли и дискомфорта в связи с меньшим количеством инъекций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EE8690-19D3-4B0F-9D26-5BDB195F3467}"/>
              </a:ext>
            </a:extLst>
          </p:cNvPr>
          <p:cNvSpPr/>
          <p:nvPr/>
        </p:nvSpPr>
        <p:spPr>
          <a:xfrm>
            <a:off x="3003862" y="4754026"/>
            <a:ext cx="2983055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лучшее принятие родителями - избежать дополнительных уколов</a:t>
            </a:r>
          </a:p>
          <a:p>
            <a:pPr marL="128588" indent="-12858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сэкономить время и уменьшить потери производительности, так как нет необходимости возвращаться за отложенными прививками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319D3EE-042E-4A34-B143-359AE27A49EC}"/>
              </a:ext>
            </a:extLst>
          </p:cNvPr>
          <p:cNvSpPr/>
          <p:nvPr/>
        </p:nvSpPr>
        <p:spPr>
          <a:xfrm>
            <a:off x="6133461" y="4754026"/>
            <a:ext cx="298305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повседневной практики (напр., меньше нагрузка, экономия времени, упрощение поставок и соблюдения </a:t>
            </a:r>
            <a:r>
              <a:rPr lang="ru-RU" sz="1200" b="1" dirty="0" err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холодовой</a:t>
            </a: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цепи</a:t>
            </a:r>
          </a:p>
          <a:p>
            <a:pPr marL="128588" indent="-128588" fontAlgn="base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безопасности из-за низкого риска укола иглой при меньшем количестве инъекций</a:t>
            </a:r>
          </a:p>
        </p:txBody>
      </p:sp>
    </p:spTree>
    <p:extLst>
      <p:ext uri="{BB962C8B-B14F-4D97-AF65-F5344CB8AC3E}">
        <p14:creationId xmlns:p14="http://schemas.microsoft.com/office/powerpoint/2010/main" val="253400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социологических исследований об отношении к вакцинопрофилактике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5577044"/>
              </p:ext>
            </p:extLst>
          </p:nvPr>
        </p:nvGraphicFramePr>
        <p:xfrm>
          <a:off x="20622" y="1554237"/>
          <a:ext cx="3419872" cy="218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3498394"/>
              </p:ext>
            </p:extLst>
          </p:nvPr>
        </p:nvGraphicFramePr>
        <p:xfrm>
          <a:off x="3707904" y="4664893"/>
          <a:ext cx="2804120" cy="219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21149"/>
              </p:ext>
            </p:extLst>
          </p:nvPr>
        </p:nvGraphicFramePr>
        <p:xfrm>
          <a:off x="6224117" y="4793643"/>
          <a:ext cx="2777471" cy="197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7904" y="4022088"/>
            <a:ext cx="52936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Источник получения информации по вакцинации</a:t>
            </a:r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122470"/>
              </p:ext>
            </p:extLst>
          </p:nvPr>
        </p:nvGraphicFramePr>
        <p:xfrm>
          <a:off x="3265772" y="1700808"/>
          <a:ext cx="2804120" cy="219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913722"/>
              </p:ext>
            </p:extLst>
          </p:nvPr>
        </p:nvGraphicFramePr>
        <p:xfrm>
          <a:off x="6066714" y="1772816"/>
          <a:ext cx="2592288" cy="197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1223063"/>
            <a:ext cx="31647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Прохождение вакцинации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16" y="3661945"/>
            <a:ext cx="38390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Увеличилось количество </a:t>
            </a:r>
          </a:p>
          <a:p>
            <a:r>
              <a:rPr lang="ru-RU" sz="1600" dirty="0"/>
              <a:t>молодых родителей с </a:t>
            </a:r>
          </a:p>
          <a:p>
            <a:r>
              <a:rPr lang="ru-RU" sz="1600" dirty="0"/>
              <a:t>положительным отношением</a:t>
            </a:r>
          </a:p>
          <a:p>
            <a:r>
              <a:rPr lang="ru-RU" sz="1600" dirty="0"/>
              <a:t>к вакцинации и лиц, прививающихся по собственной инициативе.</a:t>
            </a:r>
          </a:p>
          <a:p>
            <a:endParaRPr lang="ru-RU" sz="1600" dirty="0"/>
          </a:p>
          <a:p>
            <a:r>
              <a:rPr lang="ru-RU" sz="1600" dirty="0"/>
              <a:t>Так же увеличилось количество </a:t>
            </a:r>
          </a:p>
          <a:p>
            <a:r>
              <a:rPr lang="ru-RU" sz="1600" dirty="0"/>
              <a:t>лиц, прислушивающихся к мнению</a:t>
            </a:r>
          </a:p>
          <a:p>
            <a:r>
              <a:rPr lang="ru-RU" sz="1600" dirty="0"/>
              <a:t>врачей и в то же время, увеличилось</a:t>
            </a:r>
          </a:p>
          <a:p>
            <a:r>
              <a:rPr lang="ru-RU" sz="1600" dirty="0"/>
              <a:t>число лиц, получающих информацию</a:t>
            </a:r>
          </a:p>
          <a:p>
            <a:r>
              <a:rPr lang="ru-RU" sz="1600" dirty="0"/>
              <a:t>на интернет - ресурсах.</a:t>
            </a:r>
          </a:p>
        </p:txBody>
      </p:sp>
    </p:spTree>
    <p:extLst>
      <p:ext uri="{BB962C8B-B14F-4D97-AF65-F5344CB8AC3E}">
        <p14:creationId xmlns:p14="http://schemas.microsoft.com/office/powerpoint/2010/main" val="2612155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20" y="0"/>
            <a:ext cx="8915400" cy="837829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населения к вакцинопрофилактике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06072"/>
              </p:ext>
            </p:extLst>
          </p:nvPr>
        </p:nvGraphicFramePr>
        <p:xfrm>
          <a:off x="194620" y="838050"/>
          <a:ext cx="4202569" cy="390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129475"/>
              </p:ext>
            </p:extLst>
          </p:nvPr>
        </p:nvGraphicFramePr>
        <p:xfrm>
          <a:off x="4473128" y="807392"/>
          <a:ext cx="4636892" cy="552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4620" y="5194966"/>
            <a:ext cx="474681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Исследование проведено среди посетителей сайта е1.</a:t>
            </a:r>
            <a:r>
              <a:rPr lang="en-US" dirty="0" err="1"/>
              <a:t>ru</a:t>
            </a:r>
            <a:r>
              <a:rPr lang="ru-RU" dirty="0"/>
              <a:t>, размещено в материале с интервью А.Н. Харитонова </a:t>
            </a:r>
          </a:p>
          <a:p>
            <a:r>
              <a:rPr lang="ru-RU" dirty="0"/>
              <a:t>В опросе приняли участие 137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567447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207" y="163600"/>
            <a:ext cx="8424936" cy="92447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инфекционной заболеваемости в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Екатеринбурге  (без гриппа и ОРЗ) в 1999 и 2019 годах (%)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41" y="1431746"/>
            <a:ext cx="1512168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814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1999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47603" y="1431746"/>
            <a:ext cx="1584176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5814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 год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322863"/>
              </p:ext>
            </p:extLst>
          </p:nvPr>
        </p:nvGraphicFramePr>
        <p:xfrm>
          <a:off x="4644008" y="1807319"/>
          <a:ext cx="4464496" cy="392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614267"/>
              </p:ext>
            </p:extLst>
          </p:nvPr>
        </p:nvGraphicFramePr>
        <p:xfrm>
          <a:off x="467544" y="1974433"/>
          <a:ext cx="4015780" cy="361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63688" y="58772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8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20 лет доля прививаемых  инфекций снизилась в 14 раз.</a:t>
            </a:r>
          </a:p>
        </p:txBody>
      </p:sp>
    </p:spTree>
    <p:extLst>
      <p:ext uri="{BB962C8B-B14F-4D97-AF65-F5344CB8AC3E}">
        <p14:creationId xmlns:p14="http://schemas.microsoft.com/office/powerpoint/2010/main" val="3238562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3933"/>
            <a:ext cx="8424936" cy="924475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прививаемых инфекций в    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г. Екатеринбурге  в 1999 и 2019 годах </a:t>
            </a:r>
            <a:endParaRPr lang="ru-RU" sz="2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9497285"/>
              </p:ext>
            </p:extLst>
          </p:nvPr>
        </p:nvGraphicFramePr>
        <p:xfrm>
          <a:off x="4741352" y="1317688"/>
          <a:ext cx="4402648" cy="398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5099989"/>
              </p:ext>
            </p:extLst>
          </p:nvPr>
        </p:nvGraphicFramePr>
        <p:xfrm>
          <a:off x="0" y="1452515"/>
          <a:ext cx="4688135" cy="404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5063" y="1133022"/>
            <a:ext cx="1368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1999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3928" y="1133022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2019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865" y="536793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изменилась структура прививаемых инфекций: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не регистрируется  эпидемический паротит, краснуха, дифтерия.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на первое место вышли туберкулез и коклюш.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47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188685"/>
            <a:ext cx="7886700" cy="1558967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/>
              <a:t>За всю историю человечества инфекционные заболевания нанесли ему больший урон, чем самые кровопролитные войны</a:t>
            </a:r>
            <a:r>
              <a:rPr lang="ru-RU" altLang="ru-RU" sz="2800" b="1" dirty="0"/>
              <a:t/>
            </a:r>
            <a:br>
              <a:rPr lang="ru-RU" altLang="ru-RU" sz="2800" b="1" dirty="0"/>
            </a:br>
            <a:endParaRPr lang="ru-RU" altLang="ru-RU" sz="2800" b="1" dirty="0"/>
          </a:p>
        </p:txBody>
      </p:sp>
      <p:grpSp>
        <p:nvGrpSpPr>
          <p:cNvPr id="133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1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743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300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1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2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3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4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5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6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7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8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9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0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1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2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3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4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5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6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7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8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9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0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1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2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3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4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5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6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7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8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9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0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1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2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691613" y="890308"/>
            <a:ext cx="359570" cy="346472"/>
            <a:chOff x="584199" y="1916093"/>
            <a:chExt cx="479426" cy="461963"/>
          </a:xfrm>
        </p:grpSpPr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7" name="Oval 37"/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1" name="Oval 41"/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2" name="Oval 42"/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3" name="Oval 43"/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4" name="Freeform 44"/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5" name="Oval 45"/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6" name="Oval 46"/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7" name="Oval 47"/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9" name="Oval 49"/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3" name="Freeform 53"/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5" name="Oval 55"/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6" name="Oval 56"/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7" name="Freeform 57"/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8" name="Oval 58"/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9" name="Oval 59"/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0" name="Oval 60"/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1" name="Freeform 61"/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135" name="Группа 623"/>
          <p:cNvGrpSpPr/>
          <p:nvPr/>
        </p:nvGrpSpPr>
        <p:grpSpPr>
          <a:xfrm>
            <a:off x="7921279" y="1250660"/>
            <a:ext cx="1022747" cy="540544"/>
            <a:chOff x="-1536701" y="2322513"/>
            <a:chExt cx="1363663" cy="720725"/>
          </a:xfrm>
        </p:grpSpPr>
        <p:sp>
          <p:nvSpPr>
            <p:cNvPr id="136" name="Freeform 10"/>
            <p:cNvSpPr>
              <a:spLocks/>
            </p:cNvSpPr>
            <p:nvPr/>
          </p:nvSpPr>
          <p:spPr bwMode="auto">
            <a:xfrm>
              <a:off x="-1311275" y="242411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7" name="Freeform 11"/>
            <p:cNvSpPr>
              <a:spLocks/>
            </p:cNvSpPr>
            <p:nvPr/>
          </p:nvSpPr>
          <p:spPr bwMode="auto">
            <a:xfrm>
              <a:off x="-1331913" y="236696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8" name="Freeform 12"/>
            <p:cNvSpPr>
              <a:spLocks/>
            </p:cNvSpPr>
            <p:nvPr/>
          </p:nvSpPr>
          <p:spPr bwMode="auto">
            <a:xfrm>
              <a:off x="-1327150" y="237490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9" name="Freeform 13"/>
            <p:cNvSpPr>
              <a:spLocks/>
            </p:cNvSpPr>
            <p:nvPr/>
          </p:nvSpPr>
          <p:spPr bwMode="auto">
            <a:xfrm>
              <a:off x="-1314450" y="238442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-1304925" y="238918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1" name="Freeform 15"/>
            <p:cNvSpPr>
              <a:spLocks/>
            </p:cNvSpPr>
            <p:nvPr/>
          </p:nvSpPr>
          <p:spPr bwMode="auto">
            <a:xfrm>
              <a:off x="-1223963" y="256063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2" name="Freeform 16"/>
            <p:cNvSpPr>
              <a:spLocks/>
            </p:cNvSpPr>
            <p:nvPr/>
          </p:nvSpPr>
          <p:spPr bwMode="auto">
            <a:xfrm>
              <a:off x="-1133475" y="253523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3" name="Freeform 17"/>
            <p:cNvSpPr>
              <a:spLocks/>
            </p:cNvSpPr>
            <p:nvPr/>
          </p:nvSpPr>
          <p:spPr bwMode="auto">
            <a:xfrm>
              <a:off x="-1127125" y="254158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4" name="Freeform 18"/>
            <p:cNvSpPr>
              <a:spLocks/>
            </p:cNvSpPr>
            <p:nvPr/>
          </p:nvSpPr>
          <p:spPr bwMode="auto">
            <a:xfrm>
              <a:off x="-1111250" y="255428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5" name="Freeform 19"/>
            <p:cNvSpPr>
              <a:spLocks/>
            </p:cNvSpPr>
            <p:nvPr/>
          </p:nvSpPr>
          <p:spPr bwMode="auto">
            <a:xfrm>
              <a:off x="-1089025" y="256698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6" name="Freeform 20"/>
            <p:cNvSpPr>
              <a:spLocks/>
            </p:cNvSpPr>
            <p:nvPr/>
          </p:nvSpPr>
          <p:spPr bwMode="auto">
            <a:xfrm>
              <a:off x="-1227138" y="250190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7" name="Freeform 21"/>
            <p:cNvSpPr>
              <a:spLocks/>
            </p:cNvSpPr>
            <p:nvPr/>
          </p:nvSpPr>
          <p:spPr bwMode="auto">
            <a:xfrm>
              <a:off x="-1468438" y="249396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8" name="Freeform 22"/>
            <p:cNvSpPr>
              <a:spLocks/>
            </p:cNvSpPr>
            <p:nvPr/>
          </p:nvSpPr>
          <p:spPr bwMode="auto">
            <a:xfrm>
              <a:off x="-1362075" y="244792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9" name="Freeform 23"/>
            <p:cNvSpPr>
              <a:spLocks/>
            </p:cNvSpPr>
            <p:nvPr/>
          </p:nvSpPr>
          <p:spPr bwMode="auto">
            <a:xfrm>
              <a:off x="-1274763" y="241935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0" name="Freeform 24"/>
            <p:cNvSpPr>
              <a:spLocks/>
            </p:cNvSpPr>
            <p:nvPr/>
          </p:nvSpPr>
          <p:spPr bwMode="auto">
            <a:xfrm>
              <a:off x="-1227138" y="259873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1" name="Freeform 25"/>
            <p:cNvSpPr>
              <a:spLocks/>
            </p:cNvSpPr>
            <p:nvPr/>
          </p:nvSpPr>
          <p:spPr bwMode="auto">
            <a:xfrm>
              <a:off x="-1273175" y="264636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2" name="Freeform 26"/>
            <p:cNvSpPr>
              <a:spLocks/>
            </p:cNvSpPr>
            <p:nvPr/>
          </p:nvSpPr>
          <p:spPr bwMode="auto">
            <a:xfrm>
              <a:off x="-1390650" y="264636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3" name="Freeform 27"/>
            <p:cNvSpPr>
              <a:spLocks/>
            </p:cNvSpPr>
            <p:nvPr/>
          </p:nvSpPr>
          <p:spPr bwMode="auto">
            <a:xfrm>
              <a:off x="-1438275" y="260191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4" name="Freeform 28"/>
            <p:cNvSpPr>
              <a:spLocks/>
            </p:cNvSpPr>
            <p:nvPr/>
          </p:nvSpPr>
          <p:spPr bwMode="auto">
            <a:xfrm>
              <a:off x="-1309688" y="264953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5" name="Freeform 29"/>
            <p:cNvSpPr>
              <a:spLocks/>
            </p:cNvSpPr>
            <p:nvPr/>
          </p:nvSpPr>
          <p:spPr bwMode="auto">
            <a:xfrm>
              <a:off x="-1333500" y="274796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6" name="Freeform 30"/>
            <p:cNvSpPr>
              <a:spLocks/>
            </p:cNvSpPr>
            <p:nvPr/>
          </p:nvSpPr>
          <p:spPr bwMode="auto">
            <a:xfrm>
              <a:off x="-1327150" y="275431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7" name="Freeform 31"/>
            <p:cNvSpPr>
              <a:spLocks/>
            </p:cNvSpPr>
            <p:nvPr/>
          </p:nvSpPr>
          <p:spPr bwMode="auto">
            <a:xfrm>
              <a:off x="-1311275" y="277018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8" name="Oval 32"/>
            <p:cNvSpPr>
              <a:spLocks noChangeArrowheads="1"/>
            </p:cNvSpPr>
            <p:nvPr/>
          </p:nvSpPr>
          <p:spPr bwMode="auto">
            <a:xfrm>
              <a:off x="-1298575" y="279558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9" name="Freeform 33"/>
            <p:cNvSpPr>
              <a:spLocks/>
            </p:cNvSpPr>
            <p:nvPr/>
          </p:nvSpPr>
          <p:spPr bwMode="auto">
            <a:xfrm>
              <a:off x="-1468438" y="256540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0" name="Freeform 34"/>
            <p:cNvSpPr>
              <a:spLocks/>
            </p:cNvSpPr>
            <p:nvPr/>
          </p:nvSpPr>
          <p:spPr bwMode="auto">
            <a:xfrm>
              <a:off x="-1536701" y="254317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1" name="Freeform 35"/>
            <p:cNvSpPr>
              <a:spLocks/>
            </p:cNvSpPr>
            <p:nvPr/>
          </p:nvSpPr>
          <p:spPr bwMode="auto">
            <a:xfrm>
              <a:off x="-1530350" y="254793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2" name="Freeform 36"/>
            <p:cNvSpPr>
              <a:spLocks/>
            </p:cNvSpPr>
            <p:nvPr/>
          </p:nvSpPr>
          <p:spPr bwMode="auto">
            <a:xfrm>
              <a:off x="-1514475" y="256381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3" name="Oval 37"/>
            <p:cNvSpPr>
              <a:spLocks noChangeArrowheads="1"/>
            </p:cNvSpPr>
            <p:nvPr/>
          </p:nvSpPr>
          <p:spPr bwMode="auto">
            <a:xfrm>
              <a:off x="-1509713" y="257651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4" name="Freeform 38"/>
            <p:cNvSpPr>
              <a:spLocks/>
            </p:cNvSpPr>
            <p:nvPr/>
          </p:nvSpPr>
          <p:spPr bwMode="auto">
            <a:xfrm>
              <a:off x="-1257300" y="244316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5" name="Freeform 39"/>
            <p:cNvSpPr>
              <a:spLocks/>
            </p:cNvSpPr>
            <p:nvPr/>
          </p:nvSpPr>
          <p:spPr bwMode="auto">
            <a:xfrm>
              <a:off x="-1449388" y="242887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6" name="Freeform 40"/>
            <p:cNvSpPr>
              <a:spLocks/>
            </p:cNvSpPr>
            <p:nvPr/>
          </p:nvSpPr>
          <p:spPr bwMode="auto">
            <a:xfrm>
              <a:off x="-1419225" y="261937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7" name="Oval 41"/>
            <p:cNvSpPr>
              <a:spLocks noChangeArrowheads="1"/>
            </p:cNvSpPr>
            <p:nvPr/>
          </p:nvSpPr>
          <p:spPr bwMode="auto">
            <a:xfrm>
              <a:off x="-1381125" y="249078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8" name="Oval 42"/>
            <p:cNvSpPr>
              <a:spLocks noChangeArrowheads="1"/>
            </p:cNvSpPr>
            <p:nvPr/>
          </p:nvSpPr>
          <p:spPr bwMode="auto">
            <a:xfrm>
              <a:off x="-1366838" y="250666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9" name="Oval 43"/>
            <p:cNvSpPr>
              <a:spLocks noChangeArrowheads="1"/>
            </p:cNvSpPr>
            <p:nvPr/>
          </p:nvSpPr>
          <p:spPr bwMode="auto">
            <a:xfrm>
              <a:off x="-1335088" y="253523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0" name="Freeform 44"/>
            <p:cNvSpPr>
              <a:spLocks/>
            </p:cNvSpPr>
            <p:nvPr/>
          </p:nvSpPr>
          <p:spPr bwMode="auto">
            <a:xfrm>
              <a:off x="-1292225" y="254793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1" name="Oval 45"/>
            <p:cNvSpPr>
              <a:spLocks noChangeArrowheads="1"/>
            </p:cNvSpPr>
            <p:nvPr/>
          </p:nvSpPr>
          <p:spPr bwMode="auto">
            <a:xfrm>
              <a:off x="-1189038" y="239553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2" name="Oval 46"/>
            <p:cNvSpPr>
              <a:spLocks noChangeArrowheads="1"/>
            </p:cNvSpPr>
            <p:nvPr/>
          </p:nvSpPr>
          <p:spPr bwMode="auto">
            <a:xfrm>
              <a:off x="-1185863" y="240188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3" name="Oval 47"/>
            <p:cNvSpPr>
              <a:spLocks noChangeArrowheads="1"/>
            </p:cNvSpPr>
            <p:nvPr/>
          </p:nvSpPr>
          <p:spPr bwMode="auto">
            <a:xfrm>
              <a:off x="-1169988" y="241617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4" name="Freeform 48"/>
            <p:cNvSpPr>
              <a:spLocks/>
            </p:cNvSpPr>
            <p:nvPr/>
          </p:nvSpPr>
          <p:spPr bwMode="auto">
            <a:xfrm>
              <a:off x="-1152525" y="241776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5" name="Oval 49"/>
            <p:cNvSpPr>
              <a:spLocks noChangeArrowheads="1"/>
            </p:cNvSpPr>
            <p:nvPr/>
          </p:nvSpPr>
          <p:spPr bwMode="auto">
            <a:xfrm>
              <a:off x="-1200150" y="267017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6" name="Oval 50"/>
            <p:cNvSpPr>
              <a:spLocks noChangeArrowheads="1"/>
            </p:cNvSpPr>
            <p:nvPr/>
          </p:nvSpPr>
          <p:spPr bwMode="auto">
            <a:xfrm>
              <a:off x="-1196975" y="267335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7" name="Oval 51"/>
            <p:cNvSpPr>
              <a:spLocks noChangeArrowheads="1"/>
            </p:cNvSpPr>
            <p:nvPr/>
          </p:nvSpPr>
          <p:spPr bwMode="auto">
            <a:xfrm>
              <a:off x="-1185863" y="268446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8" name="Freeform 52"/>
            <p:cNvSpPr>
              <a:spLocks/>
            </p:cNvSpPr>
            <p:nvPr/>
          </p:nvSpPr>
          <p:spPr bwMode="auto">
            <a:xfrm>
              <a:off x="-1171575" y="268763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9" name="Freeform 53"/>
            <p:cNvSpPr>
              <a:spLocks/>
            </p:cNvSpPr>
            <p:nvPr/>
          </p:nvSpPr>
          <p:spPr bwMode="auto">
            <a:xfrm>
              <a:off x="-1250950" y="261937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0" name="Oval 54"/>
            <p:cNvSpPr>
              <a:spLocks noChangeArrowheads="1"/>
            </p:cNvSpPr>
            <p:nvPr/>
          </p:nvSpPr>
          <p:spPr bwMode="auto">
            <a:xfrm>
              <a:off x="-1506538" y="237490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1" name="Oval 55"/>
            <p:cNvSpPr>
              <a:spLocks noChangeArrowheads="1"/>
            </p:cNvSpPr>
            <p:nvPr/>
          </p:nvSpPr>
          <p:spPr bwMode="auto">
            <a:xfrm>
              <a:off x="-1498600" y="238125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2" name="Oval 56"/>
            <p:cNvSpPr>
              <a:spLocks noChangeArrowheads="1"/>
            </p:cNvSpPr>
            <p:nvPr/>
          </p:nvSpPr>
          <p:spPr bwMode="auto">
            <a:xfrm>
              <a:off x="-1481138" y="239553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3" name="Freeform 57"/>
            <p:cNvSpPr>
              <a:spLocks/>
            </p:cNvSpPr>
            <p:nvPr/>
          </p:nvSpPr>
          <p:spPr bwMode="auto">
            <a:xfrm>
              <a:off x="-1462088" y="240188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4" name="Oval 58"/>
            <p:cNvSpPr>
              <a:spLocks noChangeArrowheads="1"/>
            </p:cNvSpPr>
            <p:nvPr/>
          </p:nvSpPr>
          <p:spPr bwMode="auto">
            <a:xfrm>
              <a:off x="-1462088" y="267335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5" name="Oval 59"/>
            <p:cNvSpPr>
              <a:spLocks noChangeArrowheads="1"/>
            </p:cNvSpPr>
            <p:nvPr/>
          </p:nvSpPr>
          <p:spPr bwMode="auto">
            <a:xfrm>
              <a:off x="-1457325" y="268128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6" name="Oval 60"/>
            <p:cNvSpPr>
              <a:spLocks noChangeArrowheads="1"/>
            </p:cNvSpPr>
            <p:nvPr/>
          </p:nvSpPr>
          <p:spPr bwMode="auto">
            <a:xfrm>
              <a:off x="-1444625" y="269081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7" name="Freeform 61"/>
            <p:cNvSpPr>
              <a:spLocks/>
            </p:cNvSpPr>
            <p:nvPr/>
          </p:nvSpPr>
          <p:spPr bwMode="auto">
            <a:xfrm>
              <a:off x="-1430338" y="269557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8" name="Oval 62"/>
            <p:cNvSpPr>
              <a:spLocks noChangeArrowheads="1"/>
            </p:cNvSpPr>
            <p:nvPr/>
          </p:nvSpPr>
          <p:spPr bwMode="auto">
            <a:xfrm>
              <a:off x="-1041400" y="2406650"/>
              <a:ext cx="544513" cy="54292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9" name="Oval 63"/>
            <p:cNvSpPr>
              <a:spLocks noChangeArrowheads="1"/>
            </p:cNvSpPr>
            <p:nvPr/>
          </p:nvSpPr>
          <p:spPr bwMode="auto">
            <a:xfrm>
              <a:off x="-1019175" y="2430463"/>
              <a:ext cx="496888" cy="4953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0" name="Oval 64"/>
            <p:cNvSpPr>
              <a:spLocks noChangeArrowheads="1"/>
            </p:cNvSpPr>
            <p:nvPr/>
          </p:nvSpPr>
          <p:spPr bwMode="auto">
            <a:xfrm>
              <a:off x="-800100" y="2528888"/>
              <a:ext cx="138113" cy="13652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1" name="Freeform 65"/>
            <p:cNvSpPr>
              <a:spLocks/>
            </p:cNvSpPr>
            <p:nvPr/>
          </p:nvSpPr>
          <p:spPr bwMode="auto">
            <a:xfrm>
              <a:off x="-731838" y="2543175"/>
              <a:ext cx="47625" cy="46038"/>
            </a:xfrm>
            <a:custGeom>
              <a:avLst/>
              <a:gdLst>
                <a:gd name="T0" fmla="*/ 16 w 22"/>
                <a:gd name="T1" fmla="*/ 5 h 21"/>
                <a:gd name="T2" fmla="*/ 20 w 22"/>
                <a:gd name="T3" fmla="*/ 18 h 21"/>
                <a:gd name="T4" fmla="*/ 6 w 22"/>
                <a:gd name="T5" fmla="*/ 16 h 21"/>
                <a:gd name="T6" fmla="*/ 2 w 22"/>
                <a:gd name="T7" fmla="*/ 3 h 21"/>
                <a:gd name="T8" fmla="*/ 16 w 22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6" y="5"/>
                  </a:moveTo>
                  <a:cubicBezTo>
                    <a:pt x="20" y="10"/>
                    <a:pt x="22" y="15"/>
                    <a:pt x="20" y="18"/>
                  </a:cubicBezTo>
                  <a:cubicBezTo>
                    <a:pt x="17" y="21"/>
                    <a:pt x="11" y="21"/>
                    <a:pt x="6" y="16"/>
                  </a:cubicBezTo>
                  <a:cubicBezTo>
                    <a:pt x="1" y="12"/>
                    <a:pt x="0" y="6"/>
                    <a:pt x="2" y="3"/>
                  </a:cubicBezTo>
                  <a:cubicBezTo>
                    <a:pt x="5" y="0"/>
                    <a:pt x="11" y="1"/>
                    <a:pt x="16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2" name="Freeform 66"/>
            <p:cNvSpPr>
              <a:spLocks/>
            </p:cNvSpPr>
            <p:nvPr/>
          </p:nvSpPr>
          <p:spPr bwMode="auto">
            <a:xfrm>
              <a:off x="-935038" y="2524125"/>
              <a:ext cx="87313" cy="115888"/>
            </a:xfrm>
            <a:custGeom>
              <a:avLst/>
              <a:gdLst>
                <a:gd name="T0" fmla="*/ 29 w 40"/>
                <a:gd name="T1" fmla="*/ 51 h 53"/>
                <a:gd name="T2" fmla="*/ 29 w 40"/>
                <a:gd name="T3" fmla="*/ 51 h 53"/>
                <a:gd name="T4" fmla="*/ 11 w 40"/>
                <a:gd name="T5" fmla="*/ 43 h 53"/>
                <a:gd name="T6" fmla="*/ 3 w 40"/>
                <a:gd name="T7" fmla="*/ 21 h 53"/>
                <a:gd name="T8" fmla="*/ 11 w 40"/>
                <a:gd name="T9" fmla="*/ 3 h 53"/>
                <a:gd name="T10" fmla="*/ 11 w 40"/>
                <a:gd name="T11" fmla="*/ 3 h 53"/>
                <a:gd name="T12" fmla="*/ 29 w 40"/>
                <a:gd name="T13" fmla="*/ 11 h 53"/>
                <a:gd name="T14" fmla="*/ 37 w 40"/>
                <a:gd name="T15" fmla="*/ 33 h 53"/>
                <a:gd name="T16" fmla="*/ 29 w 40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3"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2" y="53"/>
                    <a:pt x="14" y="50"/>
                    <a:pt x="11" y="4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14"/>
                    <a:pt x="4" y="6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8" y="0"/>
                    <a:pt x="26" y="4"/>
                    <a:pt x="29" y="1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0" y="40"/>
                    <a:pt x="36" y="48"/>
                    <a:pt x="29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3" name="Freeform 67"/>
            <p:cNvSpPr>
              <a:spLocks/>
            </p:cNvSpPr>
            <p:nvPr/>
          </p:nvSpPr>
          <p:spPr bwMode="auto">
            <a:xfrm>
              <a:off x="-893763" y="2549525"/>
              <a:ext cx="20638" cy="28575"/>
            </a:xfrm>
            <a:custGeom>
              <a:avLst/>
              <a:gdLst>
                <a:gd name="T0" fmla="*/ 7 w 9"/>
                <a:gd name="T1" fmla="*/ 12 h 13"/>
                <a:gd name="T2" fmla="*/ 7 w 9"/>
                <a:gd name="T3" fmla="*/ 12 h 13"/>
                <a:gd name="T4" fmla="*/ 2 w 9"/>
                <a:gd name="T5" fmla="*/ 10 h 13"/>
                <a:gd name="T6" fmla="*/ 0 w 9"/>
                <a:gd name="T7" fmla="*/ 5 h 13"/>
                <a:gd name="T8" fmla="*/ 2 w 9"/>
                <a:gd name="T9" fmla="*/ 1 h 13"/>
                <a:gd name="T10" fmla="*/ 2 w 9"/>
                <a:gd name="T11" fmla="*/ 1 h 13"/>
                <a:gd name="T12" fmla="*/ 7 w 9"/>
                <a:gd name="T13" fmla="*/ 3 h 13"/>
                <a:gd name="T14" fmla="*/ 9 w 9"/>
                <a:gd name="T15" fmla="*/ 8 h 13"/>
                <a:gd name="T16" fmla="*/ 7 w 9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7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3" y="12"/>
                    <a:pt x="2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2"/>
                    <a:pt x="7" y="1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4" name="Freeform 68"/>
            <p:cNvSpPr>
              <a:spLocks/>
            </p:cNvSpPr>
            <p:nvPr/>
          </p:nvSpPr>
          <p:spPr bwMode="auto">
            <a:xfrm>
              <a:off x="-747713" y="2797175"/>
              <a:ext cx="115888" cy="74613"/>
            </a:xfrm>
            <a:custGeom>
              <a:avLst/>
              <a:gdLst>
                <a:gd name="T0" fmla="*/ 52 w 53"/>
                <a:gd name="T1" fmla="*/ 12 h 34"/>
                <a:gd name="T2" fmla="*/ 52 w 53"/>
                <a:gd name="T3" fmla="*/ 13 h 34"/>
                <a:gd name="T4" fmla="*/ 41 w 53"/>
                <a:gd name="T5" fmla="*/ 29 h 34"/>
                <a:gd name="T6" fmla="*/ 18 w 53"/>
                <a:gd name="T7" fmla="*/ 33 h 34"/>
                <a:gd name="T8" fmla="*/ 2 w 53"/>
                <a:gd name="T9" fmla="*/ 22 h 34"/>
                <a:gd name="T10" fmla="*/ 2 w 53"/>
                <a:gd name="T11" fmla="*/ 22 h 34"/>
                <a:gd name="T12" fmla="*/ 13 w 53"/>
                <a:gd name="T13" fmla="*/ 5 h 34"/>
                <a:gd name="T14" fmla="*/ 36 w 53"/>
                <a:gd name="T15" fmla="*/ 1 h 34"/>
                <a:gd name="T16" fmla="*/ 52 w 53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4">
                  <a:moveTo>
                    <a:pt x="52" y="12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53" y="20"/>
                    <a:pt x="48" y="28"/>
                    <a:pt x="41" y="2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0" y="34"/>
                    <a:pt x="3" y="29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4"/>
                    <a:pt x="5" y="7"/>
                    <a:pt x="13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3" y="0"/>
                    <a:pt x="50" y="5"/>
                    <a:pt x="52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5" name="Freeform 69"/>
            <p:cNvSpPr>
              <a:spLocks/>
            </p:cNvSpPr>
            <p:nvPr/>
          </p:nvSpPr>
          <p:spPr bwMode="auto">
            <a:xfrm>
              <a:off x="-681038" y="2806700"/>
              <a:ext cx="26988" cy="17463"/>
            </a:xfrm>
            <a:custGeom>
              <a:avLst/>
              <a:gdLst>
                <a:gd name="T0" fmla="*/ 13 w 13"/>
                <a:gd name="T1" fmla="*/ 3 h 8"/>
                <a:gd name="T2" fmla="*/ 13 w 13"/>
                <a:gd name="T3" fmla="*/ 3 h 8"/>
                <a:gd name="T4" fmla="*/ 10 w 13"/>
                <a:gd name="T5" fmla="*/ 7 h 8"/>
                <a:gd name="T6" fmla="*/ 5 w 13"/>
                <a:gd name="T7" fmla="*/ 8 h 8"/>
                <a:gd name="T8" fmla="*/ 1 w 13"/>
                <a:gd name="T9" fmla="*/ 5 h 8"/>
                <a:gd name="T10" fmla="*/ 1 w 13"/>
                <a:gd name="T11" fmla="*/ 5 h 8"/>
                <a:gd name="T12" fmla="*/ 3 w 13"/>
                <a:gd name="T13" fmla="*/ 1 h 8"/>
                <a:gd name="T14" fmla="*/ 9 w 13"/>
                <a:gd name="T15" fmla="*/ 0 h 8"/>
                <a:gd name="T16" fmla="*/ 13 w 13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2" y="7"/>
                    <a:pt x="1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6" name="Oval 70"/>
            <p:cNvSpPr>
              <a:spLocks noChangeArrowheads="1"/>
            </p:cNvSpPr>
            <p:nvPr/>
          </p:nvSpPr>
          <p:spPr bwMode="auto">
            <a:xfrm>
              <a:off x="-615950" y="2660650"/>
              <a:ext cx="46038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7" name="Oval 71"/>
            <p:cNvSpPr>
              <a:spLocks noChangeArrowheads="1"/>
            </p:cNvSpPr>
            <p:nvPr/>
          </p:nvSpPr>
          <p:spPr bwMode="auto">
            <a:xfrm>
              <a:off x="-620713" y="2549525"/>
              <a:ext cx="46038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8" name="Oval 72"/>
            <p:cNvSpPr>
              <a:spLocks noChangeArrowheads="1"/>
            </p:cNvSpPr>
            <p:nvPr/>
          </p:nvSpPr>
          <p:spPr bwMode="auto">
            <a:xfrm>
              <a:off x="-725488" y="2724150"/>
              <a:ext cx="46038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9" name="Oval 73"/>
            <p:cNvSpPr>
              <a:spLocks noChangeArrowheads="1"/>
            </p:cNvSpPr>
            <p:nvPr/>
          </p:nvSpPr>
          <p:spPr bwMode="auto">
            <a:xfrm>
              <a:off x="-749300" y="2460625"/>
              <a:ext cx="46038" cy="46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0" name="Oval 74"/>
            <p:cNvSpPr>
              <a:spLocks noChangeArrowheads="1"/>
            </p:cNvSpPr>
            <p:nvPr/>
          </p:nvSpPr>
          <p:spPr bwMode="auto">
            <a:xfrm>
              <a:off x="-966788" y="2678113"/>
              <a:ext cx="38100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1" name="Oval 75"/>
            <p:cNvSpPr>
              <a:spLocks noChangeArrowheads="1"/>
            </p:cNvSpPr>
            <p:nvPr/>
          </p:nvSpPr>
          <p:spPr bwMode="auto">
            <a:xfrm>
              <a:off x="-866775" y="2841625"/>
              <a:ext cx="41275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2" name="Oval 76"/>
            <p:cNvSpPr>
              <a:spLocks noChangeArrowheads="1"/>
            </p:cNvSpPr>
            <p:nvPr/>
          </p:nvSpPr>
          <p:spPr bwMode="auto">
            <a:xfrm>
              <a:off x="-847725" y="2495550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3" name="Oval 77"/>
            <p:cNvSpPr>
              <a:spLocks noChangeArrowheads="1"/>
            </p:cNvSpPr>
            <p:nvPr/>
          </p:nvSpPr>
          <p:spPr bwMode="auto">
            <a:xfrm>
              <a:off x="-901700" y="2776538"/>
              <a:ext cx="22225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4" name="Oval 78"/>
            <p:cNvSpPr>
              <a:spLocks noChangeArrowheads="1"/>
            </p:cNvSpPr>
            <p:nvPr/>
          </p:nvSpPr>
          <p:spPr bwMode="auto">
            <a:xfrm>
              <a:off x="-620713" y="2747963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5" name="Oval 79"/>
            <p:cNvSpPr>
              <a:spLocks noChangeArrowheads="1"/>
            </p:cNvSpPr>
            <p:nvPr/>
          </p:nvSpPr>
          <p:spPr bwMode="auto">
            <a:xfrm>
              <a:off x="-865188" y="2689225"/>
              <a:ext cx="39688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6" name="Freeform 80"/>
            <p:cNvSpPr>
              <a:spLocks/>
            </p:cNvSpPr>
            <p:nvPr/>
          </p:nvSpPr>
          <p:spPr bwMode="auto">
            <a:xfrm>
              <a:off x="-673100" y="2352675"/>
              <a:ext cx="68263" cy="88900"/>
            </a:xfrm>
            <a:custGeom>
              <a:avLst/>
              <a:gdLst>
                <a:gd name="T0" fmla="*/ 3 w 31"/>
                <a:gd name="T1" fmla="*/ 41 h 41"/>
                <a:gd name="T2" fmla="*/ 0 w 31"/>
                <a:gd name="T3" fmla="*/ 39 h 41"/>
                <a:gd name="T4" fmla="*/ 12 w 31"/>
                <a:gd name="T5" fmla="*/ 22 h 41"/>
                <a:gd name="T6" fmla="*/ 26 w 31"/>
                <a:gd name="T7" fmla="*/ 2 h 41"/>
                <a:gd name="T8" fmla="*/ 28 w 31"/>
                <a:gd name="T9" fmla="*/ 0 h 41"/>
                <a:gd name="T10" fmla="*/ 28 w 31"/>
                <a:gd name="T11" fmla="*/ 0 h 41"/>
                <a:gd name="T12" fmla="*/ 31 w 31"/>
                <a:gd name="T13" fmla="*/ 2 h 41"/>
                <a:gd name="T14" fmla="*/ 15 w 31"/>
                <a:gd name="T15" fmla="*/ 25 h 41"/>
                <a:gd name="T16" fmla="*/ 5 w 31"/>
                <a:gd name="T17" fmla="*/ 39 h 41"/>
                <a:gd name="T18" fmla="*/ 3 w 31"/>
                <a:gd name="T19" fmla="*/ 41 h 41"/>
                <a:gd name="T20" fmla="*/ 3 w 31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1">
                  <a:moveTo>
                    <a:pt x="3" y="41"/>
                  </a:moveTo>
                  <a:cubicBezTo>
                    <a:pt x="2" y="41"/>
                    <a:pt x="1" y="40"/>
                    <a:pt x="0" y="39"/>
                  </a:cubicBezTo>
                  <a:cubicBezTo>
                    <a:pt x="0" y="32"/>
                    <a:pt x="6" y="27"/>
                    <a:pt x="12" y="22"/>
                  </a:cubicBezTo>
                  <a:cubicBezTo>
                    <a:pt x="19" y="17"/>
                    <a:pt x="26" y="11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13"/>
                    <a:pt x="23" y="20"/>
                    <a:pt x="15" y="25"/>
                  </a:cubicBezTo>
                  <a:cubicBezTo>
                    <a:pt x="10" y="30"/>
                    <a:pt x="5" y="34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7" name="Freeform 81"/>
            <p:cNvSpPr>
              <a:spLocks/>
            </p:cNvSpPr>
            <p:nvPr/>
          </p:nvSpPr>
          <p:spPr bwMode="auto">
            <a:xfrm>
              <a:off x="-604838" y="2411413"/>
              <a:ext cx="71438" cy="66675"/>
            </a:xfrm>
            <a:custGeom>
              <a:avLst/>
              <a:gdLst>
                <a:gd name="T0" fmla="*/ 2 w 33"/>
                <a:gd name="T1" fmla="*/ 31 h 31"/>
                <a:gd name="T2" fmla="*/ 1 w 33"/>
                <a:gd name="T3" fmla="*/ 31 h 31"/>
                <a:gd name="T4" fmla="*/ 0 w 33"/>
                <a:gd name="T5" fmla="*/ 28 h 31"/>
                <a:gd name="T6" fmla="*/ 24 w 33"/>
                <a:gd name="T7" fmla="*/ 0 h 31"/>
                <a:gd name="T8" fmla="*/ 31 w 33"/>
                <a:gd name="T9" fmla="*/ 2 h 31"/>
                <a:gd name="T10" fmla="*/ 32 w 33"/>
                <a:gd name="T11" fmla="*/ 5 h 31"/>
                <a:gd name="T12" fmla="*/ 29 w 33"/>
                <a:gd name="T13" fmla="*/ 5 h 31"/>
                <a:gd name="T14" fmla="*/ 25 w 33"/>
                <a:gd name="T15" fmla="*/ 5 h 31"/>
                <a:gd name="T16" fmla="*/ 4 w 33"/>
                <a:gd name="T17" fmla="*/ 30 h 31"/>
                <a:gd name="T18" fmla="*/ 2 w 33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1">
                  <a:moveTo>
                    <a:pt x="2" y="31"/>
                  </a:moveTo>
                  <a:cubicBezTo>
                    <a:pt x="2" y="31"/>
                    <a:pt x="2" y="31"/>
                    <a:pt x="1" y="31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1" y="26"/>
                    <a:pt x="13" y="4"/>
                    <a:pt x="24" y="0"/>
                  </a:cubicBezTo>
                  <a:cubicBezTo>
                    <a:pt x="26" y="0"/>
                    <a:pt x="29" y="0"/>
                    <a:pt x="31" y="2"/>
                  </a:cubicBezTo>
                  <a:cubicBezTo>
                    <a:pt x="32" y="2"/>
                    <a:pt x="33" y="4"/>
                    <a:pt x="32" y="5"/>
                  </a:cubicBezTo>
                  <a:cubicBezTo>
                    <a:pt x="31" y="6"/>
                    <a:pt x="30" y="6"/>
                    <a:pt x="29" y="5"/>
                  </a:cubicBezTo>
                  <a:cubicBezTo>
                    <a:pt x="28" y="5"/>
                    <a:pt x="26" y="4"/>
                    <a:pt x="25" y="5"/>
                  </a:cubicBezTo>
                  <a:cubicBezTo>
                    <a:pt x="17" y="7"/>
                    <a:pt x="7" y="24"/>
                    <a:pt x="4" y="30"/>
                  </a:cubicBezTo>
                  <a:cubicBezTo>
                    <a:pt x="4" y="31"/>
                    <a:pt x="3" y="31"/>
                    <a:pt x="2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8" name="Freeform 82"/>
            <p:cNvSpPr>
              <a:spLocks/>
            </p:cNvSpPr>
            <p:nvPr/>
          </p:nvSpPr>
          <p:spPr bwMode="auto">
            <a:xfrm>
              <a:off x="-563563" y="2500313"/>
              <a:ext cx="88900" cy="31750"/>
            </a:xfrm>
            <a:custGeom>
              <a:avLst/>
              <a:gdLst>
                <a:gd name="T0" fmla="*/ 3 w 41"/>
                <a:gd name="T1" fmla="*/ 15 h 15"/>
                <a:gd name="T2" fmla="*/ 2 w 41"/>
                <a:gd name="T3" fmla="*/ 15 h 15"/>
                <a:gd name="T4" fmla="*/ 1 w 41"/>
                <a:gd name="T5" fmla="*/ 13 h 15"/>
                <a:gd name="T6" fmla="*/ 20 w 41"/>
                <a:gd name="T7" fmla="*/ 5 h 15"/>
                <a:gd name="T8" fmla="*/ 36 w 41"/>
                <a:gd name="T9" fmla="*/ 2 h 15"/>
                <a:gd name="T10" fmla="*/ 39 w 41"/>
                <a:gd name="T11" fmla="*/ 1 h 15"/>
                <a:gd name="T12" fmla="*/ 40 w 41"/>
                <a:gd name="T13" fmla="*/ 4 h 15"/>
                <a:gd name="T14" fmla="*/ 19 w 41"/>
                <a:gd name="T15" fmla="*/ 10 h 15"/>
                <a:gd name="T16" fmla="*/ 5 w 41"/>
                <a:gd name="T17" fmla="*/ 14 h 15"/>
                <a:gd name="T18" fmla="*/ 3 w 4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5">
                  <a:moveTo>
                    <a:pt x="3" y="15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1" y="15"/>
                    <a:pt x="0" y="14"/>
                    <a:pt x="1" y="13"/>
                  </a:cubicBezTo>
                  <a:cubicBezTo>
                    <a:pt x="4" y="2"/>
                    <a:pt x="13" y="4"/>
                    <a:pt x="20" y="5"/>
                  </a:cubicBezTo>
                  <a:cubicBezTo>
                    <a:pt x="28" y="7"/>
                    <a:pt x="33" y="8"/>
                    <a:pt x="36" y="2"/>
                  </a:cubicBezTo>
                  <a:cubicBezTo>
                    <a:pt x="37" y="1"/>
                    <a:pt x="38" y="0"/>
                    <a:pt x="39" y="1"/>
                  </a:cubicBezTo>
                  <a:cubicBezTo>
                    <a:pt x="40" y="1"/>
                    <a:pt x="41" y="3"/>
                    <a:pt x="40" y="4"/>
                  </a:cubicBezTo>
                  <a:cubicBezTo>
                    <a:pt x="36" y="13"/>
                    <a:pt x="26" y="11"/>
                    <a:pt x="19" y="10"/>
                  </a:cubicBezTo>
                  <a:cubicBezTo>
                    <a:pt x="10" y="8"/>
                    <a:pt x="7" y="8"/>
                    <a:pt x="5" y="14"/>
                  </a:cubicBezTo>
                  <a:cubicBezTo>
                    <a:pt x="5" y="15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9" name="Freeform 83"/>
            <p:cNvSpPr>
              <a:spLocks/>
            </p:cNvSpPr>
            <p:nvPr/>
          </p:nvSpPr>
          <p:spPr bwMode="auto">
            <a:xfrm>
              <a:off x="-527050" y="2566988"/>
              <a:ext cx="106363" cy="31750"/>
            </a:xfrm>
            <a:custGeom>
              <a:avLst/>
              <a:gdLst>
                <a:gd name="T0" fmla="*/ 11 w 49"/>
                <a:gd name="T1" fmla="*/ 14 h 14"/>
                <a:gd name="T2" fmla="*/ 1 w 49"/>
                <a:gd name="T3" fmla="*/ 11 h 14"/>
                <a:gd name="T4" fmla="*/ 1 w 49"/>
                <a:gd name="T5" fmla="*/ 8 h 14"/>
                <a:gd name="T6" fmla="*/ 4 w 49"/>
                <a:gd name="T7" fmla="*/ 7 h 14"/>
                <a:gd name="T8" fmla="*/ 27 w 49"/>
                <a:gd name="T9" fmla="*/ 5 h 14"/>
                <a:gd name="T10" fmla="*/ 44 w 49"/>
                <a:gd name="T11" fmla="*/ 1 h 14"/>
                <a:gd name="T12" fmla="*/ 48 w 49"/>
                <a:gd name="T13" fmla="*/ 6 h 14"/>
                <a:gd name="T14" fmla="*/ 47 w 49"/>
                <a:gd name="T15" fmla="*/ 9 h 14"/>
                <a:gd name="T16" fmla="*/ 44 w 49"/>
                <a:gd name="T17" fmla="*/ 8 h 14"/>
                <a:gd name="T18" fmla="*/ 42 w 49"/>
                <a:gd name="T19" fmla="*/ 6 h 14"/>
                <a:gd name="T20" fmla="*/ 29 w 49"/>
                <a:gd name="T21" fmla="*/ 9 h 14"/>
                <a:gd name="T22" fmla="*/ 11 w 49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14">
                  <a:moveTo>
                    <a:pt x="11" y="14"/>
                  </a:moveTo>
                  <a:cubicBezTo>
                    <a:pt x="7" y="14"/>
                    <a:pt x="4" y="13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7"/>
                    <a:pt x="3" y="7"/>
                    <a:pt x="4" y="7"/>
                  </a:cubicBezTo>
                  <a:cubicBezTo>
                    <a:pt x="10" y="12"/>
                    <a:pt x="19" y="8"/>
                    <a:pt x="27" y="5"/>
                  </a:cubicBezTo>
                  <a:cubicBezTo>
                    <a:pt x="34" y="2"/>
                    <a:pt x="39" y="0"/>
                    <a:pt x="44" y="1"/>
                  </a:cubicBezTo>
                  <a:cubicBezTo>
                    <a:pt x="46" y="2"/>
                    <a:pt x="47" y="4"/>
                    <a:pt x="48" y="6"/>
                  </a:cubicBezTo>
                  <a:cubicBezTo>
                    <a:pt x="49" y="7"/>
                    <a:pt x="48" y="9"/>
                    <a:pt x="47" y="9"/>
                  </a:cubicBezTo>
                  <a:cubicBezTo>
                    <a:pt x="46" y="9"/>
                    <a:pt x="44" y="9"/>
                    <a:pt x="44" y="8"/>
                  </a:cubicBezTo>
                  <a:cubicBezTo>
                    <a:pt x="43" y="6"/>
                    <a:pt x="43" y="6"/>
                    <a:pt x="42" y="6"/>
                  </a:cubicBezTo>
                  <a:cubicBezTo>
                    <a:pt x="39" y="5"/>
                    <a:pt x="34" y="7"/>
                    <a:pt x="29" y="9"/>
                  </a:cubicBezTo>
                  <a:cubicBezTo>
                    <a:pt x="23" y="11"/>
                    <a:pt x="17" y="14"/>
                    <a:pt x="11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0" name="Freeform 84"/>
            <p:cNvSpPr>
              <a:spLocks/>
            </p:cNvSpPr>
            <p:nvPr/>
          </p:nvSpPr>
          <p:spPr bwMode="auto">
            <a:xfrm>
              <a:off x="-509588" y="2649538"/>
              <a:ext cx="76200" cy="34925"/>
            </a:xfrm>
            <a:custGeom>
              <a:avLst/>
              <a:gdLst>
                <a:gd name="T0" fmla="*/ 33 w 35"/>
                <a:gd name="T1" fmla="*/ 16 h 16"/>
                <a:gd name="T2" fmla="*/ 31 w 35"/>
                <a:gd name="T3" fmla="*/ 15 h 16"/>
                <a:gd name="T4" fmla="*/ 3 w 35"/>
                <a:gd name="T5" fmla="*/ 9 h 16"/>
                <a:gd name="T6" fmla="*/ 0 w 35"/>
                <a:gd name="T7" fmla="*/ 8 h 16"/>
                <a:gd name="T8" fmla="*/ 2 w 35"/>
                <a:gd name="T9" fmla="*/ 5 h 16"/>
                <a:gd name="T10" fmla="*/ 35 w 35"/>
                <a:gd name="T11" fmla="*/ 12 h 16"/>
                <a:gd name="T12" fmla="*/ 34 w 35"/>
                <a:gd name="T13" fmla="*/ 15 h 16"/>
                <a:gd name="T14" fmla="*/ 33 w 35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6">
                  <a:moveTo>
                    <a:pt x="33" y="16"/>
                  </a:moveTo>
                  <a:cubicBezTo>
                    <a:pt x="32" y="16"/>
                    <a:pt x="31" y="15"/>
                    <a:pt x="31" y="15"/>
                  </a:cubicBezTo>
                  <a:cubicBezTo>
                    <a:pt x="26" y="7"/>
                    <a:pt x="9" y="8"/>
                    <a:pt x="3" y="9"/>
                  </a:cubicBezTo>
                  <a:cubicBezTo>
                    <a:pt x="2" y="10"/>
                    <a:pt x="0" y="9"/>
                    <a:pt x="0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3" y="5"/>
                    <a:pt x="27" y="0"/>
                    <a:pt x="35" y="12"/>
                  </a:cubicBezTo>
                  <a:cubicBezTo>
                    <a:pt x="35" y="13"/>
                    <a:pt x="35" y="15"/>
                    <a:pt x="34" y="15"/>
                  </a:cubicBezTo>
                  <a:cubicBezTo>
                    <a:pt x="34" y="16"/>
                    <a:pt x="33" y="16"/>
                    <a:pt x="33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1" name="Freeform 85"/>
            <p:cNvSpPr>
              <a:spLocks/>
            </p:cNvSpPr>
            <p:nvPr/>
          </p:nvSpPr>
          <p:spPr bwMode="auto">
            <a:xfrm>
              <a:off x="-520700" y="2722563"/>
              <a:ext cx="98425" cy="44450"/>
            </a:xfrm>
            <a:custGeom>
              <a:avLst/>
              <a:gdLst>
                <a:gd name="T0" fmla="*/ 39 w 45"/>
                <a:gd name="T1" fmla="*/ 21 h 21"/>
                <a:gd name="T2" fmla="*/ 2 w 45"/>
                <a:gd name="T3" fmla="*/ 5 h 21"/>
                <a:gd name="T4" fmla="*/ 1 w 45"/>
                <a:gd name="T5" fmla="*/ 2 h 21"/>
                <a:gd name="T6" fmla="*/ 4 w 45"/>
                <a:gd name="T7" fmla="*/ 1 h 21"/>
                <a:gd name="T8" fmla="*/ 41 w 45"/>
                <a:gd name="T9" fmla="*/ 15 h 21"/>
                <a:gd name="T10" fmla="*/ 45 w 45"/>
                <a:gd name="T11" fmla="*/ 16 h 21"/>
                <a:gd name="T12" fmla="*/ 44 w 45"/>
                <a:gd name="T13" fmla="*/ 19 h 21"/>
                <a:gd name="T14" fmla="*/ 39 w 45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1">
                  <a:moveTo>
                    <a:pt x="39" y="21"/>
                  </a:moveTo>
                  <a:cubicBezTo>
                    <a:pt x="28" y="21"/>
                    <a:pt x="8" y="9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19" y="10"/>
                    <a:pt x="38" y="19"/>
                    <a:pt x="41" y="15"/>
                  </a:cubicBezTo>
                  <a:cubicBezTo>
                    <a:pt x="42" y="15"/>
                    <a:pt x="44" y="15"/>
                    <a:pt x="45" y="16"/>
                  </a:cubicBezTo>
                  <a:cubicBezTo>
                    <a:pt x="45" y="17"/>
                    <a:pt x="45" y="18"/>
                    <a:pt x="44" y="19"/>
                  </a:cubicBezTo>
                  <a:cubicBezTo>
                    <a:pt x="43" y="20"/>
                    <a:pt x="41" y="21"/>
                    <a:pt x="39" y="2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2" name="Freeform 86"/>
            <p:cNvSpPr>
              <a:spLocks/>
            </p:cNvSpPr>
            <p:nvPr/>
          </p:nvSpPr>
          <p:spPr bwMode="auto">
            <a:xfrm>
              <a:off x="-538163" y="2790825"/>
              <a:ext cx="92075" cy="47625"/>
            </a:xfrm>
            <a:custGeom>
              <a:avLst/>
              <a:gdLst>
                <a:gd name="T0" fmla="*/ 40 w 42"/>
                <a:gd name="T1" fmla="*/ 22 h 22"/>
                <a:gd name="T2" fmla="*/ 38 w 42"/>
                <a:gd name="T3" fmla="*/ 20 h 22"/>
                <a:gd name="T4" fmla="*/ 22 w 42"/>
                <a:gd name="T5" fmla="*/ 15 h 22"/>
                <a:gd name="T6" fmla="*/ 0 w 42"/>
                <a:gd name="T7" fmla="*/ 3 h 22"/>
                <a:gd name="T8" fmla="*/ 2 w 42"/>
                <a:gd name="T9" fmla="*/ 0 h 22"/>
                <a:gd name="T10" fmla="*/ 5 w 42"/>
                <a:gd name="T11" fmla="*/ 3 h 22"/>
                <a:gd name="T12" fmla="*/ 23 w 42"/>
                <a:gd name="T13" fmla="*/ 10 h 22"/>
                <a:gd name="T14" fmla="*/ 42 w 42"/>
                <a:gd name="T15" fmla="*/ 20 h 22"/>
                <a:gd name="T16" fmla="*/ 40 w 4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2">
                  <a:moveTo>
                    <a:pt x="40" y="22"/>
                  </a:moveTo>
                  <a:cubicBezTo>
                    <a:pt x="39" y="22"/>
                    <a:pt x="38" y="21"/>
                    <a:pt x="38" y="20"/>
                  </a:cubicBezTo>
                  <a:cubicBezTo>
                    <a:pt x="38" y="16"/>
                    <a:pt x="32" y="15"/>
                    <a:pt x="22" y="15"/>
                  </a:cubicBezTo>
                  <a:cubicBezTo>
                    <a:pt x="12" y="14"/>
                    <a:pt x="0" y="1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9"/>
                    <a:pt x="12" y="10"/>
                    <a:pt x="23" y="10"/>
                  </a:cubicBezTo>
                  <a:cubicBezTo>
                    <a:pt x="32" y="11"/>
                    <a:pt x="42" y="11"/>
                    <a:pt x="42" y="20"/>
                  </a:cubicBezTo>
                  <a:cubicBezTo>
                    <a:pt x="42" y="21"/>
                    <a:pt x="41" y="22"/>
                    <a:pt x="40" y="2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3" name="Freeform 87"/>
            <p:cNvSpPr>
              <a:spLocks/>
            </p:cNvSpPr>
            <p:nvPr/>
          </p:nvSpPr>
          <p:spPr bwMode="auto">
            <a:xfrm>
              <a:off x="-579438" y="2847975"/>
              <a:ext cx="88900" cy="69850"/>
            </a:xfrm>
            <a:custGeom>
              <a:avLst/>
              <a:gdLst>
                <a:gd name="T0" fmla="*/ 36 w 41"/>
                <a:gd name="T1" fmla="*/ 32 h 32"/>
                <a:gd name="T2" fmla="*/ 36 w 41"/>
                <a:gd name="T3" fmla="*/ 32 h 32"/>
                <a:gd name="T4" fmla="*/ 25 w 41"/>
                <a:gd name="T5" fmla="*/ 23 h 32"/>
                <a:gd name="T6" fmla="*/ 2 w 41"/>
                <a:gd name="T7" fmla="*/ 4 h 32"/>
                <a:gd name="T8" fmla="*/ 0 w 41"/>
                <a:gd name="T9" fmla="*/ 2 h 32"/>
                <a:gd name="T10" fmla="*/ 2 w 41"/>
                <a:gd name="T11" fmla="*/ 0 h 32"/>
                <a:gd name="T12" fmla="*/ 28 w 41"/>
                <a:gd name="T13" fmla="*/ 20 h 32"/>
                <a:gd name="T14" fmla="*/ 36 w 41"/>
                <a:gd name="T15" fmla="*/ 28 h 32"/>
                <a:gd name="T16" fmla="*/ 36 w 41"/>
                <a:gd name="T17" fmla="*/ 27 h 32"/>
                <a:gd name="T18" fmla="*/ 40 w 41"/>
                <a:gd name="T19" fmla="*/ 27 h 32"/>
                <a:gd name="T20" fmla="*/ 40 w 41"/>
                <a:gd name="T21" fmla="*/ 30 h 32"/>
                <a:gd name="T22" fmla="*/ 36 w 41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2">
                  <a:moveTo>
                    <a:pt x="3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2" y="32"/>
                    <a:pt x="29" y="28"/>
                    <a:pt x="25" y="23"/>
                  </a:cubicBezTo>
                  <a:cubicBezTo>
                    <a:pt x="19" y="15"/>
                    <a:pt x="12" y="5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1"/>
                    <a:pt x="22" y="12"/>
                    <a:pt x="28" y="20"/>
                  </a:cubicBezTo>
                  <a:cubicBezTo>
                    <a:pt x="31" y="23"/>
                    <a:pt x="34" y="28"/>
                    <a:pt x="36" y="28"/>
                  </a:cubicBezTo>
                  <a:cubicBezTo>
                    <a:pt x="36" y="28"/>
                    <a:pt x="36" y="28"/>
                    <a:pt x="36" y="27"/>
                  </a:cubicBezTo>
                  <a:cubicBezTo>
                    <a:pt x="37" y="26"/>
                    <a:pt x="39" y="26"/>
                    <a:pt x="40" y="27"/>
                  </a:cubicBezTo>
                  <a:cubicBezTo>
                    <a:pt x="41" y="28"/>
                    <a:pt x="41" y="30"/>
                    <a:pt x="40" y="30"/>
                  </a:cubicBezTo>
                  <a:cubicBezTo>
                    <a:pt x="38" y="32"/>
                    <a:pt x="37" y="32"/>
                    <a:pt x="36" y="3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4" name="Freeform 88"/>
            <p:cNvSpPr>
              <a:spLocks/>
            </p:cNvSpPr>
            <p:nvPr/>
          </p:nvSpPr>
          <p:spPr bwMode="auto">
            <a:xfrm>
              <a:off x="-627063" y="2890838"/>
              <a:ext cx="63500" cy="96838"/>
            </a:xfrm>
            <a:custGeom>
              <a:avLst/>
              <a:gdLst>
                <a:gd name="T0" fmla="*/ 25 w 29"/>
                <a:gd name="T1" fmla="*/ 44 h 44"/>
                <a:gd name="T2" fmla="*/ 12 w 29"/>
                <a:gd name="T3" fmla="*/ 25 h 44"/>
                <a:gd name="T4" fmla="*/ 2 w 29"/>
                <a:gd name="T5" fmla="*/ 5 h 44"/>
                <a:gd name="T6" fmla="*/ 1 w 29"/>
                <a:gd name="T7" fmla="*/ 2 h 44"/>
                <a:gd name="T8" fmla="*/ 3 w 29"/>
                <a:gd name="T9" fmla="*/ 0 h 44"/>
                <a:gd name="T10" fmla="*/ 17 w 29"/>
                <a:gd name="T11" fmla="*/ 23 h 44"/>
                <a:gd name="T12" fmla="*/ 26 w 29"/>
                <a:gd name="T13" fmla="*/ 40 h 44"/>
                <a:gd name="T14" fmla="*/ 28 w 29"/>
                <a:gd name="T15" fmla="*/ 42 h 44"/>
                <a:gd name="T16" fmla="*/ 26 w 29"/>
                <a:gd name="T17" fmla="*/ 44 h 44"/>
                <a:gd name="T18" fmla="*/ 25 w 29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4">
                  <a:moveTo>
                    <a:pt x="25" y="44"/>
                  </a:moveTo>
                  <a:cubicBezTo>
                    <a:pt x="18" y="44"/>
                    <a:pt x="15" y="34"/>
                    <a:pt x="12" y="25"/>
                  </a:cubicBezTo>
                  <a:cubicBezTo>
                    <a:pt x="10" y="16"/>
                    <a:pt x="7" y="6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1" y="3"/>
                    <a:pt x="14" y="13"/>
                    <a:pt x="17" y="23"/>
                  </a:cubicBezTo>
                  <a:cubicBezTo>
                    <a:pt x="19" y="33"/>
                    <a:pt x="22" y="41"/>
                    <a:pt x="26" y="40"/>
                  </a:cubicBezTo>
                  <a:cubicBezTo>
                    <a:pt x="27" y="40"/>
                    <a:pt x="28" y="40"/>
                    <a:pt x="28" y="42"/>
                  </a:cubicBezTo>
                  <a:cubicBezTo>
                    <a:pt x="29" y="43"/>
                    <a:pt x="28" y="44"/>
                    <a:pt x="26" y="44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5" name="Freeform 89"/>
            <p:cNvSpPr>
              <a:spLocks/>
            </p:cNvSpPr>
            <p:nvPr/>
          </p:nvSpPr>
          <p:spPr bwMode="auto">
            <a:xfrm>
              <a:off x="-685800" y="2921000"/>
              <a:ext cx="36513" cy="104775"/>
            </a:xfrm>
            <a:custGeom>
              <a:avLst/>
              <a:gdLst>
                <a:gd name="T0" fmla="*/ 15 w 17"/>
                <a:gd name="T1" fmla="*/ 48 h 48"/>
                <a:gd name="T2" fmla="*/ 11 w 17"/>
                <a:gd name="T3" fmla="*/ 47 h 48"/>
                <a:gd name="T4" fmla="*/ 7 w 17"/>
                <a:gd name="T5" fmla="*/ 27 h 48"/>
                <a:gd name="T6" fmla="*/ 1 w 17"/>
                <a:gd name="T7" fmla="*/ 4 h 48"/>
                <a:gd name="T8" fmla="*/ 1 w 17"/>
                <a:gd name="T9" fmla="*/ 1 h 48"/>
                <a:gd name="T10" fmla="*/ 4 w 17"/>
                <a:gd name="T11" fmla="*/ 0 h 48"/>
                <a:gd name="T12" fmla="*/ 11 w 17"/>
                <a:gd name="T13" fmla="*/ 27 h 48"/>
                <a:gd name="T14" fmla="*/ 14 w 17"/>
                <a:gd name="T15" fmla="*/ 43 h 48"/>
                <a:gd name="T16" fmla="*/ 15 w 17"/>
                <a:gd name="T17" fmla="*/ 44 h 48"/>
                <a:gd name="T18" fmla="*/ 17 w 17"/>
                <a:gd name="T19" fmla="*/ 46 h 48"/>
                <a:gd name="T20" fmla="*/ 15 w 17"/>
                <a:gd name="T21" fmla="*/ 48 h 48"/>
                <a:gd name="T22" fmla="*/ 15 w 17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48">
                  <a:moveTo>
                    <a:pt x="15" y="48"/>
                  </a:moveTo>
                  <a:cubicBezTo>
                    <a:pt x="13" y="48"/>
                    <a:pt x="12" y="48"/>
                    <a:pt x="11" y="47"/>
                  </a:cubicBezTo>
                  <a:cubicBezTo>
                    <a:pt x="7" y="44"/>
                    <a:pt x="7" y="36"/>
                    <a:pt x="7" y="27"/>
                  </a:cubicBezTo>
                  <a:cubicBezTo>
                    <a:pt x="6" y="18"/>
                    <a:pt x="6" y="7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0" y="4"/>
                    <a:pt x="11" y="16"/>
                    <a:pt x="11" y="27"/>
                  </a:cubicBezTo>
                  <a:cubicBezTo>
                    <a:pt x="11" y="34"/>
                    <a:pt x="12" y="42"/>
                    <a:pt x="14" y="43"/>
                  </a:cubicBezTo>
                  <a:cubicBezTo>
                    <a:pt x="14" y="43"/>
                    <a:pt x="14" y="44"/>
                    <a:pt x="15" y="44"/>
                  </a:cubicBezTo>
                  <a:cubicBezTo>
                    <a:pt x="16" y="43"/>
                    <a:pt x="17" y="44"/>
                    <a:pt x="17" y="46"/>
                  </a:cubicBezTo>
                  <a:cubicBezTo>
                    <a:pt x="17" y="47"/>
                    <a:pt x="16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6" name="Freeform 90"/>
            <p:cNvSpPr>
              <a:spLocks/>
            </p:cNvSpPr>
            <p:nvPr/>
          </p:nvSpPr>
          <p:spPr bwMode="auto">
            <a:xfrm>
              <a:off x="-796925" y="2935288"/>
              <a:ext cx="42863" cy="107950"/>
            </a:xfrm>
            <a:custGeom>
              <a:avLst/>
              <a:gdLst>
                <a:gd name="T0" fmla="*/ 6 w 20"/>
                <a:gd name="T1" fmla="*/ 50 h 50"/>
                <a:gd name="T2" fmla="*/ 5 w 20"/>
                <a:gd name="T3" fmla="*/ 50 h 50"/>
                <a:gd name="T4" fmla="*/ 6 w 20"/>
                <a:gd name="T5" fmla="*/ 31 h 50"/>
                <a:gd name="T6" fmla="*/ 11 w 20"/>
                <a:gd name="T7" fmla="*/ 3 h 50"/>
                <a:gd name="T8" fmla="*/ 12 w 20"/>
                <a:gd name="T9" fmla="*/ 0 h 50"/>
                <a:gd name="T10" fmla="*/ 15 w 20"/>
                <a:gd name="T11" fmla="*/ 1 h 50"/>
                <a:gd name="T12" fmla="*/ 11 w 20"/>
                <a:gd name="T13" fmla="*/ 33 h 50"/>
                <a:gd name="T14" fmla="*/ 7 w 20"/>
                <a:gd name="T15" fmla="*/ 46 h 50"/>
                <a:gd name="T16" fmla="*/ 8 w 20"/>
                <a:gd name="T17" fmla="*/ 49 h 50"/>
                <a:gd name="T18" fmla="*/ 6 w 2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0">
                  <a:moveTo>
                    <a:pt x="6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0" y="47"/>
                    <a:pt x="3" y="39"/>
                    <a:pt x="6" y="31"/>
                  </a:cubicBezTo>
                  <a:cubicBezTo>
                    <a:pt x="10" y="22"/>
                    <a:pt x="15" y="11"/>
                    <a:pt x="11" y="3"/>
                  </a:cubicBezTo>
                  <a:cubicBezTo>
                    <a:pt x="10" y="2"/>
                    <a:pt x="11" y="1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20" y="10"/>
                    <a:pt x="15" y="23"/>
                    <a:pt x="11" y="33"/>
                  </a:cubicBezTo>
                  <a:cubicBezTo>
                    <a:pt x="9" y="37"/>
                    <a:pt x="5" y="45"/>
                    <a:pt x="7" y="46"/>
                  </a:cubicBezTo>
                  <a:cubicBezTo>
                    <a:pt x="8" y="47"/>
                    <a:pt x="8" y="48"/>
                    <a:pt x="8" y="49"/>
                  </a:cubicBezTo>
                  <a:cubicBezTo>
                    <a:pt x="7" y="50"/>
                    <a:pt x="7" y="50"/>
                    <a:pt x="6" y="5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7" name="Freeform 91"/>
            <p:cNvSpPr>
              <a:spLocks/>
            </p:cNvSpPr>
            <p:nvPr/>
          </p:nvSpPr>
          <p:spPr bwMode="auto">
            <a:xfrm>
              <a:off x="-938213" y="2921000"/>
              <a:ext cx="82550" cy="66675"/>
            </a:xfrm>
            <a:custGeom>
              <a:avLst/>
              <a:gdLst>
                <a:gd name="T0" fmla="*/ 5 w 38"/>
                <a:gd name="T1" fmla="*/ 30 h 30"/>
                <a:gd name="T2" fmla="*/ 2 w 38"/>
                <a:gd name="T3" fmla="*/ 29 h 30"/>
                <a:gd name="T4" fmla="*/ 17 w 38"/>
                <a:gd name="T5" fmla="*/ 14 h 30"/>
                <a:gd name="T6" fmla="*/ 32 w 38"/>
                <a:gd name="T7" fmla="*/ 3 h 30"/>
                <a:gd name="T8" fmla="*/ 34 w 38"/>
                <a:gd name="T9" fmla="*/ 0 h 30"/>
                <a:gd name="T10" fmla="*/ 37 w 38"/>
                <a:gd name="T11" fmla="*/ 2 h 30"/>
                <a:gd name="T12" fmla="*/ 19 w 38"/>
                <a:gd name="T13" fmla="*/ 19 h 30"/>
                <a:gd name="T14" fmla="*/ 7 w 38"/>
                <a:gd name="T15" fmla="*/ 28 h 30"/>
                <a:gd name="T16" fmla="*/ 5 w 38"/>
                <a:gd name="T17" fmla="*/ 30 h 30"/>
                <a:gd name="T18" fmla="*/ 5 w 38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5" y="30"/>
                  </a:moveTo>
                  <a:cubicBezTo>
                    <a:pt x="4" y="30"/>
                    <a:pt x="3" y="30"/>
                    <a:pt x="2" y="29"/>
                  </a:cubicBezTo>
                  <a:cubicBezTo>
                    <a:pt x="0" y="21"/>
                    <a:pt x="9" y="17"/>
                    <a:pt x="17" y="14"/>
                  </a:cubicBezTo>
                  <a:cubicBezTo>
                    <a:pt x="27" y="11"/>
                    <a:pt x="33" y="8"/>
                    <a:pt x="32" y="3"/>
                  </a:cubicBezTo>
                  <a:cubicBezTo>
                    <a:pt x="32" y="1"/>
                    <a:pt x="33" y="0"/>
                    <a:pt x="34" y="0"/>
                  </a:cubicBezTo>
                  <a:cubicBezTo>
                    <a:pt x="35" y="0"/>
                    <a:pt x="37" y="1"/>
                    <a:pt x="37" y="2"/>
                  </a:cubicBezTo>
                  <a:cubicBezTo>
                    <a:pt x="38" y="12"/>
                    <a:pt x="27" y="16"/>
                    <a:pt x="19" y="19"/>
                  </a:cubicBezTo>
                  <a:cubicBezTo>
                    <a:pt x="11" y="22"/>
                    <a:pt x="6" y="24"/>
                    <a:pt x="7" y="28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8" name="Freeform 92"/>
            <p:cNvSpPr>
              <a:spLocks/>
            </p:cNvSpPr>
            <p:nvPr/>
          </p:nvSpPr>
          <p:spPr bwMode="auto">
            <a:xfrm>
              <a:off x="-1008063" y="2865438"/>
              <a:ext cx="69850" cy="80963"/>
            </a:xfrm>
            <a:custGeom>
              <a:avLst/>
              <a:gdLst>
                <a:gd name="T0" fmla="*/ 3 w 32"/>
                <a:gd name="T1" fmla="*/ 37 h 37"/>
                <a:gd name="T2" fmla="*/ 1 w 32"/>
                <a:gd name="T3" fmla="*/ 35 h 37"/>
                <a:gd name="T4" fmla="*/ 14 w 32"/>
                <a:gd name="T5" fmla="*/ 18 h 37"/>
                <a:gd name="T6" fmla="*/ 28 w 32"/>
                <a:gd name="T7" fmla="*/ 2 h 37"/>
                <a:gd name="T8" fmla="*/ 30 w 32"/>
                <a:gd name="T9" fmla="*/ 0 h 37"/>
                <a:gd name="T10" fmla="*/ 32 w 32"/>
                <a:gd name="T11" fmla="*/ 2 h 37"/>
                <a:gd name="T12" fmla="*/ 17 w 32"/>
                <a:gd name="T13" fmla="*/ 22 h 37"/>
                <a:gd name="T14" fmla="*/ 6 w 32"/>
                <a:gd name="T15" fmla="*/ 34 h 37"/>
                <a:gd name="T16" fmla="*/ 4 w 32"/>
                <a:gd name="T17" fmla="*/ 37 h 37"/>
                <a:gd name="T18" fmla="*/ 3 w 32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7">
                  <a:moveTo>
                    <a:pt x="3" y="37"/>
                  </a:moveTo>
                  <a:cubicBezTo>
                    <a:pt x="2" y="37"/>
                    <a:pt x="1" y="36"/>
                    <a:pt x="1" y="35"/>
                  </a:cubicBezTo>
                  <a:cubicBezTo>
                    <a:pt x="0" y="27"/>
                    <a:pt x="7" y="23"/>
                    <a:pt x="14" y="18"/>
                  </a:cubicBezTo>
                  <a:cubicBezTo>
                    <a:pt x="21" y="14"/>
                    <a:pt x="28" y="10"/>
                    <a:pt x="28" y="2"/>
                  </a:cubicBezTo>
                  <a:cubicBezTo>
                    <a:pt x="28" y="1"/>
                    <a:pt x="29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12"/>
                    <a:pt x="24" y="17"/>
                    <a:pt x="17" y="22"/>
                  </a:cubicBezTo>
                  <a:cubicBezTo>
                    <a:pt x="10" y="26"/>
                    <a:pt x="5" y="29"/>
                    <a:pt x="6" y="34"/>
                  </a:cubicBezTo>
                  <a:cubicBezTo>
                    <a:pt x="6" y="35"/>
                    <a:pt x="5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9" name="Freeform 93"/>
            <p:cNvSpPr>
              <a:spLocks/>
            </p:cNvSpPr>
            <p:nvPr/>
          </p:nvSpPr>
          <p:spPr bwMode="auto">
            <a:xfrm>
              <a:off x="-1095375" y="2811463"/>
              <a:ext cx="107950" cy="65088"/>
            </a:xfrm>
            <a:custGeom>
              <a:avLst/>
              <a:gdLst>
                <a:gd name="T0" fmla="*/ 2 w 50"/>
                <a:gd name="T1" fmla="*/ 30 h 30"/>
                <a:gd name="T2" fmla="*/ 2 w 50"/>
                <a:gd name="T3" fmla="*/ 29 h 30"/>
                <a:gd name="T4" fmla="*/ 0 w 50"/>
                <a:gd name="T5" fmla="*/ 27 h 30"/>
                <a:gd name="T6" fmla="*/ 20 w 50"/>
                <a:gd name="T7" fmla="*/ 18 h 30"/>
                <a:gd name="T8" fmla="*/ 46 w 50"/>
                <a:gd name="T9" fmla="*/ 2 h 30"/>
                <a:gd name="T10" fmla="*/ 48 w 50"/>
                <a:gd name="T11" fmla="*/ 0 h 30"/>
                <a:gd name="T12" fmla="*/ 50 w 50"/>
                <a:gd name="T13" fmla="*/ 2 h 30"/>
                <a:gd name="T14" fmla="*/ 20 w 50"/>
                <a:gd name="T15" fmla="*/ 22 h 30"/>
                <a:gd name="T16" fmla="*/ 4 w 50"/>
                <a:gd name="T17" fmla="*/ 28 h 30"/>
                <a:gd name="T18" fmla="*/ 2 w 50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0">
                  <a:moveTo>
                    <a:pt x="2" y="30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1" y="20"/>
                    <a:pt x="10" y="19"/>
                    <a:pt x="20" y="18"/>
                  </a:cubicBezTo>
                  <a:cubicBezTo>
                    <a:pt x="34" y="15"/>
                    <a:pt x="45" y="13"/>
                    <a:pt x="46" y="2"/>
                  </a:cubicBezTo>
                  <a:cubicBezTo>
                    <a:pt x="46" y="1"/>
                    <a:pt x="47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49" y="18"/>
                    <a:pt x="33" y="20"/>
                    <a:pt x="20" y="22"/>
                  </a:cubicBezTo>
                  <a:cubicBezTo>
                    <a:pt x="12" y="23"/>
                    <a:pt x="5" y="24"/>
                    <a:pt x="4" y="28"/>
                  </a:cubicBezTo>
                  <a:cubicBezTo>
                    <a:pt x="4" y="29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0" name="Freeform 94"/>
            <p:cNvSpPr>
              <a:spLocks/>
            </p:cNvSpPr>
            <p:nvPr/>
          </p:nvSpPr>
          <p:spPr bwMode="auto">
            <a:xfrm>
              <a:off x="-1111250" y="2741613"/>
              <a:ext cx="98425" cy="52388"/>
            </a:xfrm>
            <a:custGeom>
              <a:avLst/>
              <a:gdLst>
                <a:gd name="T0" fmla="*/ 12 w 45"/>
                <a:gd name="T1" fmla="*/ 24 h 24"/>
                <a:gd name="T2" fmla="*/ 11 w 45"/>
                <a:gd name="T3" fmla="*/ 24 h 24"/>
                <a:gd name="T4" fmla="*/ 1 w 45"/>
                <a:gd name="T5" fmla="*/ 17 h 24"/>
                <a:gd name="T6" fmla="*/ 2 w 45"/>
                <a:gd name="T7" fmla="*/ 14 h 24"/>
                <a:gd name="T8" fmla="*/ 5 w 45"/>
                <a:gd name="T9" fmla="*/ 15 h 24"/>
                <a:gd name="T10" fmla="*/ 11 w 45"/>
                <a:gd name="T11" fmla="*/ 19 h 24"/>
                <a:gd name="T12" fmla="*/ 41 w 45"/>
                <a:gd name="T13" fmla="*/ 1 h 24"/>
                <a:gd name="T14" fmla="*/ 44 w 45"/>
                <a:gd name="T15" fmla="*/ 1 h 24"/>
                <a:gd name="T16" fmla="*/ 44 w 45"/>
                <a:gd name="T17" fmla="*/ 4 h 24"/>
                <a:gd name="T18" fmla="*/ 12 w 45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4">
                  <a:moveTo>
                    <a:pt x="12" y="24"/>
                  </a:moveTo>
                  <a:cubicBezTo>
                    <a:pt x="12" y="24"/>
                    <a:pt x="11" y="24"/>
                    <a:pt x="11" y="24"/>
                  </a:cubicBezTo>
                  <a:cubicBezTo>
                    <a:pt x="7" y="23"/>
                    <a:pt x="3" y="21"/>
                    <a:pt x="1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3" y="14"/>
                    <a:pt x="4" y="14"/>
                    <a:pt x="5" y="15"/>
                  </a:cubicBezTo>
                  <a:cubicBezTo>
                    <a:pt x="6" y="18"/>
                    <a:pt x="8" y="19"/>
                    <a:pt x="11" y="19"/>
                  </a:cubicBezTo>
                  <a:cubicBezTo>
                    <a:pt x="21" y="20"/>
                    <a:pt x="36" y="6"/>
                    <a:pt x="41" y="1"/>
                  </a:cubicBezTo>
                  <a:cubicBezTo>
                    <a:pt x="42" y="0"/>
                    <a:pt x="43" y="0"/>
                    <a:pt x="44" y="1"/>
                  </a:cubicBezTo>
                  <a:cubicBezTo>
                    <a:pt x="45" y="2"/>
                    <a:pt x="45" y="3"/>
                    <a:pt x="44" y="4"/>
                  </a:cubicBezTo>
                  <a:cubicBezTo>
                    <a:pt x="43" y="5"/>
                    <a:pt x="26" y="24"/>
                    <a:pt x="12" y="2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1" name="Freeform 95"/>
            <p:cNvSpPr>
              <a:spLocks/>
            </p:cNvSpPr>
            <p:nvPr/>
          </p:nvSpPr>
          <p:spPr bwMode="auto">
            <a:xfrm>
              <a:off x="-1109663" y="2643188"/>
              <a:ext cx="85725" cy="46038"/>
            </a:xfrm>
            <a:custGeom>
              <a:avLst/>
              <a:gdLst>
                <a:gd name="T0" fmla="*/ 33 w 39"/>
                <a:gd name="T1" fmla="*/ 21 h 21"/>
                <a:gd name="T2" fmla="*/ 24 w 39"/>
                <a:gd name="T3" fmla="*/ 15 h 21"/>
                <a:gd name="T4" fmla="*/ 2 w 39"/>
                <a:gd name="T5" fmla="*/ 5 h 21"/>
                <a:gd name="T6" fmla="*/ 0 w 39"/>
                <a:gd name="T7" fmla="*/ 2 h 21"/>
                <a:gd name="T8" fmla="*/ 2 w 39"/>
                <a:gd name="T9" fmla="*/ 0 h 21"/>
                <a:gd name="T10" fmla="*/ 27 w 39"/>
                <a:gd name="T11" fmla="*/ 12 h 21"/>
                <a:gd name="T12" fmla="*/ 33 w 39"/>
                <a:gd name="T13" fmla="*/ 16 h 21"/>
                <a:gd name="T14" fmla="*/ 33 w 39"/>
                <a:gd name="T15" fmla="*/ 16 h 21"/>
                <a:gd name="T16" fmla="*/ 35 w 39"/>
                <a:gd name="T17" fmla="*/ 15 h 21"/>
                <a:gd name="T18" fmla="*/ 38 w 39"/>
                <a:gd name="T19" fmla="*/ 15 h 21"/>
                <a:gd name="T20" fmla="*/ 38 w 39"/>
                <a:gd name="T21" fmla="*/ 18 h 21"/>
                <a:gd name="T22" fmla="*/ 33 w 39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1">
                  <a:moveTo>
                    <a:pt x="33" y="21"/>
                  </a:moveTo>
                  <a:cubicBezTo>
                    <a:pt x="29" y="21"/>
                    <a:pt x="27" y="18"/>
                    <a:pt x="24" y="15"/>
                  </a:cubicBezTo>
                  <a:cubicBezTo>
                    <a:pt x="19" y="10"/>
                    <a:pt x="13" y="4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22" y="7"/>
                    <a:pt x="27" y="12"/>
                  </a:cubicBezTo>
                  <a:cubicBezTo>
                    <a:pt x="29" y="14"/>
                    <a:pt x="31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4" y="16"/>
                    <a:pt x="35" y="15"/>
                  </a:cubicBezTo>
                  <a:cubicBezTo>
                    <a:pt x="36" y="14"/>
                    <a:pt x="37" y="14"/>
                    <a:pt x="38" y="15"/>
                  </a:cubicBezTo>
                  <a:cubicBezTo>
                    <a:pt x="39" y="16"/>
                    <a:pt x="39" y="17"/>
                    <a:pt x="38" y="18"/>
                  </a:cubicBezTo>
                  <a:cubicBezTo>
                    <a:pt x="36" y="20"/>
                    <a:pt x="35" y="21"/>
                    <a:pt x="33" y="2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2" name="Freeform 96"/>
            <p:cNvSpPr>
              <a:spLocks/>
            </p:cNvSpPr>
            <p:nvPr/>
          </p:nvSpPr>
          <p:spPr bwMode="auto">
            <a:xfrm>
              <a:off x="-1081088" y="2528888"/>
              <a:ext cx="76200" cy="60325"/>
            </a:xfrm>
            <a:custGeom>
              <a:avLst/>
              <a:gdLst>
                <a:gd name="T0" fmla="*/ 33 w 35"/>
                <a:gd name="T1" fmla="*/ 28 h 28"/>
                <a:gd name="T2" fmla="*/ 31 w 35"/>
                <a:gd name="T3" fmla="*/ 27 h 28"/>
                <a:gd name="T4" fmla="*/ 3 w 35"/>
                <a:gd name="T5" fmla="*/ 11 h 28"/>
                <a:gd name="T6" fmla="*/ 0 w 35"/>
                <a:gd name="T7" fmla="*/ 9 h 28"/>
                <a:gd name="T8" fmla="*/ 2 w 35"/>
                <a:gd name="T9" fmla="*/ 6 h 28"/>
                <a:gd name="T10" fmla="*/ 35 w 35"/>
                <a:gd name="T11" fmla="*/ 25 h 28"/>
                <a:gd name="T12" fmla="*/ 34 w 35"/>
                <a:gd name="T13" fmla="*/ 28 h 28"/>
                <a:gd name="T14" fmla="*/ 33 w 35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8">
                  <a:moveTo>
                    <a:pt x="33" y="28"/>
                  </a:moveTo>
                  <a:cubicBezTo>
                    <a:pt x="32" y="28"/>
                    <a:pt x="31" y="28"/>
                    <a:pt x="31" y="27"/>
                  </a:cubicBezTo>
                  <a:cubicBezTo>
                    <a:pt x="30" y="26"/>
                    <a:pt x="22" y="5"/>
                    <a:pt x="3" y="11"/>
                  </a:cubicBezTo>
                  <a:cubicBezTo>
                    <a:pt x="2" y="11"/>
                    <a:pt x="1" y="10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5" y="0"/>
                    <a:pt x="35" y="25"/>
                    <a:pt x="35" y="25"/>
                  </a:cubicBezTo>
                  <a:cubicBezTo>
                    <a:pt x="35" y="26"/>
                    <a:pt x="35" y="28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3" name="Freeform 97"/>
            <p:cNvSpPr>
              <a:spLocks/>
            </p:cNvSpPr>
            <p:nvPr/>
          </p:nvSpPr>
          <p:spPr bwMode="auto">
            <a:xfrm>
              <a:off x="-1035050" y="2454275"/>
              <a:ext cx="68263" cy="57150"/>
            </a:xfrm>
            <a:custGeom>
              <a:avLst/>
              <a:gdLst>
                <a:gd name="T0" fmla="*/ 29 w 31"/>
                <a:gd name="T1" fmla="*/ 26 h 26"/>
                <a:gd name="T2" fmla="*/ 26 w 31"/>
                <a:gd name="T3" fmla="*/ 24 h 26"/>
                <a:gd name="T4" fmla="*/ 17 w 31"/>
                <a:gd name="T5" fmla="*/ 17 h 26"/>
                <a:gd name="T6" fmla="*/ 1 w 31"/>
                <a:gd name="T7" fmla="*/ 3 h 26"/>
                <a:gd name="T8" fmla="*/ 2 w 31"/>
                <a:gd name="T9" fmla="*/ 1 h 26"/>
                <a:gd name="T10" fmla="*/ 5 w 31"/>
                <a:gd name="T11" fmla="*/ 2 h 26"/>
                <a:gd name="T12" fmla="*/ 18 w 31"/>
                <a:gd name="T13" fmla="*/ 13 h 26"/>
                <a:gd name="T14" fmla="*/ 31 w 31"/>
                <a:gd name="T15" fmla="*/ 24 h 26"/>
                <a:gd name="T16" fmla="*/ 29 w 31"/>
                <a:gd name="T17" fmla="*/ 26 h 26"/>
                <a:gd name="T18" fmla="*/ 29 w 31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6">
                  <a:moveTo>
                    <a:pt x="29" y="26"/>
                  </a:moveTo>
                  <a:cubicBezTo>
                    <a:pt x="28" y="26"/>
                    <a:pt x="27" y="25"/>
                    <a:pt x="26" y="24"/>
                  </a:cubicBezTo>
                  <a:cubicBezTo>
                    <a:pt x="26" y="21"/>
                    <a:pt x="23" y="19"/>
                    <a:pt x="17" y="17"/>
                  </a:cubicBezTo>
                  <a:cubicBezTo>
                    <a:pt x="10" y="15"/>
                    <a:pt x="3" y="12"/>
                    <a:pt x="1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7" y="9"/>
                    <a:pt x="12" y="11"/>
                    <a:pt x="18" y="13"/>
                  </a:cubicBezTo>
                  <a:cubicBezTo>
                    <a:pt x="24" y="15"/>
                    <a:pt x="30" y="17"/>
                    <a:pt x="31" y="24"/>
                  </a:cubicBezTo>
                  <a:cubicBezTo>
                    <a:pt x="31" y="25"/>
                    <a:pt x="30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4" name="Freeform 98"/>
            <p:cNvSpPr>
              <a:spLocks/>
            </p:cNvSpPr>
            <p:nvPr/>
          </p:nvSpPr>
          <p:spPr bwMode="auto">
            <a:xfrm>
              <a:off x="-966788" y="2366963"/>
              <a:ext cx="76200" cy="92075"/>
            </a:xfrm>
            <a:custGeom>
              <a:avLst/>
              <a:gdLst>
                <a:gd name="T0" fmla="*/ 33 w 35"/>
                <a:gd name="T1" fmla="*/ 42 h 42"/>
                <a:gd name="T2" fmla="*/ 30 w 35"/>
                <a:gd name="T3" fmla="*/ 40 h 42"/>
                <a:gd name="T4" fmla="*/ 15 w 35"/>
                <a:gd name="T5" fmla="*/ 21 h 42"/>
                <a:gd name="T6" fmla="*/ 0 w 35"/>
                <a:gd name="T7" fmla="*/ 3 h 42"/>
                <a:gd name="T8" fmla="*/ 2 w 35"/>
                <a:gd name="T9" fmla="*/ 0 h 42"/>
                <a:gd name="T10" fmla="*/ 5 w 35"/>
                <a:gd name="T11" fmla="*/ 2 h 42"/>
                <a:gd name="T12" fmla="*/ 18 w 35"/>
                <a:gd name="T13" fmla="*/ 17 h 42"/>
                <a:gd name="T14" fmla="*/ 35 w 35"/>
                <a:gd name="T15" fmla="*/ 40 h 42"/>
                <a:gd name="T16" fmla="*/ 33 w 35"/>
                <a:gd name="T17" fmla="*/ 42 h 42"/>
                <a:gd name="T18" fmla="*/ 33 w 35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2">
                  <a:moveTo>
                    <a:pt x="33" y="42"/>
                  </a:moveTo>
                  <a:cubicBezTo>
                    <a:pt x="31" y="42"/>
                    <a:pt x="30" y="41"/>
                    <a:pt x="30" y="40"/>
                  </a:cubicBezTo>
                  <a:cubicBezTo>
                    <a:pt x="30" y="33"/>
                    <a:pt x="22" y="27"/>
                    <a:pt x="15" y="21"/>
                  </a:cubicBezTo>
                  <a:cubicBezTo>
                    <a:pt x="8" y="15"/>
                    <a:pt x="1" y="9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7"/>
                    <a:pt x="12" y="12"/>
                    <a:pt x="18" y="17"/>
                  </a:cubicBezTo>
                  <a:cubicBezTo>
                    <a:pt x="26" y="24"/>
                    <a:pt x="35" y="31"/>
                    <a:pt x="35" y="40"/>
                  </a:cubicBezTo>
                  <a:cubicBezTo>
                    <a:pt x="35" y="41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5" name="Freeform 99"/>
            <p:cNvSpPr>
              <a:spLocks/>
            </p:cNvSpPr>
            <p:nvPr/>
          </p:nvSpPr>
          <p:spPr bwMode="auto">
            <a:xfrm>
              <a:off x="-865188" y="2322513"/>
              <a:ext cx="47625" cy="101600"/>
            </a:xfrm>
            <a:custGeom>
              <a:avLst/>
              <a:gdLst>
                <a:gd name="T0" fmla="*/ 18 w 22"/>
                <a:gd name="T1" fmla="*/ 47 h 47"/>
                <a:gd name="T2" fmla="*/ 17 w 22"/>
                <a:gd name="T3" fmla="*/ 47 h 47"/>
                <a:gd name="T4" fmla="*/ 16 w 22"/>
                <a:gd name="T5" fmla="*/ 44 h 47"/>
                <a:gd name="T6" fmla="*/ 10 w 22"/>
                <a:gd name="T7" fmla="*/ 24 h 47"/>
                <a:gd name="T8" fmla="*/ 5 w 22"/>
                <a:gd name="T9" fmla="*/ 1 h 47"/>
                <a:gd name="T10" fmla="*/ 9 w 22"/>
                <a:gd name="T11" fmla="*/ 0 h 47"/>
                <a:gd name="T12" fmla="*/ 9 w 22"/>
                <a:gd name="T13" fmla="*/ 4 h 47"/>
                <a:gd name="T14" fmla="*/ 14 w 22"/>
                <a:gd name="T15" fmla="*/ 22 h 47"/>
                <a:gd name="T16" fmla="*/ 20 w 22"/>
                <a:gd name="T17" fmla="*/ 45 h 47"/>
                <a:gd name="T18" fmla="*/ 18 w 22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7">
                  <a:moveTo>
                    <a:pt x="18" y="47"/>
                  </a:moveTo>
                  <a:cubicBezTo>
                    <a:pt x="18" y="47"/>
                    <a:pt x="18" y="47"/>
                    <a:pt x="17" y="47"/>
                  </a:cubicBezTo>
                  <a:cubicBezTo>
                    <a:pt x="16" y="46"/>
                    <a:pt x="15" y="45"/>
                    <a:pt x="16" y="44"/>
                  </a:cubicBezTo>
                  <a:cubicBezTo>
                    <a:pt x="17" y="38"/>
                    <a:pt x="13" y="31"/>
                    <a:pt x="10" y="24"/>
                  </a:cubicBezTo>
                  <a:cubicBezTo>
                    <a:pt x="5" y="16"/>
                    <a:pt x="0" y="8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1"/>
                    <a:pt x="10" y="3"/>
                    <a:pt x="9" y="4"/>
                  </a:cubicBezTo>
                  <a:cubicBezTo>
                    <a:pt x="6" y="8"/>
                    <a:pt x="10" y="15"/>
                    <a:pt x="14" y="22"/>
                  </a:cubicBezTo>
                  <a:cubicBezTo>
                    <a:pt x="18" y="30"/>
                    <a:pt x="22" y="38"/>
                    <a:pt x="20" y="45"/>
                  </a:cubicBezTo>
                  <a:cubicBezTo>
                    <a:pt x="20" y="46"/>
                    <a:pt x="19" y="47"/>
                    <a:pt x="18" y="47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6" name="Freeform 100"/>
            <p:cNvSpPr>
              <a:spLocks/>
            </p:cNvSpPr>
            <p:nvPr/>
          </p:nvSpPr>
          <p:spPr bwMode="auto">
            <a:xfrm>
              <a:off x="-768350" y="2322513"/>
              <a:ext cx="30163" cy="101600"/>
            </a:xfrm>
            <a:custGeom>
              <a:avLst/>
              <a:gdLst>
                <a:gd name="T0" fmla="*/ 12 w 14"/>
                <a:gd name="T1" fmla="*/ 47 h 47"/>
                <a:gd name="T2" fmla="*/ 9 w 14"/>
                <a:gd name="T3" fmla="*/ 45 h 47"/>
                <a:gd name="T4" fmla="*/ 6 w 14"/>
                <a:gd name="T5" fmla="*/ 5 h 47"/>
                <a:gd name="T6" fmla="*/ 11 w 14"/>
                <a:gd name="T7" fmla="*/ 0 h 47"/>
                <a:gd name="T8" fmla="*/ 14 w 14"/>
                <a:gd name="T9" fmla="*/ 1 h 47"/>
                <a:gd name="T10" fmla="*/ 12 w 14"/>
                <a:gd name="T11" fmla="*/ 4 h 47"/>
                <a:gd name="T12" fmla="*/ 10 w 14"/>
                <a:gd name="T13" fmla="*/ 7 h 47"/>
                <a:gd name="T14" fmla="*/ 14 w 14"/>
                <a:gd name="T15" fmla="*/ 44 h 47"/>
                <a:gd name="T16" fmla="*/ 12 w 14"/>
                <a:gd name="T17" fmla="*/ 47 h 47"/>
                <a:gd name="T18" fmla="*/ 12 w 14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7">
                  <a:moveTo>
                    <a:pt x="12" y="47"/>
                  </a:moveTo>
                  <a:cubicBezTo>
                    <a:pt x="11" y="47"/>
                    <a:pt x="10" y="46"/>
                    <a:pt x="9" y="45"/>
                  </a:cubicBezTo>
                  <a:cubicBezTo>
                    <a:pt x="8" y="42"/>
                    <a:pt x="0" y="16"/>
                    <a:pt x="6" y="5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11" y="5"/>
                    <a:pt x="10" y="5"/>
                    <a:pt x="10" y="7"/>
                  </a:cubicBezTo>
                  <a:cubicBezTo>
                    <a:pt x="6" y="15"/>
                    <a:pt x="11" y="36"/>
                    <a:pt x="14" y="44"/>
                  </a:cubicBezTo>
                  <a:cubicBezTo>
                    <a:pt x="14" y="45"/>
                    <a:pt x="13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7" name="Freeform 101"/>
            <p:cNvSpPr>
              <a:spLocks/>
            </p:cNvSpPr>
            <p:nvPr/>
          </p:nvSpPr>
          <p:spPr bwMode="auto">
            <a:xfrm>
              <a:off x="-287338" y="281940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8" name="Freeform 102"/>
            <p:cNvSpPr>
              <a:spLocks noEditPoints="1"/>
            </p:cNvSpPr>
            <p:nvPr/>
          </p:nvSpPr>
          <p:spPr bwMode="auto">
            <a:xfrm>
              <a:off x="-393700" y="265430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9" name="Freeform 103"/>
            <p:cNvSpPr>
              <a:spLocks/>
            </p:cNvSpPr>
            <p:nvPr/>
          </p:nvSpPr>
          <p:spPr bwMode="auto">
            <a:xfrm>
              <a:off x="-260350" y="270192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0" name="Freeform 104"/>
            <p:cNvSpPr>
              <a:spLocks noEditPoints="1"/>
            </p:cNvSpPr>
            <p:nvPr/>
          </p:nvSpPr>
          <p:spPr bwMode="auto">
            <a:xfrm>
              <a:off x="-439738" y="261143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1" name="Freeform 105"/>
            <p:cNvSpPr>
              <a:spLocks/>
            </p:cNvSpPr>
            <p:nvPr/>
          </p:nvSpPr>
          <p:spPr bwMode="auto">
            <a:xfrm>
              <a:off x="-361950" y="287337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2" name="Freeform 106"/>
            <p:cNvSpPr>
              <a:spLocks/>
            </p:cNvSpPr>
            <p:nvPr/>
          </p:nvSpPr>
          <p:spPr bwMode="auto">
            <a:xfrm>
              <a:off x="-298450" y="275272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3" name="Freeform 107"/>
            <p:cNvSpPr>
              <a:spLocks noEditPoints="1"/>
            </p:cNvSpPr>
            <p:nvPr/>
          </p:nvSpPr>
          <p:spPr bwMode="auto">
            <a:xfrm>
              <a:off x="-265113" y="269875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4" name="Freeform 108"/>
            <p:cNvSpPr>
              <a:spLocks noEditPoints="1"/>
            </p:cNvSpPr>
            <p:nvPr/>
          </p:nvSpPr>
          <p:spPr bwMode="auto">
            <a:xfrm>
              <a:off x="-292100" y="281463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5" name="Freeform 109"/>
            <p:cNvSpPr>
              <a:spLocks/>
            </p:cNvSpPr>
            <p:nvPr/>
          </p:nvSpPr>
          <p:spPr bwMode="auto">
            <a:xfrm>
              <a:off x="-333375" y="283845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6" name="Freeform 110"/>
            <p:cNvSpPr>
              <a:spLocks/>
            </p:cNvSpPr>
            <p:nvPr/>
          </p:nvSpPr>
          <p:spPr bwMode="auto">
            <a:xfrm>
              <a:off x="-315913" y="286067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7" name="Freeform 111"/>
            <p:cNvSpPr>
              <a:spLocks/>
            </p:cNvSpPr>
            <p:nvPr/>
          </p:nvSpPr>
          <p:spPr bwMode="auto">
            <a:xfrm>
              <a:off x="-339725" y="290195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8" name="Freeform 112"/>
            <p:cNvSpPr>
              <a:spLocks/>
            </p:cNvSpPr>
            <p:nvPr/>
          </p:nvSpPr>
          <p:spPr bwMode="auto">
            <a:xfrm>
              <a:off x="-260350" y="278130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9" name="Freeform 113"/>
            <p:cNvSpPr>
              <a:spLocks/>
            </p:cNvSpPr>
            <p:nvPr/>
          </p:nvSpPr>
          <p:spPr bwMode="auto">
            <a:xfrm>
              <a:off x="-293688" y="269875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0" name="Freeform 114"/>
            <p:cNvSpPr>
              <a:spLocks/>
            </p:cNvSpPr>
            <p:nvPr/>
          </p:nvSpPr>
          <p:spPr bwMode="auto">
            <a:xfrm>
              <a:off x="-242888" y="275272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1" name="Freeform 115"/>
            <p:cNvSpPr>
              <a:spLocks/>
            </p:cNvSpPr>
            <p:nvPr/>
          </p:nvSpPr>
          <p:spPr bwMode="auto">
            <a:xfrm>
              <a:off x="-277813" y="267335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2" name="Freeform 116"/>
            <p:cNvSpPr>
              <a:spLocks/>
            </p:cNvSpPr>
            <p:nvPr/>
          </p:nvSpPr>
          <p:spPr bwMode="auto">
            <a:xfrm>
              <a:off x="-374650" y="291782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3" name="Freeform 117"/>
            <p:cNvSpPr>
              <a:spLocks/>
            </p:cNvSpPr>
            <p:nvPr/>
          </p:nvSpPr>
          <p:spPr bwMode="auto">
            <a:xfrm>
              <a:off x="-315913" y="281146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4" name="Freeform 118"/>
            <p:cNvSpPr>
              <a:spLocks/>
            </p:cNvSpPr>
            <p:nvPr/>
          </p:nvSpPr>
          <p:spPr bwMode="auto">
            <a:xfrm>
              <a:off x="-298450" y="287655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pic>
        <p:nvPicPr>
          <p:cNvPr id="245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15" y="1661372"/>
            <a:ext cx="8640405" cy="497210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1" y="6447745"/>
            <a:ext cx="838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99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D5CE1884-154E-41C6-B655-B1B605A5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1" y="1"/>
            <a:ext cx="4184400" cy="13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407862" y="4666429"/>
            <a:ext cx="6380524" cy="7208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4940"/>
              </a:solidFill>
              <a:latin typeface="Verdana" pitchFamily="34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 rot="20180396">
            <a:off x="4841347" y="2290327"/>
            <a:ext cx="1233822" cy="95291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4940"/>
              </a:solidFill>
              <a:latin typeface="Calibri"/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rot="1629961" flipH="1">
            <a:off x="3111054" y="2300834"/>
            <a:ext cx="1221299" cy="90247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4940"/>
              </a:solidFill>
              <a:latin typeface="Calibri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2910" y="1328795"/>
            <a:ext cx="3983663" cy="1341438"/>
            <a:chOff x="2086" y="1314"/>
            <a:chExt cx="1691" cy="845"/>
          </a:xfrm>
        </p:grpSpPr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6568" y="1349639"/>
            <a:ext cx="4184400" cy="1341438"/>
            <a:chOff x="2086" y="1314"/>
            <a:chExt cx="1691" cy="845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D4940"/>
                </a:solidFill>
                <a:latin typeface="Calibri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930318" y="1397264"/>
            <a:ext cx="36890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Иммунизация на протяжении жизни»</a:t>
            </a:r>
          </a:p>
          <a:p>
            <a:pPr algn="ctr"/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Life-course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Immunization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8618" y="4642460"/>
            <a:ext cx="621557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Слежение за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поведенческими и социальными реакциями </a:t>
            </a:r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общества  на иммунизацию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1401799" y="2981721"/>
            <a:ext cx="6380524" cy="6793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4940"/>
              </a:solidFill>
              <a:latin typeface="Verdan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4042" y="2986276"/>
            <a:ext cx="6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Вакцинация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любом возрасте  </a:t>
            </a:r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норма </a:t>
            </a:r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оказания медицинской помощи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1401799" y="3836761"/>
            <a:ext cx="6380524" cy="7208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4940"/>
              </a:solidFill>
              <a:latin typeface="Verdana" pitchFamily="34" charset="0"/>
            </a:endParaRPr>
          </a:p>
        </p:txBody>
      </p:sp>
      <p:sp>
        <p:nvSpPr>
          <p:cNvPr id="33" name="Text Box 66"/>
          <p:cNvSpPr txBox="1">
            <a:spLocks noChangeArrowheads="1"/>
          </p:cNvSpPr>
          <p:nvPr/>
        </p:nvSpPr>
        <p:spPr bwMode="gray">
          <a:xfrm>
            <a:off x="1526026" y="3849732"/>
            <a:ext cx="6142691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Формирование у населения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активной гражданской позиции </a:t>
            </a:r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в сфере вакцинопрофилактики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1412980" y="5493585"/>
            <a:ext cx="6380524" cy="7208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D4940"/>
              </a:solidFill>
              <a:latin typeface="Verdan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90507" y="5506556"/>
            <a:ext cx="621557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равной доступности </a:t>
            </a:r>
            <a:r>
              <a:rPr lang="ru-RU" sz="2000" b="1" dirty="0">
                <a:solidFill>
                  <a:prstClr val="black">
                    <a:lumMod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населения к существующим вакцинам</a:t>
            </a:r>
            <a:endParaRPr lang="ru-RU" sz="2000" b="1" dirty="0">
              <a:solidFill>
                <a:prstClr val="black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48759" y="1397265"/>
            <a:ext cx="3452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Стратегия развития вакцинопрофилактики </a:t>
            </a:r>
          </a:p>
          <a:p>
            <a:pPr algn="ctr"/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России до 2035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3D906B-9689-48EF-8EC4-026AF9D8FC6B}"/>
              </a:ext>
            </a:extLst>
          </p:cNvPr>
          <p:cNvSpPr txBox="1"/>
          <p:nvPr/>
        </p:nvSpPr>
        <p:spPr>
          <a:xfrm>
            <a:off x="2339752" y="6320742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Распоряжение правительства РФ от 18 сентября 2020 г. № 2390-р</a:t>
            </a:r>
          </a:p>
        </p:txBody>
      </p:sp>
    </p:spTree>
    <p:extLst>
      <p:ext uri="{BB962C8B-B14F-4D97-AF65-F5344CB8AC3E}">
        <p14:creationId xmlns:p14="http://schemas.microsoft.com/office/powerpoint/2010/main" val="2095036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9"/>
          <p:cNvSpPr>
            <a:spLocks/>
          </p:cNvSpPr>
          <p:nvPr/>
        </p:nvSpPr>
        <p:spPr bwMode="auto">
          <a:xfrm>
            <a:off x="0" y="3102086"/>
            <a:ext cx="9144000" cy="2204771"/>
          </a:xfrm>
          <a:custGeom>
            <a:avLst/>
            <a:gdLst>
              <a:gd name="T0" fmla="*/ 3833 w 3833"/>
              <a:gd name="T1" fmla="*/ 461 h 922"/>
              <a:gd name="T2" fmla="*/ 2274 w 3833"/>
              <a:gd name="T3" fmla="*/ 0 h 922"/>
              <a:gd name="T4" fmla="*/ 2766 w 3833"/>
              <a:gd name="T5" fmla="*/ 400 h 922"/>
              <a:gd name="T6" fmla="*/ 0 w 3833"/>
              <a:gd name="T7" fmla="*/ 0 h 922"/>
              <a:gd name="T8" fmla="*/ 0 w 3833"/>
              <a:gd name="T9" fmla="*/ 922 h 922"/>
              <a:gd name="T10" fmla="*/ 2766 w 3833"/>
              <a:gd name="T11" fmla="*/ 522 h 922"/>
              <a:gd name="T12" fmla="*/ 2274 w 3833"/>
              <a:gd name="T13" fmla="*/ 922 h 922"/>
              <a:gd name="T14" fmla="*/ 3833 w 3833"/>
              <a:gd name="T15" fmla="*/ 461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33" h="922">
                <a:moveTo>
                  <a:pt x="3833" y="461"/>
                </a:moveTo>
                <a:cubicBezTo>
                  <a:pt x="3271" y="283"/>
                  <a:pt x="2274" y="0"/>
                  <a:pt x="2274" y="0"/>
                </a:cubicBezTo>
                <a:cubicBezTo>
                  <a:pt x="2274" y="0"/>
                  <a:pt x="2436" y="161"/>
                  <a:pt x="2766" y="400"/>
                </a:cubicBezTo>
                <a:cubicBezTo>
                  <a:pt x="607" y="513"/>
                  <a:pt x="0" y="0"/>
                  <a:pt x="0" y="0"/>
                </a:cubicBezTo>
                <a:cubicBezTo>
                  <a:pt x="0" y="922"/>
                  <a:pt x="0" y="922"/>
                  <a:pt x="0" y="922"/>
                </a:cubicBezTo>
                <a:cubicBezTo>
                  <a:pt x="0" y="922"/>
                  <a:pt x="607" y="410"/>
                  <a:pt x="2766" y="522"/>
                </a:cubicBezTo>
                <a:cubicBezTo>
                  <a:pt x="2436" y="761"/>
                  <a:pt x="2274" y="922"/>
                  <a:pt x="2274" y="922"/>
                </a:cubicBezTo>
                <a:cubicBezTo>
                  <a:pt x="2274" y="922"/>
                  <a:pt x="3271" y="639"/>
                  <a:pt x="3833" y="461"/>
                </a:cubicBezTo>
                <a:close/>
              </a:path>
            </a:pathLst>
          </a:custGeom>
          <a:gradFill>
            <a:gsLst>
              <a:gs pos="0">
                <a:srgbClr val="C2E6FB">
                  <a:alpha val="77000"/>
                </a:srgbClr>
              </a:gs>
              <a:gs pos="100000">
                <a:srgbClr val="9DD8F3">
                  <a:alpha val="17000"/>
                </a:srgbClr>
              </a:gs>
            </a:gsLst>
            <a:lin ang="10800000" scaled="0"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300" b="1" dirty="0"/>
              <a:t>Иммунизация не заканчивается в детстве</a:t>
            </a:r>
            <a:endParaRPr lang="ru-RU" sz="3300" b="1" dirty="0"/>
          </a:p>
        </p:txBody>
      </p:sp>
      <p:sp>
        <p:nvSpPr>
          <p:cNvPr id="47" name="Овал 46"/>
          <p:cNvSpPr/>
          <p:nvPr/>
        </p:nvSpPr>
        <p:spPr>
          <a:xfrm>
            <a:off x="7373830" y="2418135"/>
            <a:ext cx="1569614" cy="15696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31286" y="2417741"/>
            <a:ext cx="1569614" cy="15696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016817" y="2425648"/>
            <a:ext cx="1569614" cy="15696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795207" y="2423330"/>
            <a:ext cx="1569614" cy="15696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593878" y="2432855"/>
            <a:ext cx="1569614" cy="156961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17871"/>
          <a:stretch/>
        </p:blipFill>
        <p:spPr>
          <a:xfrm>
            <a:off x="2371199" y="2463932"/>
            <a:ext cx="945879" cy="159849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01" y="2335163"/>
            <a:ext cx="1626974" cy="1629920"/>
          </a:xfrm>
          <a:prstGeom prst="ellipse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29" y="2373265"/>
            <a:ext cx="1595773" cy="1598663"/>
          </a:xfrm>
          <a:prstGeom prst="ellipse">
            <a:avLst/>
          </a:prstGeom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 flipH="1">
            <a:off x="3944014" y="4805362"/>
            <a:ext cx="4468466" cy="385763"/>
          </a:xfrm>
          <a:prstGeom prst="rect">
            <a:avLst/>
          </a:prstGeom>
          <a:solidFill>
            <a:srgbClr val="FFD5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 flipH="1">
            <a:off x="2351314" y="5214937"/>
            <a:ext cx="1392011" cy="385763"/>
          </a:xfrm>
          <a:prstGeom prst="rect">
            <a:avLst/>
          </a:prstGeom>
          <a:solidFill>
            <a:srgbClr val="FFD5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2291" y="4730679"/>
            <a:ext cx="823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4F3089"/>
                </a:solidFill>
                <a:effectLst/>
                <a:uLnTx/>
                <a:uFillTx/>
                <a:latin typeface="Calibri"/>
                <a:ea typeface="Roboto" pitchFamily="2" charset="0"/>
                <a:cs typeface="Calibri" panose="020F0502020204030204" pitchFamily="34" charset="0"/>
              </a:rPr>
              <a:t>Сохранение здоровья при помощи иммунизации – процесс длинною в жизнь.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3214" y="2477599"/>
            <a:ext cx="566795" cy="14752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4" t="90" r="3294" b="90"/>
          <a:stretch/>
        </p:blipFill>
        <p:spPr>
          <a:xfrm>
            <a:off x="7359828" y="2357787"/>
            <a:ext cx="1595773" cy="159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EA17E4-BC62-4E06-8CBA-E3D8DEACE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718" y="2526531"/>
            <a:ext cx="91845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83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588" y="2205038"/>
            <a:ext cx="5822950" cy="2308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/>
              <a:t>«Наибольший успех – это тот, который мы не можем увидеть; </a:t>
            </a:r>
          </a:p>
          <a:p>
            <a:pPr algn="ctr">
              <a:defRPr/>
            </a:pPr>
            <a:endParaRPr lang="ru-RU" sz="2400" i="1" dirty="0"/>
          </a:p>
          <a:p>
            <a:pPr algn="ctr">
              <a:defRPr/>
            </a:pPr>
            <a:r>
              <a:rPr lang="ru-RU" sz="2400" i="1" dirty="0"/>
              <a:t>это все те, кто не пострадал от заболеваний, предотвращаемых профилактикой»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5476875"/>
            <a:ext cx="7993062" cy="5857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/>
              <a:t>Благодарю за внимание!</a:t>
            </a:r>
          </a:p>
        </p:txBody>
      </p:sp>
      <p:pic>
        <p:nvPicPr>
          <p:cNvPr id="46084" name="Picture 2" descr="http://wiki.iteach.ru/images/a/aa/%D0%A3%D0%BB%D1%8B%D0%B1%D0%BE%D1%87%D0%BA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1425"/>
            <a:ext cx="2982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8829F-27C4-A746-9505-C078A09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/>
              <a:t>Экономическая значимость инфекционных заболеваний</a:t>
            </a:r>
            <a:br>
              <a:rPr lang="ru-RU" altLang="ru-RU" b="1" dirty="0"/>
            </a:br>
            <a:r>
              <a:rPr lang="ru-RU" altLang="ru-RU" b="1" dirty="0"/>
              <a:t>в Российской Федерации и Свердловской области</a:t>
            </a:r>
          </a:p>
        </p:txBody>
      </p:sp>
      <p:pic>
        <p:nvPicPr>
          <p:cNvPr id="6" name="Рисунок 76">
            <a:extLst>
              <a:ext uri="{FF2B5EF4-FFF2-40B4-BE49-F238E27FC236}">
                <a16:creationId xmlns:a16="http://schemas.microsoft.com/office/drawing/2014/main" xmlns="" id="{DC198E9D-0DB1-534E-8F1D-AFE9D5605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19" y="1054532"/>
            <a:ext cx="828016" cy="822422"/>
          </a:xfrm>
          <a:prstGeom prst="rect">
            <a:avLst/>
          </a:prstGeom>
        </p:spPr>
      </p:pic>
      <p:grpSp>
        <p:nvGrpSpPr>
          <p:cNvPr id="7" name="Группа 58">
            <a:extLst>
              <a:ext uri="{FF2B5EF4-FFF2-40B4-BE49-F238E27FC236}">
                <a16:creationId xmlns:a16="http://schemas.microsoft.com/office/drawing/2014/main" xmlns="" id="{2A63665E-5D59-EB46-80A9-D76ADDC11E79}"/>
              </a:ext>
            </a:extLst>
          </p:cNvPr>
          <p:cNvGrpSpPr/>
          <p:nvPr/>
        </p:nvGrpSpPr>
        <p:grpSpPr>
          <a:xfrm>
            <a:off x="180881" y="1081693"/>
            <a:ext cx="359570" cy="346472"/>
            <a:chOff x="584199" y="1916093"/>
            <a:chExt cx="479426" cy="461963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83603121-D8B1-3A47-9D25-0A8C3A0C7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CCCD256C-1C72-9345-94E7-5A4DDAE7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45CDB5E1-CFF8-654D-9CEB-C13C7C36B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AB2A4747-7632-074E-94A9-82779A58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F0398869-3F38-064E-AE45-94C8928A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A8A83E0B-E7B8-BF4E-9D30-90E661B0F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CEC9C185-E8B4-4548-A4E0-1BE2E3334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74BF3889-D33B-D94E-901D-CC6D81762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67D3686D-8788-1D46-B3E3-6FB10890C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931E3467-BD2B-1B45-B441-06294F69D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1C1B120A-02CA-9E4A-9FE2-E510FDD9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31C778D8-F40C-444B-A397-641146BE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C27813F9-5667-DF49-A22B-3C154ECF8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02D8BF9C-5DB8-1444-9FDD-03CE65978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xmlns="" id="{8532713C-8F0C-6942-BCCD-ABA9F940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A254FC73-9865-F74E-BE6D-3FAF887F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FD9E9AC9-0744-BB4B-BCEE-D91B4900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FED77AFD-EA54-424B-A3F0-179C68F0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3C603D39-8118-014B-80F6-6A3500DA3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054BE863-FA23-5C40-ADE2-42CD2C8B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EE5843BD-3CB8-6D4D-8B44-C977C03C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94E4250B-43AE-6B4B-86E3-19EDA181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AD3F5167-E7AE-BD47-91B3-7510B27A8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CFED4B7A-1EB8-CB4E-9534-19D3A880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9721AB33-4C88-8B40-B61D-6DA9115FF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FE8A5A72-E10A-AB40-AC28-539F916AD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3A87A316-7A86-624F-9598-43B796F4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xmlns="" id="{A49AAC12-E47B-A841-9F95-C5CFA658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A83A0B74-CDF2-5B4C-910B-1C6DA6F4D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xmlns="" id="{C3637CD1-5BB5-D846-A8C7-C3919DD62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="" id="{FE5CB3EE-F5BC-7A4C-97DD-6D19514D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xmlns="" id="{7A463B7A-8F5D-814B-AFF2-945A11848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xmlns="" id="{2CB31786-B7BC-EE4C-A154-67AAA7E5D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xmlns="" id="{6FA8619E-9A8D-7847-8C00-FD548578D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xmlns="" id="{773A2711-FF41-2641-AE78-66616A99F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xmlns="" id="{5B162697-2361-4747-805B-0C266E32A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xmlns="" id="{4BD6C859-1F5D-3041-9BEB-6D4638A21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xmlns="" id="{F03CDE63-F4D8-ED49-AD45-D144F6506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xmlns="" id="{2B53A79B-BE6E-A04D-A495-33F2CC3D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xmlns="" id="{D41E544D-8EB7-8244-89BE-17D638F28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xmlns="" id="{6917B746-C287-CA40-84C9-66B345C02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xmlns="" id="{FDDB193E-E531-B040-B1B7-FE2278BB9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xmlns="" id="{CADD80A5-7F6A-554C-9D07-C1A3D8B3E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xmlns="" id="{0C687F13-DE33-9241-93C3-DB58C0FB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xmlns="" id="{F469A698-FE39-4444-8CF7-F86BEB85D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xmlns="" id="{7B6EA394-EF00-4447-B279-8A3348365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xmlns="" id="{2AA13A84-DB28-E34C-AEAA-636D0F71C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xmlns="" id="{3D504038-AE84-324F-9D50-52D446F5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xmlns="" id="{C474C5F6-3422-AB4A-B1CD-0739EB1B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xmlns="" id="{9A15C01C-8A6E-D14A-90E4-BF3DE686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xmlns="" id="{47DE26FB-B558-D048-9BC7-76BEACF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xmlns="" id="{936870C1-017D-9A4F-B478-948C95CD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6950"/>
              </p:ext>
            </p:extLst>
          </p:nvPr>
        </p:nvGraphicFramePr>
        <p:xfrm>
          <a:off x="308278" y="1465497"/>
          <a:ext cx="3600400" cy="5237967"/>
        </p:xfrm>
        <a:graphic>
          <a:graphicData uri="http://schemas.openxmlformats.org/drawingml/2006/table">
            <a:tbl>
              <a:tblPr/>
              <a:tblGrid>
                <a:gridCol w="2463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Инфекционные болезни</a:t>
                      </a:r>
                    </a:p>
                    <a:p>
                      <a:pPr algn="ctr" fontAlgn="ctr"/>
                      <a:r>
                        <a:rPr lang="en-US" sz="500" dirty="0">
                          <a:effectLst/>
                        </a:rPr>
                        <a:t>Infectious diseases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Экономический ущерб, тыс. руб.</a:t>
                      </a:r>
                    </a:p>
                    <a:p>
                      <a:pPr algn="ctr" fontAlgn="ctr"/>
                      <a:r>
                        <a:rPr lang="en-US" sz="500">
                          <a:effectLst/>
                        </a:rPr>
                        <a:t>Economic burden, thousand rubles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Острые инфекции верхних дыхательных путей множественной и неуточненной локализации </a:t>
                      </a:r>
                      <a:r>
                        <a:rPr lang="en-US" sz="500" dirty="0">
                          <a:effectLst/>
                        </a:rPr>
                        <a:t>Acute upper respiratory tract infections of multiple and unspecified sites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518 428 786,5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Туберкулез (впервые выявленный), активные формы </a:t>
                      </a:r>
                      <a:r>
                        <a:rPr lang="en-US" sz="500" dirty="0">
                          <a:effectLst/>
                        </a:rPr>
                        <a:t>Tuberculosis (newly diagnosed cases), active forms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32 562 991,4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Ветряная оспа / </a:t>
                      </a:r>
                      <a:r>
                        <a:rPr lang="en-US" sz="500" dirty="0">
                          <a:effectLst/>
                        </a:rPr>
                        <a:t>Chickenpox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28 999 139,7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Острые кишечные инфекции, вызванные неустановленными инфекционными возбудителями, пищевые </a:t>
                      </a:r>
                      <a:r>
                        <a:rPr lang="ru-RU" sz="500" dirty="0" err="1">
                          <a:effectLst/>
                        </a:rPr>
                        <a:t>токсикоинфекции</a:t>
                      </a:r>
                      <a:r>
                        <a:rPr lang="ru-RU" sz="500" dirty="0">
                          <a:effectLst/>
                        </a:rPr>
                        <a:t> неустановленной этиологии</a:t>
                      </a:r>
                    </a:p>
                    <a:p>
                      <a:pPr algn="ctr" fontAlgn="ctr"/>
                      <a:r>
                        <a:rPr lang="en-US" sz="500" dirty="0">
                          <a:effectLst/>
                        </a:rPr>
                        <a:t>Acute gastrointestinal infections caused by unidentified pathogens, foodborne </a:t>
                      </a:r>
                      <a:r>
                        <a:rPr lang="en-US" sz="500" dirty="0" err="1">
                          <a:effectLst/>
                        </a:rPr>
                        <a:t>toxinmediated</a:t>
                      </a:r>
                      <a:r>
                        <a:rPr lang="en-US" sz="500" dirty="0">
                          <a:effectLst/>
                        </a:rPr>
                        <a:t> infections of unknown etiology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15 858 048,5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Болезнь, вызванная вирусом иммунодефицита человека (ВИЧ), и бессимптомный инфекционный статус, вызванный ВИЧ (впервые выявленные случаи)</a:t>
                      </a:r>
                    </a:p>
                    <a:p>
                      <a:pPr algn="ctr" fontAlgn="ctr"/>
                      <a:r>
                        <a:rPr lang="en-US" sz="500" dirty="0">
                          <a:effectLst/>
                        </a:rPr>
                        <a:t>Human immunodeficiency virus (HIV) disease and asymptomatic HIV infection status (newly diagnosed cases)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10 562 626,4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Ротавирусная инфекция / </a:t>
                      </a:r>
                      <a:r>
                        <a:rPr lang="en-US" sz="500">
                          <a:effectLst/>
                        </a:rPr>
                        <a:t>Rotavirus infection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8 431 262,1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Острые кишечные инфекции, вызванные установленными бактериальными, вирусными возбудителями, а также пищевые токсикоинфекции установленной этиологии </a:t>
                      </a:r>
                      <a:r>
                        <a:rPr lang="en-US" sz="500">
                          <a:effectLst/>
                        </a:rPr>
                        <a:t>Acute gastrointestinal infections caused by identified bacterial and viral pathogens as well as foodborne toxin-mediated infections of known etiology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8 242 993,7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Укусы, ослюнения, оцарапывания животными </a:t>
                      </a:r>
                      <a:r>
                        <a:rPr lang="en-US" sz="500">
                          <a:effectLst/>
                        </a:rPr>
                        <a:t>Exposure to infected animal bites, saliva and scratches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4 163 413,7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Инфекционный мононуклеоз / </a:t>
                      </a:r>
                      <a:r>
                        <a:rPr lang="en-US" sz="500">
                          <a:effectLst/>
                        </a:rPr>
                        <a:t>Infectious mononucleosis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4 144 779,7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Сальмонеллезы / </a:t>
                      </a:r>
                      <a:r>
                        <a:rPr lang="en-US" sz="500">
                          <a:effectLst/>
                        </a:rPr>
                        <a:t>Salmonelloses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2 502 405,5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Педикулез / </a:t>
                      </a:r>
                      <a:r>
                        <a:rPr lang="en-US" sz="500">
                          <a:effectLst/>
                        </a:rPr>
                        <a:t>Pediculosis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1 932 728,5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Вирусные лихорадки, передаваемые членистоногими, и вирусные геморрагические лихорадки </a:t>
                      </a:r>
                      <a:r>
                        <a:rPr lang="en-US" sz="500">
                          <a:effectLst/>
                        </a:rPr>
                        <a:t>Arthropod-borne viral fevers and viral hemorrhagic fevers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1 829 268,6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Хронический вирусный гепатит С (впервые установленный) Chronic hepatitis C (newly diagnosed cases)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1 792 327,7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Грипп / </a:t>
                      </a:r>
                      <a:r>
                        <a:rPr lang="en-US" sz="500">
                          <a:effectLst/>
                        </a:rPr>
                        <a:t>Influenza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1 600 608,5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Клещевой боррелиоз / </a:t>
                      </a:r>
                      <a:r>
                        <a:rPr lang="en-US" sz="500">
                          <a:effectLst/>
                        </a:rPr>
                        <a:t>Lyme disease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1 092 414,9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Коклюш, паракоклюш / </a:t>
                      </a:r>
                      <a:r>
                        <a:rPr lang="en-US" sz="500">
                          <a:effectLst/>
                        </a:rPr>
                        <a:t>Pertussis, parapertussis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859 826,0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Скарлатина / </a:t>
                      </a:r>
                      <a:r>
                        <a:rPr lang="en-US" sz="500">
                          <a:effectLst/>
                        </a:rPr>
                        <a:t>Scarlet fever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742 375,4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Вирусный гепатит А / Hepatitis A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576 216,2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Бактериальная дизентерия (шигеллез) / </a:t>
                      </a:r>
                      <a:r>
                        <a:rPr lang="en-US" sz="500">
                          <a:effectLst/>
                        </a:rPr>
                        <a:t>Bacillary dysentery (shigellosis)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470 647,6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«Носительство» возбудителя вирусного гепатита В (впервые выявленное) HBV carrier state (newly diagnosed cases)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464 971,5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Менингококковая инфекция / </a:t>
                      </a:r>
                      <a:r>
                        <a:rPr lang="en-US" sz="500">
                          <a:effectLst/>
                        </a:rPr>
                        <a:t>Meningococcal disease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372 485,2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Корь / </a:t>
                      </a:r>
                      <a:r>
                        <a:rPr lang="en-US" sz="500">
                          <a:effectLst/>
                        </a:rPr>
                        <a:t>Measles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284 766,7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Острый вирусный гепатит С / Acute hepatitis C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255 266,5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Острый вирусный гепатит В / Acute hepatitis B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198 896,9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Бруцеллез, впервые выявленный / Brucellosis, new cases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128 338,7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Эпидемический паротит / </a:t>
                      </a:r>
                      <a:r>
                        <a:rPr lang="en-US" sz="500">
                          <a:effectLst/>
                        </a:rPr>
                        <a:t>Epidemic parotitis (mumps)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32 307,6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Псевдотуберкулез / </a:t>
                      </a:r>
                      <a:r>
                        <a:rPr lang="en-US" sz="500">
                          <a:effectLst/>
                        </a:rPr>
                        <a:t>Pseudotuberculosis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32 289,5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Лептоспироз / </a:t>
                      </a:r>
                      <a:r>
                        <a:rPr lang="en-US" sz="500">
                          <a:effectLst/>
                        </a:rPr>
                        <a:t>Leptospirosis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12 860,7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Туляремия / </a:t>
                      </a:r>
                      <a:r>
                        <a:rPr lang="en-US" sz="500">
                          <a:effectLst/>
                        </a:rPr>
                        <a:t>Tularemia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8 097,2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Столбняк / </a:t>
                      </a:r>
                      <a:r>
                        <a:rPr lang="en-US" sz="500">
                          <a:effectLst/>
                        </a:rPr>
                        <a:t>Tetanus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2 011,1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Брюшной тиф / </a:t>
                      </a:r>
                      <a:r>
                        <a:rPr lang="en-US" sz="500">
                          <a:effectLst/>
                        </a:rPr>
                        <a:t>Typhoid fever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1 978,0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Краснуха / </a:t>
                      </a:r>
                      <a:r>
                        <a:rPr lang="en-US" sz="500">
                          <a:effectLst/>
                        </a:rPr>
                        <a:t>Rubella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1 280,3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80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Дифтерия / </a:t>
                      </a:r>
                      <a:r>
                        <a:rPr lang="en-US" sz="500">
                          <a:effectLst/>
                        </a:rPr>
                        <a:t>Diphtheria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1 277,6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Паратифы А, В, С и неуточненный / </a:t>
                      </a:r>
                      <a:r>
                        <a:rPr lang="en-US" sz="500">
                          <a:effectLst/>
                        </a:rPr>
                        <a:t>Paratyphoid fevers A, B, C and unspecified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329,7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Бактерионосители брюшного тифа, паратифов / </a:t>
                      </a:r>
                      <a:r>
                        <a:rPr lang="en-US" sz="500">
                          <a:effectLst/>
                        </a:rPr>
                        <a:t>Typhoid and paratyphoid bacteria carriers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329,7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>
                          <a:effectLst/>
                        </a:rPr>
                        <a:t>Бактерионосители токсигенных штаммов дифтерии / </a:t>
                      </a:r>
                      <a:r>
                        <a:rPr lang="en-US" sz="500">
                          <a:effectLst/>
                        </a:rPr>
                        <a:t>Carriers of diphtheria toxigenic strains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305,8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49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>
                          <a:effectLst/>
                        </a:rPr>
                        <a:t>Итого</a:t>
                      </a:r>
                      <a:endParaRPr lang="ru-RU" sz="500">
                        <a:effectLst/>
                      </a:endParaRPr>
                    </a:p>
                    <a:p>
                      <a:pPr algn="ctr" fontAlgn="ctr"/>
                      <a:r>
                        <a:rPr lang="en-US" sz="500">
                          <a:effectLst/>
                        </a:rPr>
                        <a:t>Total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dirty="0">
                          <a:effectLst/>
                        </a:rPr>
                        <a:t>646 590 653,3</a:t>
                      </a:r>
                    </a:p>
                  </a:txBody>
                  <a:tcPr marL="13395" marR="13395" marT="6698" marB="6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045517" y="1733161"/>
            <a:ext cx="4737818" cy="1631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за 2019 год в Российской Федерации – более 646 млрд. руб.</a:t>
            </a:r>
          </a:p>
          <a:p>
            <a:pPr defTabSz="457200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45517" y="4076456"/>
            <a:ext cx="4918971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ущерб за 2020 год в Свердловской области – более 12 млрд. руб.</a:t>
            </a:r>
          </a:p>
          <a:p>
            <a:pPr defTabSz="457200"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949530" y="612930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defRPr/>
            </a:pPr>
            <a:r>
              <a:rPr lang="ru-RU" sz="800" b="1" dirty="0">
                <a:solidFill>
                  <a:prstClr val="black"/>
                </a:solidFill>
              </a:rPr>
              <a:t>Государственный доклад «О состоянии санитарно-эпидемиологического благополучия населения в Российской Федерации в 2019 году»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045517" y="646785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defRPr/>
            </a:pPr>
            <a:r>
              <a:rPr lang="ru-RU" sz="800" b="1" dirty="0">
                <a:solidFill>
                  <a:prstClr val="black"/>
                </a:solidFill>
              </a:rPr>
              <a:t>Государственный доклад «О состоянии санитарно-эпидемиологического благополучия населения в Свердловской области в 2019 году»</a:t>
            </a:r>
          </a:p>
        </p:txBody>
      </p:sp>
    </p:spTree>
    <p:extLst>
      <p:ext uri="{BB962C8B-B14F-4D97-AF65-F5344CB8AC3E}">
        <p14:creationId xmlns:p14="http://schemas.microsoft.com/office/powerpoint/2010/main" val="175016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8829F-27C4-A746-9505-C078A09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/>
              <a:t>Ликвидация полиомиелита</a:t>
            </a:r>
            <a:endParaRPr lang="ru-RU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313FF7-B133-2642-9B48-BEC53835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30" y="1593651"/>
            <a:ext cx="6671662" cy="3263504"/>
          </a:xfrm>
        </p:spPr>
        <p:txBody>
          <a:bodyPr/>
          <a:lstStyle/>
          <a:p>
            <a:r>
              <a:rPr lang="ru-RU" sz="2200" b="1" dirty="0"/>
              <a:t>Элиминация дикого вируса </a:t>
            </a:r>
            <a:r>
              <a:rPr lang="ru-RU" sz="2200" dirty="0"/>
              <a:t>полиомиелита тип 2 (1999 г.), тип 3 (2012 г.)</a:t>
            </a:r>
          </a:p>
          <a:p>
            <a:r>
              <a:rPr lang="ru-RU" sz="2200" b="1" dirty="0"/>
              <a:t>Продолжается передача дикого вируса 1 типа </a:t>
            </a:r>
            <a:r>
              <a:rPr lang="ru-RU" sz="2200" dirty="0"/>
              <a:t>и циркулирующего </a:t>
            </a:r>
            <a:r>
              <a:rPr lang="ru-RU" sz="2200" dirty="0" err="1"/>
              <a:t>полиовируса</a:t>
            </a:r>
            <a:r>
              <a:rPr lang="ru-RU" sz="2200" dirty="0"/>
              <a:t> вакцинного происхождения (</a:t>
            </a:r>
            <a:r>
              <a:rPr lang="ru-RU" sz="2200" dirty="0" err="1"/>
              <a:t>цПВВП</a:t>
            </a:r>
            <a:r>
              <a:rPr lang="ru-RU" sz="2200" dirty="0"/>
              <a:t>). </a:t>
            </a:r>
          </a:p>
          <a:p>
            <a:r>
              <a:rPr lang="ru-RU" sz="2200" b="1" dirty="0"/>
              <a:t>Постепенный отказ от плановой ОПВ</a:t>
            </a:r>
            <a:r>
              <a:rPr lang="ru-RU" sz="2200" dirty="0"/>
              <a:t> в пользу ИПВ т.к. применение ОПВ сохраняет возможность ВАПП</a:t>
            </a:r>
          </a:p>
          <a:p>
            <a:r>
              <a:rPr lang="ru-RU" sz="2200" dirty="0"/>
              <a:t>Глобальный отказ от ОПВ отложен до 2023/2024 г</a:t>
            </a:r>
          </a:p>
          <a:p>
            <a:r>
              <a:rPr lang="ru-RU" sz="2200" dirty="0"/>
              <a:t>Полностью привитые защищены от вируса вакцинного происхождения и от диких </a:t>
            </a:r>
            <a:r>
              <a:rPr lang="ru-RU" sz="2200" dirty="0" err="1"/>
              <a:t>полиовирусов</a:t>
            </a:r>
            <a:endParaRPr lang="ru-RU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BAC880-3DB9-1D46-A96C-1A13DA966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118" y="6428397"/>
            <a:ext cx="8819882" cy="4256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900" kern="0" dirty="0"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http://polioeradication.org/who-we-are/polio-endgame-strategy-2019-2023</a:t>
            </a:r>
            <a:endParaRPr lang="ru-RU" sz="900" kern="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altLang="ru-RU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https://www.thelancet.com/journals/lancet/article/PIIS0140-6736(19)31294-2/fulltext</a:t>
            </a:r>
            <a:endParaRPr lang="ru-RU" altLang="ru-RU" sz="900" dirty="0"/>
          </a:p>
          <a:p>
            <a:pPr>
              <a:lnSpc>
                <a:spcPct val="100000"/>
              </a:lnSpc>
            </a:pPr>
            <a:r>
              <a:rPr lang="ru-RU" altLang="ru-RU" sz="900" dirty="0"/>
              <a:t>Что такое полиомиелит вакцинного происхождения</a:t>
            </a:r>
            <a:r>
              <a:rPr lang="en-US" altLang="ru-RU" sz="900" dirty="0"/>
              <a:t> </a:t>
            </a:r>
            <a:r>
              <a:rPr lang="en-US" altLang="ru-RU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www.who.int/features/qa/64/ru/</a:t>
            </a:r>
            <a:r>
              <a:rPr lang="ru-RU" altLang="ru-RU" sz="900" dirty="0"/>
              <a:t>  доступ 20.08.2019</a:t>
            </a:r>
          </a:p>
          <a:p>
            <a:pPr>
              <a:lnSpc>
                <a:spcPct val="100000"/>
              </a:lnSpc>
            </a:pPr>
            <a:r>
              <a:rPr lang="en-US" altLang="ru-RU" sz="900" dirty="0"/>
              <a:t>Update on Vaccine-Derived Poliovirus Outbreaks — Worldwide, January 2018–June 2019 </a:t>
            </a:r>
            <a:r>
              <a:rPr lang="nl-NL" altLang="ru-RU" sz="900" dirty="0"/>
              <a:t>MMWR / November 15, 2019 / Vol. 68 / No. 45 </a:t>
            </a:r>
            <a:r>
              <a:rPr lang="ru-RU" altLang="ru-RU" sz="900" dirty="0"/>
              <a:t>1024-1028</a:t>
            </a:r>
            <a:endParaRPr lang="ru-RU" sz="900" dirty="0"/>
          </a:p>
        </p:txBody>
      </p:sp>
      <p:pic>
        <p:nvPicPr>
          <p:cNvPr id="6" name="Рисунок 76">
            <a:extLst>
              <a:ext uri="{FF2B5EF4-FFF2-40B4-BE49-F238E27FC236}">
                <a16:creationId xmlns:a16="http://schemas.microsoft.com/office/drawing/2014/main" xmlns="" id="{DC198E9D-0DB1-534E-8F1D-AFE9D56056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19" y="1054532"/>
            <a:ext cx="828016" cy="822422"/>
          </a:xfrm>
          <a:prstGeom prst="rect">
            <a:avLst/>
          </a:prstGeom>
        </p:spPr>
      </p:pic>
      <p:grpSp>
        <p:nvGrpSpPr>
          <p:cNvPr id="7" name="Группа 58">
            <a:extLst>
              <a:ext uri="{FF2B5EF4-FFF2-40B4-BE49-F238E27FC236}">
                <a16:creationId xmlns:a16="http://schemas.microsoft.com/office/drawing/2014/main" xmlns="" id="{2A63665E-5D59-EB46-80A9-D76ADDC11E79}"/>
              </a:ext>
            </a:extLst>
          </p:cNvPr>
          <p:cNvGrpSpPr/>
          <p:nvPr/>
        </p:nvGrpSpPr>
        <p:grpSpPr>
          <a:xfrm>
            <a:off x="180881" y="1081693"/>
            <a:ext cx="359570" cy="346472"/>
            <a:chOff x="584199" y="1916093"/>
            <a:chExt cx="479426" cy="461963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83603121-D8B1-3A47-9D25-0A8C3A0C7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1973243"/>
              <a:ext cx="20638" cy="77788"/>
            </a:xfrm>
            <a:custGeom>
              <a:avLst/>
              <a:gdLst>
                <a:gd name="T0" fmla="*/ 10 w 10"/>
                <a:gd name="T1" fmla="*/ 0 h 36"/>
                <a:gd name="T2" fmla="*/ 0 w 10"/>
                <a:gd name="T3" fmla="*/ 0 h 36"/>
                <a:gd name="T4" fmla="*/ 0 w 10"/>
                <a:gd name="T5" fmla="*/ 36 h 36"/>
                <a:gd name="T6" fmla="*/ 10 w 10"/>
                <a:gd name="T7" fmla="*/ 36 h 36"/>
                <a:gd name="T8" fmla="*/ 10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" y="16"/>
                    <a:pt x="0" y="36"/>
                  </a:cubicBezTo>
                  <a:cubicBezTo>
                    <a:pt x="1" y="36"/>
                    <a:pt x="9" y="36"/>
                    <a:pt x="10" y="36"/>
                  </a:cubicBezTo>
                  <a:cubicBezTo>
                    <a:pt x="3" y="1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CCCD256C-1C72-9345-94E7-5A4DDAE7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" y="1916093"/>
              <a:ext cx="61913" cy="61913"/>
            </a:xfrm>
            <a:custGeom>
              <a:avLst/>
              <a:gdLst>
                <a:gd name="T0" fmla="*/ 23 w 28"/>
                <a:gd name="T1" fmla="*/ 5 h 28"/>
                <a:gd name="T2" fmla="*/ 23 w 28"/>
                <a:gd name="T3" fmla="*/ 23 h 28"/>
                <a:gd name="T4" fmla="*/ 5 w 28"/>
                <a:gd name="T5" fmla="*/ 23 h 28"/>
                <a:gd name="T6" fmla="*/ 5 w 28"/>
                <a:gd name="T7" fmla="*/ 5 h 28"/>
                <a:gd name="T8" fmla="*/ 23 w 28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3" y="5"/>
                  </a:moveTo>
                  <a:cubicBezTo>
                    <a:pt x="28" y="10"/>
                    <a:pt x="28" y="18"/>
                    <a:pt x="23" y="23"/>
                  </a:cubicBezTo>
                  <a:cubicBezTo>
                    <a:pt x="18" y="28"/>
                    <a:pt x="10" y="28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45CDB5E1-CFF8-654D-9CEB-C13C7C36B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1924030"/>
              <a:ext cx="52388" cy="49213"/>
            </a:xfrm>
            <a:custGeom>
              <a:avLst/>
              <a:gdLst>
                <a:gd name="T0" fmla="*/ 19 w 24"/>
                <a:gd name="T1" fmla="*/ 4 h 23"/>
                <a:gd name="T2" fmla="*/ 19 w 24"/>
                <a:gd name="T3" fmla="*/ 19 h 23"/>
                <a:gd name="T4" fmla="*/ 4 w 24"/>
                <a:gd name="T5" fmla="*/ 19 h 23"/>
                <a:gd name="T6" fmla="*/ 4 w 24"/>
                <a:gd name="T7" fmla="*/ 4 h 23"/>
                <a:gd name="T8" fmla="*/ 19 w 24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9" y="4"/>
                  </a:moveTo>
                  <a:cubicBezTo>
                    <a:pt x="24" y="8"/>
                    <a:pt x="24" y="15"/>
                    <a:pt x="19" y="19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9" y="0"/>
                    <a:pt x="15" y="0"/>
                    <a:pt x="19" y="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AB2A4747-7632-074E-94A9-82779A58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50" y="1933555"/>
              <a:ext cx="26988" cy="28575"/>
            </a:xfrm>
            <a:custGeom>
              <a:avLst/>
              <a:gdLst>
                <a:gd name="T0" fmla="*/ 10 w 12"/>
                <a:gd name="T1" fmla="*/ 2 h 13"/>
                <a:gd name="T2" fmla="*/ 10 w 12"/>
                <a:gd name="T3" fmla="*/ 10 h 13"/>
                <a:gd name="T4" fmla="*/ 2 w 12"/>
                <a:gd name="T5" fmla="*/ 10 h 13"/>
                <a:gd name="T6" fmla="*/ 2 w 12"/>
                <a:gd name="T7" fmla="*/ 2 h 13"/>
                <a:gd name="T8" fmla="*/ 10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3"/>
                    <a:pt x="4" y="13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F0398869-3F38-064E-AE45-94C8928A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75" y="1938318"/>
              <a:ext cx="6350" cy="4763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A8A83E0B-E7B8-BF4E-9D30-90E661B0F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937" y="2109768"/>
              <a:ext cx="96838" cy="26988"/>
            </a:xfrm>
            <a:custGeom>
              <a:avLst/>
              <a:gdLst>
                <a:gd name="T0" fmla="*/ 45 w 45"/>
                <a:gd name="T1" fmla="*/ 12 h 12"/>
                <a:gd name="T2" fmla="*/ 45 w 45"/>
                <a:gd name="T3" fmla="*/ 0 h 12"/>
                <a:gd name="T4" fmla="*/ 0 w 45"/>
                <a:gd name="T5" fmla="*/ 0 h 12"/>
                <a:gd name="T6" fmla="*/ 0 w 45"/>
                <a:gd name="T7" fmla="*/ 12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25" y="8"/>
                    <a:pt x="0" y="0"/>
                  </a:cubicBezTo>
                  <a:cubicBezTo>
                    <a:pt x="0" y="1"/>
                    <a:pt x="0" y="11"/>
                    <a:pt x="0" y="12"/>
                  </a:cubicBezTo>
                  <a:cubicBezTo>
                    <a:pt x="25" y="2"/>
                    <a:pt x="45" y="12"/>
                    <a:pt x="45" y="1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CEC9C185-E8B4-4548-A4E0-1BE2E3334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25" y="2084368"/>
              <a:ext cx="76200" cy="73025"/>
            </a:xfrm>
            <a:custGeom>
              <a:avLst/>
              <a:gdLst>
                <a:gd name="T0" fmla="*/ 28 w 35"/>
                <a:gd name="T1" fmla="*/ 28 h 34"/>
                <a:gd name="T2" fmla="*/ 6 w 35"/>
                <a:gd name="T3" fmla="*/ 28 h 34"/>
                <a:gd name="T4" fmla="*/ 6 w 35"/>
                <a:gd name="T5" fmla="*/ 6 h 34"/>
                <a:gd name="T6" fmla="*/ 28 w 35"/>
                <a:gd name="T7" fmla="*/ 6 h 34"/>
                <a:gd name="T8" fmla="*/ 28 w 35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28" y="28"/>
                  </a:move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ubicBezTo>
                    <a:pt x="12" y="0"/>
                    <a:pt x="22" y="0"/>
                    <a:pt x="28" y="6"/>
                  </a:cubicBezTo>
                  <a:cubicBezTo>
                    <a:pt x="35" y="12"/>
                    <a:pt x="35" y="22"/>
                    <a:pt x="28" y="2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74BF3889-D33B-D94E-901D-CC6D81762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2090718"/>
              <a:ext cx="63500" cy="63500"/>
            </a:xfrm>
            <a:custGeom>
              <a:avLst/>
              <a:gdLst>
                <a:gd name="T0" fmla="*/ 24 w 29"/>
                <a:gd name="T1" fmla="*/ 24 h 29"/>
                <a:gd name="T2" fmla="*/ 5 w 29"/>
                <a:gd name="T3" fmla="*/ 24 h 29"/>
                <a:gd name="T4" fmla="*/ 5 w 29"/>
                <a:gd name="T5" fmla="*/ 5 h 29"/>
                <a:gd name="T6" fmla="*/ 24 w 29"/>
                <a:gd name="T7" fmla="*/ 5 h 29"/>
                <a:gd name="T8" fmla="*/ 24 w 29"/>
                <a:gd name="T9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4" y="24"/>
                  </a:moveTo>
                  <a:cubicBezTo>
                    <a:pt x="18" y="29"/>
                    <a:pt x="10" y="29"/>
                    <a:pt x="5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4" y="5"/>
                  </a:cubicBezTo>
                  <a:cubicBezTo>
                    <a:pt x="29" y="10"/>
                    <a:pt x="29" y="18"/>
                    <a:pt x="24" y="24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67D3686D-8788-1D46-B3E3-6FB10890C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03418"/>
              <a:ext cx="33338" cy="34925"/>
            </a:xfrm>
            <a:custGeom>
              <a:avLst/>
              <a:gdLst>
                <a:gd name="T0" fmla="*/ 12 w 15"/>
                <a:gd name="T1" fmla="*/ 13 h 16"/>
                <a:gd name="T2" fmla="*/ 2 w 15"/>
                <a:gd name="T3" fmla="*/ 13 h 16"/>
                <a:gd name="T4" fmla="*/ 2 w 15"/>
                <a:gd name="T5" fmla="*/ 3 h 16"/>
                <a:gd name="T6" fmla="*/ 12 w 15"/>
                <a:gd name="T7" fmla="*/ 3 h 16"/>
                <a:gd name="T8" fmla="*/ 12 w 15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2" y="13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2" y="3"/>
                  </a:cubicBezTo>
                  <a:cubicBezTo>
                    <a:pt x="15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931E3467-BD2B-1B45-B441-06294F69D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875" y="2116118"/>
              <a:ext cx="6350" cy="9525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2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1C1B120A-02CA-9E4A-9FE2-E510FDD9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051030"/>
              <a:ext cx="74613" cy="47625"/>
            </a:xfrm>
            <a:custGeom>
              <a:avLst/>
              <a:gdLst>
                <a:gd name="T0" fmla="*/ 29 w 34"/>
                <a:gd name="T1" fmla="*/ 2 h 22"/>
                <a:gd name="T2" fmla="*/ 19 w 34"/>
                <a:gd name="T3" fmla="*/ 6 h 22"/>
                <a:gd name="T4" fmla="*/ 19 w 34"/>
                <a:gd name="T5" fmla="*/ 9 h 22"/>
                <a:gd name="T6" fmla="*/ 0 w 34"/>
                <a:gd name="T7" fmla="*/ 17 h 22"/>
                <a:gd name="T8" fmla="*/ 2 w 34"/>
                <a:gd name="T9" fmla="*/ 22 h 22"/>
                <a:gd name="T10" fmla="*/ 21 w 34"/>
                <a:gd name="T11" fmla="*/ 14 h 22"/>
                <a:gd name="T12" fmla="*/ 23 w 34"/>
                <a:gd name="T13" fmla="*/ 15 h 22"/>
                <a:gd name="T14" fmla="*/ 33 w 34"/>
                <a:gd name="T15" fmla="*/ 11 h 22"/>
                <a:gd name="T16" fmla="*/ 29 w 34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29" y="2"/>
                  </a:moveTo>
                  <a:cubicBezTo>
                    <a:pt x="25" y="0"/>
                    <a:pt x="21" y="2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8" y="10"/>
                    <a:pt x="11" y="16"/>
                    <a:pt x="0" y="17"/>
                  </a:cubicBezTo>
                  <a:cubicBezTo>
                    <a:pt x="0" y="17"/>
                    <a:pt x="2" y="21"/>
                    <a:pt x="2" y="22"/>
                  </a:cubicBezTo>
                  <a:cubicBezTo>
                    <a:pt x="10" y="14"/>
                    <a:pt x="20" y="14"/>
                    <a:pt x="21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7" y="17"/>
                    <a:pt x="31" y="15"/>
                    <a:pt x="33" y="11"/>
                  </a:cubicBezTo>
                  <a:cubicBezTo>
                    <a:pt x="34" y="8"/>
                    <a:pt x="33" y="3"/>
                    <a:pt x="29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xmlns="" id="{31C778D8-F40C-444B-A397-641146BE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043093"/>
              <a:ext cx="98425" cy="58738"/>
            </a:xfrm>
            <a:custGeom>
              <a:avLst/>
              <a:gdLst>
                <a:gd name="T0" fmla="*/ 2 w 45"/>
                <a:gd name="T1" fmla="*/ 14 h 27"/>
                <a:gd name="T2" fmla="*/ 15 w 45"/>
                <a:gd name="T3" fmla="*/ 19 h 27"/>
                <a:gd name="T4" fmla="*/ 18 w 45"/>
                <a:gd name="T5" fmla="*/ 17 h 27"/>
                <a:gd name="T6" fmla="*/ 43 w 45"/>
                <a:gd name="T7" fmla="*/ 27 h 27"/>
                <a:gd name="T8" fmla="*/ 45 w 45"/>
                <a:gd name="T9" fmla="*/ 20 h 27"/>
                <a:gd name="T10" fmla="*/ 21 w 45"/>
                <a:gd name="T11" fmla="*/ 10 h 27"/>
                <a:gd name="T12" fmla="*/ 20 w 45"/>
                <a:gd name="T13" fmla="*/ 7 h 27"/>
                <a:gd name="T14" fmla="*/ 8 w 45"/>
                <a:gd name="T15" fmla="*/ 2 h 27"/>
                <a:gd name="T16" fmla="*/ 2 w 45"/>
                <a:gd name="T17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2" y="14"/>
                  </a:moveTo>
                  <a:cubicBezTo>
                    <a:pt x="4" y="19"/>
                    <a:pt x="10" y="21"/>
                    <a:pt x="15" y="19"/>
                  </a:cubicBezTo>
                  <a:cubicBezTo>
                    <a:pt x="16" y="19"/>
                    <a:pt x="17" y="18"/>
                    <a:pt x="18" y="17"/>
                  </a:cubicBezTo>
                  <a:cubicBezTo>
                    <a:pt x="20" y="17"/>
                    <a:pt x="32" y="18"/>
                    <a:pt x="43" y="27"/>
                  </a:cubicBezTo>
                  <a:cubicBezTo>
                    <a:pt x="43" y="26"/>
                    <a:pt x="45" y="21"/>
                    <a:pt x="45" y="20"/>
                  </a:cubicBezTo>
                  <a:cubicBezTo>
                    <a:pt x="31" y="20"/>
                    <a:pt x="22" y="11"/>
                    <a:pt x="21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18" y="2"/>
                    <a:pt x="12" y="0"/>
                    <a:pt x="8" y="2"/>
                  </a:cubicBezTo>
                  <a:cubicBezTo>
                    <a:pt x="3" y="4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xmlns="" id="{C27813F9-5667-DF49-A22B-3C154ECF8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997055"/>
              <a:ext cx="36513" cy="57150"/>
            </a:xfrm>
            <a:custGeom>
              <a:avLst/>
              <a:gdLst>
                <a:gd name="T0" fmla="*/ 2 w 17"/>
                <a:gd name="T1" fmla="*/ 4 h 26"/>
                <a:gd name="T2" fmla="*/ 5 w 17"/>
                <a:gd name="T3" fmla="*/ 11 h 26"/>
                <a:gd name="T4" fmla="*/ 7 w 17"/>
                <a:gd name="T5" fmla="*/ 11 h 26"/>
                <a:gd name="T6" fmla="*/ 13 w 17"/>
                <a:gd name="T7" fmla="*/ 26 h 26"/>
                <a:gd name="T8" fmla="*/ 17 w 17"/>
                <a:gd name="T9" fmla="*/ 24 h 26"/>
                <a:gd name="T10" fmla="*/ 11 w 17"/>
                <a:gd name="T11" fmla="*/ 10 h 26"/>
                <a:gd name="T12" fmla="*/ 12 w 17"/>
                <a:gd name="T13" fmla="*/ 8 h 26"/>
                <a:gd name="T14" fmla="*/ 9 w 17"/>
                <a:gd name="T15" fmla="*/ 1 h 26"/>
                <a:gd name="T16" fmla="*/ 2 w 1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6">
                  <a:moveTo>
                    <a:pt x="2" y="4"/>
                  </a:moveTo>
                  <a:cubicBezTo>
                    <a:pt x="0" y="7"/>
                    <a:pt x="2" y="10"/>
                    <a:pt x="5" y="11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8" y="12"/>
                    <a:pt x="12" y="17"/>
                    <a:pt x="13" y="26"/>
                  </a:cubicBezTo>
                  <a:cubicBezTo>
                    <a:pt x="13" y="25"/>
                    <a:pt x="16" y="24"/>
                    <a:pt x="17" y="24"/>
                  </a:cubicBezTo>
                  <a:cubicBezTo>
                    <a:pt x="11" y="18"/>
                    <a:pt x="11" y="11"/>
                    <a:pt x="11" y="10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3" y="5"/>
                    <a:pt x="12" y="2"/>
                    <a:pt x="9" y="1"/>
                  </a:cubicBezTo>
                  <a:cubicBezTo>
                    <a:pt x="6" y="0"/>
                    <a:pt x="3" y="1"/>
                    <a:pt x="2" y="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xmlns="" id="{02D8BF9C-5DB8-1444-9FDD-03CE65978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" y="1968480"/>
              <a:ext cx="50800" cy="85725"/>
            </a:xfrm>
            <a:custGeom>
              <a:avLst/>
              <a:gdLst>
                <a:gd name="T0" fmla="*/ 11 w 23"/>
                <a:gd name="T1" fmla="*/ 2 h 39"/>
                <a:gd name="T2" fmla="*/ 7 w 23"/>
                <a:gd name="T3" fmla="*/ 13 h 39"/>
                <a:gd name="T4" fmla="*/ 9 w 23"/>
                <a:gd name="T5" fmla="*/ 15 h 39"/>
                <a:gd name="T6" fmla="*/ 0 w 23"/>
                <a:gd name="T7" fmla="*/ 36 h 39"/>
                <a:gd name="T8" fmla="*/ 6 w 23"/>
                <a:gd name="T9" fmla="*/ 39 h 39"/>
                <a:gd name="T10" fmla="*/ 14 w 23"/>
                <a:gd name="T11" fmla="*/ 18 h 39"/>
                <a:gd name="T12" fmla="*/ 17 w 23"/>
                <a:gd name="T13" fmla="*/ 17 h 39"/>
                <a:gd name="T14" fmla="*/ 22 w 23"/>
                <a:gd name="T15" fmla="*/ 6 h 39"/>
                <a:gd name="T16" fmla="*/ 11 w 23"/>
                <a:gd name="T1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2"/>
                  </a:moveTo>
                  <a:cubicBezTo>
                    <a:pt x="7" y="4"/>
                    <a:pt x="5" y="9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7"/>
                    <a:pt x="8" y="27"/>
                    <a:pt x="0" y="36"/>
                  </a:cubicBezTo>
                  <a:cubicBezTo>
                    <a:pt x="1" y="37"/>
                    <a:pt x="5" y="39"/>
                    <a:pt x="6" y="39"/>
                  </a:cubicBezTo>
                  <a:cubicBezTo>
                    <a:pt x="6" y="26"/>
                    <a:pt x="13" y="19"/>
                    <a:pt x="14" y="18"/>
                  </a:cubicBezTo>
                  <a:cubicBezTo>
                    <a:pt x="15" y="18"/>
                    <a:pt x="16" y="17"/>
                    <a:pt x="17" y="17"/>
                  </a:cubicBezTo>
                  <a:cubicBezTo>
                    <a:pt x="21" y="15"/>
                    <a:pt x="23" y="11"/>
                    <a:pt x="22" y="6"/>
                  </a:cubicBezTo>
                  <a:cubicBezTo>
                    <a:pt x="20" y="2"/>
                    <a:pt x="15" y="0"/>
                    <a:pt x="11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xmlns="" id="{8532713C-8F0C-6942-BCCD-ABA9F9403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" y="2147868"/>
              <a:ext cx="98425" cy="58738"/>
            </a:xfrm>
            <a:custGeom>
              <a:avLst/>
              <a:gdLst>
                <a:gd name="T0" fmla="*/ 43 w 45"/>
                <a:gd name="T1" fmla="*/ 13 h 27"/>
                <a:gd name="T2" fmla="*/ 30 w 45"/>
                <a:gd name="T3" fmla="*/ 8 h 27"/>
                <a:gd name="T4" fmla="*/ 27 w 45"/>
                <a:gd name="T5" fmla="*/ 10 h 27"/>
                <a:gd name="T6" fmla="*/ 2 w 45"/>
                <a:gd name="T7" fmla="*/ 0 h 27"/>
                <a:gd name="T8" fmla="*/ 0 w 45"/>
                <a:gd name="T9" fmla="*/ 7 h 27"/>
                <a:gd name="T10" fmla="*/ 25 w 45"/>
                <a:gd name="T11" fmla="*/ 17 h 27"/>
                <a:gd name="T12" fmla="*/ 25 w 45"/>
                <a:gd name="T13" fmla="*/ 20 h 27"/>
                <a:gd name="T14" fmla="*/ 38 w 45"/>
                <a:gd name="T15" fmla="*/ 25 h 27"/>
                <a:gd name="T16" fmla="*/ 43 w 45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3" y="13"/>
                  </a:moveTo>
                  <a:cubicBezTo>
                    <a:pt x="41" y="8"/>
                    <a:pt x="35" y="6"/>
                    <a:pt x="30" y="8"/>
                  </a:cubicBezTo>
                  <a:cubicBezTo>
                    <a:pt x="29" y="9"/>
                    <a:pt x="28" y="9"/>
                    <a:pt x="27" y="10"/>
                  </a:cubicBezTo>
                  <a:cubicBezTo>
                    <a:pt x="25" y="10"/>
                    <a:pt x="13" y="9"/>
                    <a:pt x="2" y="0"/>
                  </a:cubicBezTo>
                  <a:cubicBezTo>
                    <a:pt x="2" y="1"/>
                    <a:pt x="0" y="6"/>
                    <a:pt x="0" y="7"/>
                  </a:cubicBezTo>
                  <a:cubicBezTo>
                    <a:pt x="14" y="7"/>
                    <a:pt x="23" y="16"/>
                    <a:pt x="25" y="17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7" y="25"/>
                    <a:pt x="33" y="27"/>
                    <a:pt x="38" y="25"/>
                  </a:cubicBezTo>
                  <a:cubicBezTo>
                    <a:pt x="42" y="23"/>
                    <a:pt x="45" y="18"/>
                    <a:pt x="43" y="13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xmlns="" id="{A254FC73-9865-F74E-BE6D-3FAF887F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25" y="2195493"/>
              <a:ext cx="46038" cy="76200"/>
            </a:xfrm>
            <a:custGeom>
              <a:avLst/>
              <a:gdLst>
                <a:gd name="T0" fmla="*/ 20 w 21"/>
                <a:gd name="T1" fmla="*/ 29 h 35"/>
                <a:gd name="T2" fmla="*/ 16 w 21"/>
                <a:gd name="T3" fmla="*/ 20 h 35"/>
                <a:gd name="T4" fmla="*/ 13 w 21"/>
                <a:gd name="T5" fmla="*/ 19 h 35"/>
                <a:gd name="T6" fmla="*/ 5 w 21"/>
                <a:gd name="T7" fmla="*/ 0 h 35"/>
                <a:gd name="T8" fmla="*/ 0 w 21"/>
                <a:gd name="T9" fmla="*/ 3 h 35"/>
                <a:gd name="T10" fmla="*/ 8 w 21"/>
                <a:gd name="T11" fmla="*/ 22 h 35"/>
                <a:gd name="T12" fmla="*/ 6 w 21"/>
                <a:gd name="T13" fmla="*/ 24 h 35"/>
                <a:gd name="T14" fmla="*/ 10 w 21"/>
                <a:gd name="T15" fmla="*/ 33 h 35"/>
                <a:gd name="T16" fmla="*/ 20 w 21"/>
                <a:gd name="T17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5">
                  <a:moveTo>
                    <a:pt x="20" y="29"/>
                  </a:moveTo>
                  <a:cubicBezTo>
                    <a:pt x="21" y="26"/>
                    <a:pt x="19" y="21"/>
                    <a:pt x="16" y="20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8"/>
                    <a:pt x="6" y="11"/>
                    <a:pt x="5" y="0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8" y="11"/>
                    <a:pt x="8" y="20"/>
                    <a:pt x="8" y="22"/>
                  </a:cubicBezTo>
                  <a:cubicBezTo>
                    <a:pt x="7" y="22"/>
                    <a:pt x="7" y="23"/>
                    <a:pt x="6" y="24"/>
                  </a:cubicBezTo>
                  <a:cubicBezTo>
                    <a:pt x="5" y="27"/>
                    <a:pt x="7" y="32"/>
                    <a:pt x="10" y="33"/>
                  </a:cubicBezTo>
                  <a:cubicBezTo>
                    <a:pt x="14" y="35"/>
                    <a:pt x="18" y="33"/>
                    <a:pt x="20" y="2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xmlns="" id="{FD9E9AC9-0744-BB4B-BCEE-D91B4900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50" y="2195493"/>
              <a:ext cx="69850" cy="114300"/>
            </a:xfrm>
            <a:custGeom>
              <a:avLst/>
              <a:gdLst>
                <a:gd name="T0" fmla="*/ 17 w 32"/>
                <a:gd name="T1" fmla="*/ 51 h 53"/>
                <a:gd name="T2" fmla="*/ 23 w 32"/>
                <a:gd name="T3" fmla="*/ 36 h 53"/>
                <a:gd name="T4" fmla="*/ 20 w 32"/>
                <a:gd name="T5" fmla="*/ 33 h 53"/>
                <a:gd name="T6" fmla="*/ 32 w 32"/>
                <a:gd name="T7" fmla="*/ 3 h 53"/>
                <a:gd name="T8" fmla="*/ 24 w 32"/>
                <a:gd name="T9" fmla="*/ 0 h 53"/>
                <a:gd name="T10" fmla="*/ 12 w 32"/>
                <a:gd name="T11" fmla="*/ 30 h 53"/>
                <a:gd name="T12" fmla="*/ 8 w 32"/>
                <a:gd name="T13" fmla="*/ 30 h 53"/>
                <a:gd name="T14" fmla="*/ 2 w 32"/>
                <a:gd name="T15" fmla="*/ 45 h 53"/>
                <a:gd name="T16" fmla="*/ 17 w 32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53">
                  <a:moveTo>
                    <a:pt x="17" y="51"/>
                  </a:moveTo>
                  <a:cubicBezTo>
                    <a:pt x="22" y="49"/>
                    <a:pt x="25" y="42"/>
                    <a:pt x="23" y="36"/>
                  </a:cubicBezTo>
                  <a:cubicBezTo>
                    <a:pt x="22" y="35"/>
                    <a:pt x="21" y="34"/>
                    <a:pt x="20" y="33"/>
                  </a:cubicBezTo>
                  <a:cubicBezTo>
                    <a:pt x="20" y="30"/>
                    <a:pt x="21" y="16"/>
                    <a:pt x="32" y="3"/>
                  </a:cubicBezTo>
                  <a:cubicBezTo>
                    <a:pt x="31" y="3"/>
                    <a:pt x="25" y="0"/>
                    <a:pt x="24" y="0"/>
                  </a:cubicBezTo>
                  <a:cubicBezTo>
                    <a:pt x="24" y="17"/>
                    <a:pt x="13" y="28"/>
                    <a:pt x="12" y="30"/>
                  </a:cubicBezTo>
                  <a:cubicBezTo>
                    <a:pt x="11" y="30"/>
                    <a:pt x="9" y="30"/>
                    <a:pt x="8" y="30"/>
                  </a:cubicBezTo>
                  <a:cubicBezTo>
                    <a:pt x="2" y="33"/>
                    <a:pt x="0" y="39"/>
                    <a:pt x="2" y="45"/>
                  </a:cubicBezTo>
                  <a:cubicBezTo>
                    <a:pt x="4" y="51"/>
                    <a:pt x="11" y="53"/>
                    <a:pt x="17" y="5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xmlns="" id="{FED77AFD-EA54-424B-A3F0-179C68F0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" y="2151043"/>
              <a:ext cx="68263" cy="41275"/>
            </a:xfrm>
            <a:custGeom>
              <a:avLst/>
              <a:gdLst>
                <a:gd name="T0" fmla="*/ 5 w 31"/>
                <a:gd name="T1" fmla="*/ 18 h 19"/>
                <a:gd name="T2" fmla="*/ 13 w 31"/>
                <a:gd name="T3" fmla="*/ 14 h 19"/>
                <a:gd name="T4" fmla="*/ 14 w 31"/>
                <a:gd name="T5" fmla="*/ 11 h 19"/>
                <a:gd name="T6" fmla="*/ 31 w 31"/>
                <a:gd name="T7" fmla="*/ 4 h 19"/>
                <a:gd name="T8" fmla="*/ 29 w 31"/>
                <a:gd name="T9" fmla="*/ 0 h 19"/>
                <a:gd name="T10" fmla="*/ 12 w 31"/>
                <a:gd name="T11" fmla="*/ 7 h 19"/>
                <a:gd name="T12" fmla="*/ 10 w 31"/>
                <a:gd name="T13" fmla="*/ 6 h 19"/>
                <a:gd name="T14" fmla="*/ 1 w 31"/>
                <a:gd name="T15" fmla="*/ 9 h 19"/>
                <a:gd name="T16" fmla="*/ 5 w 31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9">
                  <a:moveTo>
                    <a:pt x="5" y="18"/>
                  </a:moveTo>
                  <a:cubicBezTo>
                    <a:pt x="8" y="19"/>
                    <a:pt x="12" y="18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21" y="5"/>
                    <a:pt x="31" y="4"/>
                  </a:cubicBezTo>
                  <a:cubicBezTo>
                    <a:pt x="31" y="4"/>
                    <a:pt x="29" y="0"/>
                    <a:pt x="29" y="0"/>
                  </a:cubicBezTo>
                  <a:cubicBezTo>
                    <a:pt x="22" y="7"/>
                    <a:pt x="13" y="7"/>
                    <a:pt x="12" y="7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6" y="4"/>
                    <a:pt x="3" y="6"/>
                    <a:pt x="1" y="9"/>
                  </a:cubicBezTo>
                  <a:cubicBezTo>
                    <a:pt x="0" y="13"/>
                    <a:pt x="1" y="16"/>
                    <a:pt x="5" y="1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xmlns="" id="{3C603D39-8118-014B-80F6-6A3500DA3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" y="2198668"/>
              <a:ext cx="28575" cy="104775"/>
            </a:xfrm>
            <a:custGeom>
              <a:avLst/>
              <a:gdLst>
                <a:gd name="T0" fmla="*/ 0 w 13"/>
                <a:gd name="T1" fmla="*/ 48 h 48"/>
                <a:gd name="T2" fmla="*/ 13 w 13"/>
                <a:gd name="T3" fmla="*/ 48 h 48"/>
                <a:gd name="T4" fmla="*/ 13 w 13"/>
                <a:gd name="T5" fmla="*/ 0 h 48"/>
                <a:gd name="T6" fmla="*/ 0 w 13"/>
                <a:gd name="T7" fmla="*/ 0 h 48"/>
                <a:gd name="T8" fmla="*/ 0 w 13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8">
                  <a:moveTo>
                    <a:pt x="0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5" y="26"/>
                    <a:pt x="13" y="0"/>
                  </a:cubicBezTo>
                  <a:cubicBezTo>
                    <a:pt x="12" y="0"/>
                    <a:pt x="2" y="0"/>
                    <a:pt x="0" y="0"/>
                  </a:cubicBezTo>
                  <a:cubicBezTo>
                    <a:pt x="10" y="2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xmlns="" id="{054BE863-FA23-5C40-ADE2-42CD2C8B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" y="2297093"/>
              <a:ext cx="80963" cy="80963"/>
            </a:xfrm>
            <a:custGeom>
              <a:avLst/>
              <a:gdLst>
                <a:gd name="T0" fmla="*/ 6 w 37"/>
                <a:gd name="T1" fmla="*/ 30 h 37"/>
                <a:gd name="T2" fmla="*/ 6 w 37"/>
                <a:gd name="T3" fmla="*/ 6 h 37"/>
                <a:gd name="T4" fmla="*/ 30 w 37"/>
                <a:gd name="T5" fmla="*/ 6 h 37"/>
                <a:gd name="T6" fmla="*/ 30 w 37"/>
                <a:gd name="T7" fmla="*/ 30 h 37"/>
                <a:gd name="T8" fmla="*/ 6 w 37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30"/>
                  </a:moveTo>
                  <a:cubicBezTo>
                    <a:pt x="0" y="24"/>
                    <a:pt x="0" y="13"/>
                    <a:pt x="6" y="6"/>
                  </a:cubicBezTo>
                  <a:cubicBezTo>
                    <a:pt x="13" y="0"/>
                    <a:pt x="24" y="0"/>
                    <a:pt x="30" y="6"/>
                  </a:cubicBezTo>
                  <a:cubicBezTo>
                    <a:pt x="37" y="13"/>
                    <a:pt x="37" y="24"/>
                    <a:pt x="30" y="30"/>
                  </a:cubicBezTo>
                  <a:cubicBezTo>
                    <a:pt x="24" y="37"/>
                    <a:pt x="13" y="37"/>
                    <a:pt x="6" y="3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xmlns="" id="{EE5843BD-3CB8-6D4D-8B44-C977C03C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2303443"/>
              <a:ext cx="68263" cy="68263"/>
            </a:xfrm>
            <a:custGeom>
              <a:avLst/>
              <a:gdLst>
                <a:gd name="T0" fmla="*/ 5 w 31"/>
                <a:gd name="T1" fmla="*/ 25 h 31"/>
                <a:gd name="T2" fmla="*/ 5 w 31"/>
                <a:gd name="T3" fmla="*/ 5 h 31"/>
                <a:gd name="T4" fmla="*/ 25 w 31"/>
                <a:gd name="T5" fmla="*/ 5 h 31"/>
                <a:gd name="T6" fmla="*/ 25 w 31"/>
                <a:gd name="T7" fmla="*/ 25 h 31"/>
                <a:gd name="T8" fmla="*/ 5 w 3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5" y="25"/>
                  </a:moveTo>
                  <a:cubicBezTo>
                    <a:pt x="0" y="20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1"/>
                    <a:pt x="11" y="31"/>
                    <a:pt x="5" y="2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xmlns="" id="{94E4250B-43AE-6B4B-86E3-19EDA181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5" y="2319318"/>
              <a:ext cx="36513" cy="36513"/>
            </a:xfrm>
            <a:custGeom>
              <a:avLst/>
              <a:gdLst>
                <a:gd name="T0" fmla="*/ 3 w 17"/>
                <a:gd name="T1" fmla="*/ 14 h 17"/>
                <a:gd name="T2" fmla="*/ 3 w 17"/>
                <a:gd name="T3" fmla="*/ 3 h 17"/>
                <a:gd name="T4" fmla="*/ 14 w 17"/>
                <a:gd name="T5" fmla="*/ 3 h 17"/>
                <a:gd name="T6" fmla="*/ 14 w 17"/>
                <a:gd name="T7" fmla="*/ 14 h 17"/>
                <a:gd name="T8" fmla="*/ 3 w 17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ubicBezTo>
                    <a:pt x="11" y="17"/>
                    <a:pt x="6" y="17"/>
                    <a:pt x="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xmlns="" id="{AD3F5167-E7AE-BD47-91B3-7510B27A8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2344718"/>
              <a:ext cx="11113" cy="63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xmlns="" id="{CFED4B7A-1EB8-CB4E-9534-19D3A880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" y="2114530"/>
              <a:ext cx="98425" cy="25400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  <a:gd name="T6" fmla="*/ 45 w 45"/>
                <a:gd name="T7" fmla="*/ 0 h 12"/>
                <a:gd name="T8" fmla="*/ 0 w 4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0" y="4"/>
                    <a:pt x="45" y="12"/>
                  </a:cubicBezTo>
                  <a:cubicBezTo>
                    <a:pt x="45" y="11"/>
                    <a:pt x="45" y="1"/>
                    <a:pt x="45" y="0"/>
                  </a:cubicBezTo>
                  <a:cubicBezTo>
                    <a:pt x="2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xmlns="" id="{9721AB33-4C88-8B40-B61D-6DA9115FF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99" y="2092305"/>
              <a:ext cx="74613" cy="74613"/>
            </a:xfrm>
            <a:custGeom>
              <a:avLst/>
              <a:gdLst>
                <a:gd name="T0" fmla="*/ 6 w 34"/>
                <a:gd name="T1" fmla="*/ 6 h 34"/>
                <a:gd name="T2" fmla="*/ 28 w 34"/>
                <a:gd name="T3" fmla="*/ 6 h 34"/>
                <a:gd name="T4" fmla="*/ 28 w 34"/>
                <a:gd name="T5" fmla="*/ 28 h 34"/>
                <a:gd name="T6" fmla="*/ 6 w 34"/>
                <a:gd name="T7" fmla="*/ 28 h 34"/>
                <a:gd name="T8" fmla="*/ 6 w 34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6" y="6"/>
                  </a:moveTo>
                  <a:cubicBezTo>
                    <a:pt x="12" y="0"/>
                    <a:pt x="22" y="0"/>
                    <a:pt x="28" y="6"/>
                  </a:cubicBezTo>
                  <a:cubicBezTo>
                    <a:pt x="34" y="12"/>
                    <a:pt x="34" y="22"/>
                    <a:pt x="28" y="28"/>
                  </a:cubicBezTo>
                  <a:cubicBezTo>
                    <a:pt x="22" y="34"/>
                    <a:pt x="12" y="34"/>
                    <a:pt x="6" y="28"/>
                  </a:cubicBezTo>
                  <a:cubicBezTo>
                    <a:pt x="0" y="22"/>
                    <a:pt x="0" y="12"/>
                    <a:pt x="6" y="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xmlns="" id="{FE8A5A72-E10A-AB40-AC28-539F916AD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2097068"/>
              <a:ext cx="63500" cy="63500"/>
            </a:xfrm>
            <a:custGeom>
              <a:avLst/>
              <a:gdLst>
                <a:gd name="T0" fmla="*/ 5 w 29"/>
                <a:gd name="T1" fmla="*/ 5 h 29"/>
                <a:gd name="T2" fmla="*/ 23 w 29"/>
                <a:gd name="T3" fmla="*/ 5 h 29"/>
                <a:gd name="T4" fmla="*/ 23 w 29"/>
                <a:gd name="T5" fmla="*/ 24 h 29"/>
                <a:gd name="T6" fmla="*/ 5 w 29"/>
                <a:gd name="T7" fmla="*/ 24 h 29"/>
                <a:gd name="T8" fmla="*/ 5 w 29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10" y="0"/>
                    <a:pt x="18" y="0"/>
                    <a:pt x="23" y="5"/>
                  </a:cubicBezTo>
                  <a:cubicBezTo>
                    <a:pt x="29" y="10"/>
                    <a:pt x="29" y="19"/>
                    <a:pt x="23" y="24"/>
                  </a:cubicBezTo>
                  <a:cubicBezTo>
                    <a:pt x="18" y="29"/>
                    <a:pt x="10" y="29"/>
                    <a:pt x="5" y="24"/>
                  </a:cubicBezTo>
                  <a:cubicBezTo>
                    <a:pt x="0" y="19"/>
                    <a:pt x="0" y="10"/>
                    <a:pt x="5" y="5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xmlns="" id="{3A87A316-7A86-624F-9598-43B796F4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2112943"/>
              <a:ext cx="33338" cy="31750"/>
            </a:xfrm>
            <a:custGeom>
              <a:avLst/>
              <a:gdLst>
                <a:gd name="T0" fmla="*/ 2 w 15"/>
                <a:gd name="T1" fmla="*/ 3 h 15"/>
                <a:gd name="T2" fmla="*/ 12 w 15"/>
                <a:gd name="T3" fmla="*/ 3 h 15"/>
                <a:gd name="T4" fmla="*/ 12 w 15"/>
                <a:gd name="T5" fmla="*/ 13 h 15"/>
                <a:gd name="T6" fmla="*/ 2 w 15"/>
                <a:gd name="T7" fmla="*/ 13 h 15"/>
                <a:gd name="T8" fmla="*/ 2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3"/>
                  </a:moveTo>
                  <a:cubicBezTo>
                    <a:pt x="5" y="0"/>
                    <a:pt x="9" y="0"/>
                    <a:pt x="12" y="3"/>
                  </a:cubicBezTo>
                  <a:cubicBezTo>
                    <a:pt x="15" y="5"/>
                    <a:pt x="15" y="10"/>
                    <a:pt x="12" y="13"/>
                  </a:cubicBezTo>
                  <a:cubicBezTo>
                    <a:pt x="9" y="15"/>
                    <a:pt x="5" y="15"/>
                    <a:pt x="2" y="13"/>
                  </a:cubicBezTo>
                  <a:cubicBezTo>
                    <a:pt x="0" y="10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xmlns="" id="{A49AAC12-E47B-A841-9F95-C5CFA658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" y="2125643"/>
              <a:ext cx="3175" cy="79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xmlns="" id="{A83A0B74-CDF2-5B4C-910B-1C6DA6F4D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600" y="1992293"/>
              <a:ext cx="88900" cy="88900"/>
            </a:xfrm>
            <a:custGeom>
              <a:avLst/>
              <a:gdLst>
                <a:gd name="T0" fmla="*/ 41 w 41"/>
                <a:gd name="T1" fmla="*/ 9 h 41"/>
                <a:gd name="T2" fmla="*/ 32 w 41"/>
                <a:gd name="T3" fmla="*/ 0 h 41"/>
                <a:gd name="T4" fmla="*/ 0 w 41"/>
                <a:gd name="T5" fmla="*/ 32 h 41"/>
                <a:gd name="T6" fmla="*/ 9 w 41"/>
                <a:gd name="T7" fmla="*/ 41 h 41"/>
                <a:gd name="T8" fmla="*/ 41 w 4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1" y="9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4" y="20"/>
                    <a:pt x="0" y="32"/>
                  </a:cubicBezTo>
                  <a:cubicBezTo>
                    <a:pt x="1" y="33"/>
                    <a:pt x="8" y="40"/>
                    <a:pt x="9" y="41"/>
                  </a:cubicBezTo>
                  <a:cubicBezTo>
                    <a:pt x="20" y="17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xmlns="" id="{C3637CD1-5BB5-D846-A8C7-C3919DD62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" y="1978005"/>
              <a:ext cx="109538" cy="107950"/>
            </a:xfrm>
            <a:custGeom>
              <a:avLst/>
              <a:gdLst>
                <a:gd name="T0" fmla="*/ 11 w 50"/>
                <a:gd name="T1" fmla="*/ 0 h 50"/>
                <a:gd name="T2" fmla="*/ 0 w 50"/>
                <a:gd name="T3" fmla="*/ 11 h 50"/>
                <a:gd name="T4" fmla="*/ 39 w 50"/>
                <a:gd name="T5" fmla="*/ 50 h 50"/>
                <a:gd name="T6" fmla="*/ 50 w 50"/>
                <a:gd name="T7" fmla="*/ 39 h 50"/>
                <a:gd name="T8" fmla="*/ 11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1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5" y="22"/>
                    <a:pt x="39" y="50"/>
                  </a:cubicBezTo>
                  <a:cubicBezTo>
                    <a:pt x="40" y="49"/>
                    <a:pt x="49" y="40"/>
                    <a:pt x="50" y="39"/>
                  </a:cubicBezTo>
                  <a:cubicBezTo>
                    <a:pt x="20" y="2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xmlns="" id="{FE5CB3EE-F5BC-7A4C-97DD-6D19514D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2168505"/>
              <a:ext cx="74613" cy="74613"/>
            </a:xfrm>
            <a:custGeom>
              <a:avLst/>
              <a:gdLst>
                <a:gd name="T0" fmla="*/ 34 w 34"/>
                <a:gd name="T1" fmla="*/ 8 h 34"/>
                <a:gd name="T2" fmla="*/ 27 w 34"/>
                <a:gd name="T3" fmla="*/ 0 h 34"/>
                <a:gd name="T4" fmla="*/ 0 w 34"/>
                <a:gd name="T5" fmla="*/ 27 h 34"/>
                <a:gd name="T6" fmla="*/ 7 w 34"/>
                <a:gd name="T7" fmla="*/ 34 h 34"/>
                <a:gd name="T8" fmla="*/ 34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4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9" y="17"/>
                    <a:pt x="0" y="27"/>
                  </a:cubicBezTo>
                  <a:cubicBezTo>
                    <a:pt x="0" y="28"/>
                    <a:pt x="6" y="34"/>
                    <a:pt x="7" y="34"/>
                  </a:cubicBezTo>
                  <a:cubicBezTo>
                    <a:pt x="16" y="14"/>
                    <a:pt x="34" y="8"/>
                    <a:pt x="34" y="8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Oval 41">
              <a:extLst>
                <a:ext uri="{FF2B5EF4-FFF2-40B4-BE49-F238E27FC236}">
                  <a16:creationId xmlns:a16="http://schemas.microsoft.com/office/drawing/2014/main" xmlns="" id="{7A463B7A-8F5D-814B-AFF2-945A11848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775" y="2039918"/>
              <a:ext cx="166688" cy="1682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Oval 42">
              <a:extLst>
                <a:ext uri="{FF2B5EF4-FFF2-40B4-BE49-F238E27FC236}">
                  <a16:creationId xmlns:a16="http://schemas.microsoft.com/office/drawing/2014/main" xmlns="" id="{2CB31786-B7BC-EE4C-A154-67AAA7E5D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" y="2055793"/>
              <a:ext cx="138113" cy="13970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Oval 43">
              <a:extLst>
                <a:ext uri="{FF2B5EF4-FFF2-40B4-BE49-F238E27FC236}">
                  <a16:creationId xmlns:a16="http://schemas.microsoft.com/office/drawing/2014/main" xmlns="" id="{6FA8619E-9A8D-7847-8C00-FD548578D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2" y="208436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xmlns="" id="{773A2711-FF41-2641-AE78-66616A99F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" y="2097068"/>
              <a:ext cx="19050" cy="19050"/>
            </a:xfrm>
            <a:custGeom>
              <a:avLst/>
              <a:gdLst>
                <a:gd name="T0" fmla="*/ 7 w 9"/>
                <a:gd name="T1" fmla="*/ 2 h 9"/>
                <a:gd name="T2" fmla="*/ 8 w 9"/>
                <a:gd name="T3" fmla="*/ 8 h 9"/>
                <a:gd name="T4" fmla="*/ 2 w 9"/>
                <a:gd name="T5" fmla="*/ 7 h 9"/>
                <a:gd name="T6" fmla="*/ 1 w 9"/>
                <a:gd name="T7" fmla="*/ 1 h 9"/>
                <a:gd name="T8" fmla="*/ 7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9" y="4"/>
                    <a:pt x="9" y="7"/>
                    <a:pt x="8" y="8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xmlns="" id="{5B162697-2361-4747-805B-0C266E32A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2" y="1944668"/>
              <a:ext cx="69850" cy="698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xmlns="" id="{4BD6C859-1F5D-3041-9BEB-6D4638A21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1951018"/>
              <a:ext cx="58738" cy="57150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xmlns="" id="{F03CDE63-F4D8-ED49-AD45-D144F6506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" y="196530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xmlns="" id="{2B53A79B-BE6E-A04D-A495-33F2CC3D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375" y="1966893"/>
              <a:ext cx="7938" cy="11113"/>
            </a:xfrm>
            <a:custGeom>
              <a:avLst/>
              <a:gdLst>
                <a:gd name="T0" fmla="*/ 3 w 4"/>
                <a:gd name="T1" fmla="*/ 2 h 5"/>
                <a:gd name="T2" fmla="*/ 3 w 4"/>
                <a:gd name="T3" fmla="*/ 4 h 5"/>
                <a:gd name="T4" fmla="*/ 1 w 4"/>
                <a:gd name="T5" fmla="*/ 3 h 5"/>
                <a:gd name="T6" fmla="*/ 0 w 4"/>
                <a:gd name="T7" fmla="*/ 1 h 5"/>
                <a:gd name="T8" fmla="*/ 3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3" y="2"/>
                    <a:pt x="4" y="3"/>
                    <a:pt x="3" y="4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xmlns="" id="{D41E544D-8EB7-8244-89BE-17D638F28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750" y="2219305"/>
              <a:ext cx="53975" cy="53975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xmlns="" id="{6917B746-C287-CA40-84C9-66B345C02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925" y="2222480"/>
              <a:ext cx="44450" cy="46038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xmlns="" id="{FDDB193E-E531-B040-B1B7-FE2278BB9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7" y="2233593"/>
              <a:ext cx="23813" cy="23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xmlns="" id="{CADD80A5-7F6A-554C-9D07-C1A3D8B3E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2236768"/>
              <a:ext cx="6350" cy="6350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xmlns="" id="{0C687F13-DE33-9241-93C3-DB58C0FB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950" y="2168505"/>
              <a:ext cx="68263" cy="68263"/>
            </a:xfrm>
            <a:custGeom>
              <a:avLst/>
              <a:gdLst>
                <a:gd name="T0" fmla="*/ 24 w 31"/>
                <a:gd name="T1" fmla="*/ 31 h 31"/>
                <a:gd name="T2" fmla="*/ 31 w 31"/>
                <a:gd name="T3" fmla="*/ 25 h 31"/>
                <a:gd name="T4" fmla="*/ 6 w 31"/>
                <a:gd name="T5" fmla="*/ 0 h 31"/>
                <a:gd name="T6" fmla="*/ 0 w 31"/>
                <a:gd name="T7" fmla="*/ 7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15" y="18"/>
                    <a:pt x="6" y="0"/>
                  </a:cubicBezTo>
                  <a:cubicBezTo>
                    <a:pt x="6" y="1"/>
                    <a:pt x="0" y="6"/>
                    <a:pt x="0" y="7"/>
                  </a:cubicBezTo>
                  <a:cubicBezTo>
                    <a:pt x="18" y="15"/>
                    <a:pt x="24" y="31"/>
                    <a:pt x="24" y="31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4">
              <a:extLst>
                <a:ext uri="{FF2B5EF4-FFF2-40B4-BE49-F238E27FC236}">
                  <a16:creationId xmlns:a16="http://schemas.microsoft.com/office/drawing/2014/main" xmlns="" id="{F469A698-FE39-4444-8CF7-F86BEB85D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2" y="1924030"/>
              <a:ext cx="84138" cy="8255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5">
              <a:extLst>
                <a:ext uri="{FF2B5EF4-FFF2-40B4-BE49-F238E27FC236}">
                  <a16:creationId xmlns:a16="http://schemas.microsoft.com/office/drawing/2014/main" xmlns="" id="{7B6EA394-EF00-4447-B279-8A3348365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" y="1930380"/>
              <a:ext cx="68263" cy="6826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6">
              <a:extLst>
                <a:ext uri="{FF2B5EF4-FFF2-40B4-BE49-F238E27FC236}">
                  <a16:creationId xmlns:a16="http://schemas.microsoft.com/office/drawing/2014/main" xmlns="" id="{2AA13A84-DB28-E34C-AEAA-636D0F71C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" y="1944668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xmlns="" id="{3D504038-AE84-324F-9D50-52D446F5B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" y="1951018"/>
              <a:ext cx="11113" cy="11113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4 h 5"/>
                <a:gd name="T4" fmla="*/ 1 w 5"/>
                <a:gd name="T5" fmla="*/ 3 h 5"/>
                <a:gd name="T6" fmla="*/ 1 w 5"/>
                <a:gd name="T7" fmla="*/ 0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5" y="2"/>
                    <a:pt x="5" y="3"/>
                    <a:pt x="4" y="4"/>
                  </a:cubicBezTo>
                  <a:cubicBezTo>
                    <a:pt x="4" y="5"/>
                    <a:pt x="2" y="4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8">
              <a:extLst>
                <a:ext uri="{FF2B5EF4-FFF2-40B4-BE49-F238E27FC236}">
                  <a16:creationId xmlns:a16="http://schemas.microsoft.com/office/drawing/2014/main" xmlns="" id="{C474C5F6-3422-AB4A-B1CD-0739EB1B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" y="2222480"/>
              <a:ext cx="60325" cy="63500"/>
            </a:xfrm>
            <a:prstGeom prst="ellipse">
              <a:avLst/>
            </a:pr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">
              <a:extLst>
                <a:ext uri="{FF2B5EF4-FFF2-40B4-BE49-F238E27FC236}">
                  <a16:creationId xmlns:a16="http://schemas.microsoft.com/office/drawing/2014/main" xmlns="" id="{9A15C01C-8A6E-D14A-90E4-BF3DE686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575" y="2230418"/>
              <a:ext cx="52388" cy="49213"/>
            </a:xfrm>
            <a:prstGeom prst="ellipse">
              <a:avLst/>
            </a:pr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xmlns="" id="{47DE26FB-B558-D048-9BC7-76BEACF9D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" y="2239943"/>
              <a:ext cx="2540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xmlns="" id="{936870C1-017D-9A4F-B478-948C95CD8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" y="2244705"/>
              <a:ext cx="7938" cy="6350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pic>
        <p:nvPicPr>
          <p:cNvPr id="60" name="Picture 2" descr="Figure thumbnail fx1">
            <a:extLst>
              <a:ext uri="{FF2B5EF4-FFF2-40B4-BE49-F238E27FC236}">
                <a16:creationId xmlns:a16="http://schemas.microsoft.com/office/drawing/2014/main" xmlns="" id="{D0CA71EB-D965-664D-B088-911422F6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4" y="2100263"/>
            <a:ext cx="1930791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F548377-294B-6A47-949C-F25613CE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4937310"/>
            <a:ext cx="27874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Число выделенных </a:t>
            </a:r>
            <a:r>
              <a:rPr lang="ru-RU" sz="1400" b="1" dirty="0" err="1">
                <a:solidFill>
                  <a:srgbClr val="002060"/>
                </a:solidFill>
              </a:rPr>
              <a:t>цПВВП</a:t>
            </a:r>
            <a:r>
              <a:rPr lang="ru-RU" sz="1400" b="1" dirty="0">
                <a:solidFill>
                  <a:srgbClr val="002060"/>
                </a:solidFill>
              </a:rPr>
              <a:t> за 1,5 года (01.2019-06.2019) :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</a:rPr>
              <a:t> от пациентов с ВАПП -</a:t>
            </a:r>
            <a:r>
              <a:rPr lang="ru-RU" sz="1400" b="1" dirty="0">
                <a:solidFill>
                  <a:srgbClr val="002060"/>
                </a:solidFill>
              </a:rPr>
              <a:t>161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</a:rPr>
              <a:t>от здоровых – </a:t>
            </a:r>
            <a:r>
              <a:rPr lang="ru-RU" sz="1400" b="1" dirty="0">
                <a:solidFill>
                  <a:srgbClr val="002060"/>
                </a:solidFill>
              </a:rPr>
              <a:t>158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</a:rPr>
              <a:t>из окружающей  среды - </a:t>
            </a:r>
            <a:r>
              <a:rPr lang="ru-RU" sz="1400" b="1" dirty="0">
                <a:solidFill>
                  <a:srgbClr val="002060"/>
                </a:solidFill>
              </a:rPr>
              <a:t>148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58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/>
              <a:t>Дифтерия в России </a:t>
            </a:r>
            <a:r>
              <a:rPr lang="en-US" altLang="ru-RU" sz="2800" b="1" baseline="30000" dirty="0"/>
              <a:t>1</a:t>
            </a:r>
            <a:endParaRPr lang="ru-RU" altLang="ru-RU" sz="2800" b="1" baseline="30000" dirty="0"/>
          </a:p>
        </p:txBody>
      </p:sp>
      <p:grpSp>
        <p:nvGrpSpPr>
          <p:cNvPr id="133" name="Группа 132"/>
          <p:cNvGrpSpPr/>
          <p:nvPr/>
        </p:nvGrpSpPr>
        <p:grpSpPr>
          <a:xfrm rot="4421806">
            <a:off x="274833" y="1230522"/>
            <a:ext cx="200025" cy="283369"/>
            <a:chOff x="1681162" y="2160568"/>
            <a:chExt cx="266700" cy="377825"/>
          </a:xfrm>
        </p:grpSpPr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8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1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2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6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743" name="Группа 742"/>
          <p:cNvGrpSpPr/>
          <p:nvPr/>
        </p:nvGrpSpPr>
        <p:grpSpPr>
          <a:xfrm>
            <a:off x="292218" y="984971"/>
            <a:ext cx="324671" cy="325595"/>
            <a:chOff x="-1608138" y="5318126"/>
            <a:chExt cx="1116012" cy="1119187"/>
          </a:xfrm>
        </p:grpSpPr>
        <p:sp>
          <p:nvSpPr>
            <p:cNvPr id="300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1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2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3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4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5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6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7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8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9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0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1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2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3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4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5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6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7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8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9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0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1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2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3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4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5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6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7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8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9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0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1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2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19" y="1054532"/>
            <a:ext cx="828016" cy="822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FEEA20-7294-6E41-A902-79F25CEC7C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1" y="1666174"/>
            <a:ext cx="2991095" cy="2010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EF043F-D998-4F4A-8791-47D3066677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856948"/>
            <a:ext cx="2861350" cy="2092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93A970-FB3C-3243-8040-A3406E32DD2D}"/>
              </a:ext>
            </a:extLst>
          </p:cNvPr>
          <p:cNvSpPr txBox="1"/>
          <p:nvPr/>
        </p:nvSpPr>
        <p:spPr>
          <a:xfrm>
            <a:off x="210782" y="1666174"/>
            <a:ext cx="57293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 dirty="0">
                <a:solidFill>
                  <a:srgbClr val="3D4495"/>
                </a:solidFill>
                <a:ea typeface="Roboto" pitchFamily="2" charset="0"/>
              </a:rPr>
              <a:t>• </a:t>
            </a:r>
            <a:r>
              <a:rPr lang="ru-RU" sz="2000" dirty="0"/>
              <a:t>1975 г. – 51 случай. По сравнению с 1959 г. (начало массовой иммунизации) заболеваемость </a:t>
            </a:r>
            <a:r>
              <a:rPr lang="ru-RU" sz="2000" b="1" dirty="0"/>
              <a:t>снизилась в 1456 раз, а смертность в 850 раз</a:t>
            </a:r>
            <a:r>
              <a:rPr lang="ru-RU" sz="2000" dirty="0"/>
              <a:t>.</a:t>
            </a:r>
          </a:p>
          <a:p>
            <a:endParaRPr lang="ru-RU" altLang="ru-RU" sz="2000" dirty="0">
              <a:solidFill>
                <a:srgbClr val="3D4495"/>
              </a:solidFill>
              <a:ea typeface="Roboto" pitchFamily="2" charset="0"/>
            </a:endParaRPr>
          </a:p>
          <a:p>
            <a:r>
              <a:rPr lang="en-US" altLang="ru-RU" sz="2000" dirty="0">
                <a:solidFill>
                  <a:srgbClr val="3D4495"/>
                </a:solidFill>
                <a:ea typeface="Roboto" pitchFamily="2" charset="0"/>
              </a:rPr>
              <a:t>• </a:t>
            </a:r>
            <a:r>
              <a:rPr lang="ru-RU" altLang="ru-RU" sz="2000" dirty="0">
                <a:solidFill>
                  <a:srgbClr val="3D4495"/>
                </a:solidFill>
                <a:ea typeface="Roboto" pitchFamily="2" charset="0"/>
              </a:rPr>
              <a:t> Н</a:t>
            </a:r>
            <a:r>
              <a:rPr lang="ru-RU" sz="2000" dirty="0"/>
              <a:t>ачало 1980-х - случаи дифтерии преимущественно среди взрослых. Удельный вес не иммунных взрослых достигал 70 – 75%</a:t>
            </a:r>
          </a:p>
          <a:p>
            <a:endParaRPr lang="ru-RU" sz="2000" dirty="0"/>
          </a:p>
          <a:p>
            <a:r>
              <a:rPr lang="en-US" altLang="ru-RU" sz="2000" dirty="0">
                <a:solidFill>
                  <a:srgbClr val="3D4495"/>
                </a:solidFill>
                <a:ea typeface="Roboto" pitchFamily="2" charset="0"/>
              </a:rPr>
              <a:t>• </a:t>
            </a:r>
            <a:r>
              <a:rPr lang="ru-RU" sz="2000" dirty="0"/>
              <a:t>1990 –1996 гг. - дифтерией заболело 111 144 человека,  умерло 3047 человек (729 детей, 37 подростков и 2281 взрослых). 95 % умерших не были привиты от дифтерии.  </a:t>
            </a:r>
          </a:p>
          <a:p>
            <a:r>
              <a:rPr lang="ru-RU" sz="2000" b="1" dirty="0"/>
              <a:t>Наблюдалось снижение охвата прививками детей первого года жизни до 51</a:t>
            </a:r>
            <a:r>
              <a:rPr lang="en-US" sz="2000" b="1" dirty="0"/>
              <a:t>%</a:t>
            </a:r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3572F-EB60-4A6B-84D4-736645CA2E84}"/>
              </a:ext>
            </a:extLst>
          </p:cNvPr>
          <p:cNvSpPr txBox="1"/>
          <p:nvPr/>
        </p:nvSpPr>
        <p:spPr>
          <a:xfrm>
            <a:off x="284797" y="6396335"/>
            <a:ext cx="837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Максимова Н.М., Якимова Т.Н., Маркина С.С., Яцковский К.А., </a:t>
            </a:r>
            <a:r>
              <a:rPr lang="ru-RU" sz="1200" dirty="0" err="1"/>
              <a:t>Адугюзелов</a:t>
            </a:r>
            <a:r>
              <a:rPr lang="ru-RU" sz="1200" dirty="0"/>
              <a:t> С.Э. Дифтерия в России в 21 веке. Эпидемиология и Вакцинопрофилактика. 2017;16(5):4-15. https://doi.org/10.31631/2073-3046-2017-16-5-4-15</a:t>
            </a:r>
          </a:p>
        </p:txBody>
      </p:sp>
    </p:spTree>
    <p:extLst>
      <p:ext uri="{BB962C8B-B14F-4D97-AF65-F5344CB8AC3E}">
        <p14:creationId xmlns:p14="http://schemas.microsoft.com/office/powerpoint/2010/main" val="102253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CE6C9B-4392-AC40-BE15-26A7094A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19" y="255884"/>
            <a:ext cx="8534400" cy="892629"/>
          </a:xfrm>
        </p:spPr>
        <p:txBody>
          <a:bodyPr>
            <a:noAutofit/>
          </a:bodyPr>
          <a:lstStyle/>
          <a:p>
            <a:r>
              <a:rPr lang="ru-RU" sz="2800" b="1" dirty="0"/>
              <a:t>Напряженность иммунитета к дифтерии </a:t>
            </a:r>
            <a:br>
              <a:rPr lang="ru-RU" sz="2800" b="1" dirty="0"/>
            </a:br>
            <a:r>
              <a:rPr lang="ru-RU" sz="2800" b="1" dirty="0"/>
              <a:t>у взрослых в РФ</a:t>
            </a:r>
          </a:p>
        </p:txBody>
      </p:sp>
      <p:grpSp>
        <p:nvGrpSpPr>
          <p:cNvPr id="6" name="Группа 132"/>
          <p:cNvGrpSpPr/>
          <p:nvPr/>
        </p:nvGrpSpPr>
        <p:grpSpPr>
          <a:xfrm rot="4421806">
            <a:off x="274833" y="1575245"/>
            <a:ext cx="200025" cy="283369"/>
            <a:chOff x="1681162" y="2160568"/>
            <a:chExt cx="266700" cy="377825"/>
          </a:xfrm>
        </p:grpSpPr>
        <p:sp>
          <p:nvSpPr>
            <p:cNvPr id="7" name="Freeform 101"/>
            <p:cNvSpPr>
              <a:spLocks/>
            </p:cNvSpPr>
            <p:nvPr/>
          </p:nvSpPr>
          <p:spPr bwMode="auto">
            <a:xfrm>
              <a:off x="1833562" y="2368530"/>
              <a:ext cx="15875" cy="33338"/>
            </a:xfrm>
            <a:custGeom>
              <a:avLst/>
              <a:gdLst>
                <a:gd name="T0" fmla="*/ 5 w 7"/>
                <a:gd name="T1" fmla="*/ 1 h 15"/>
                <a:gd name="T2" fmla="*/ 3 w 7"/>
                <a:gd name="T3" fmla="*/ 2 h 15"/>
                <a:gd name="T4" fmla="*/ 0 w 7"/>
                <a:gd name="T5" fmla="*/ 13 h 15"/>
                <a:gd name="T6" fmla="*/ 0 w 7"/>
                <a:gd name="T7" fmla="*/ 14 h 15"/>
                <a:gd name="T8" fmla="*/ 1 w 7"/>
                <a:gd name="T9" fmla="*/ 15 h 15"/>
                <a:gd name="T10" fmla="*/ 3 w 7"/>
                <a:gd name="T11" fmla="*/ 15 h 15"/>
                <a:gd name="T12" fmla="*/ 4 w 7"/>
                <a:gd name="T13" fmla="*/ 14 h 15"/>
                <a:gd name="T14" fmla="*/ 6 w 7"/>
                <a:gd name="T15" fmla="*/ 3 h 15"/>
                <a:gd name="T16" fmla="*/ 6 w 7"/>
                <a:gd name="T17" fmla="*/ 1 h 15"/>
                <a:gd name="T18" fmla="*/ 5 w 7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3" y="1"/>
                    <a:pt x="3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0" name="Freeform 102"/>
            <p:cNvSpPr>
              <a:spLocks noEditPoints="1"/>
            </p:cNvSpPr>
            <p:nvPr/>
          </p:nvSpPr>
          <p:spPr bwMode="auto">
            <a:xfrm>
              <a:off x="1727200" y="2203430"/>
              <a:ext cx="174625" cy="288925"/>
            </a:xfrm>
            <a:custGeom>
              <a:avLst/>
              <a:gdLst>
                <a:gd name="T0" fmla="*/ 55 w 80"/>
                <a:gd name="T1" fmla="*/ 4 h 133"/>
                <a:gd name="T2" fmla="*/ 42 w 80"/>
                <a:gd name="T3" fmla="*/ 28 h 133"/>
                <a:gd name="T4" fmla="*/ 4 w 80"/>
                <a:gd name="T5" fmla="*/ 122 h 133"/>
                <a:gd name="T6" fmla="*/ 35 w 80"/>
                <a:gd name="T7" fmla="*/ 124 h 133"/>
                <a:gd name="T8" fmla="*/ 49 w 80"/>
                <a:gd name="T9" fmla="*/ 21 h 133"/>
                <a:gd name="T10" fmla="*/ 51 w 80"/>
                <a:gd name="T11" fmla="*/ 27 h 133"/>
                <a:gd name="T12" fmla="*/ 49 w 80"/>
                <a:gd name="T13" fmla="*/ 21 h 133"/>
                <a:gd name="T14" fmla="*/ 10 w 80"/>
                <a:gd name="T15" fmla="*/ 123 h 133"/>
                <a:gd name="T16" fmla="*/ 13 w 80"/>
                <a:gd name="T17" fmla="*/ 122 h 133"/>
                <a:gd name="T18" fmla="*/ 29 w 80"/>
                <a:gd name="T19" fmla="*/ 119 h 133"/>
                <a:gd name="T20" fmla="*/ 27 w 80"/>
                <a:gd name="T21" fmla="*/ 115 h 133"/>
                <a:gd name="T22" fmla="*/ 29 w 80"/>
                <a:gd name="T23" fmla="*/ 119 h 133"/>
                <a:gd name="T24" fmla="*/ 20 w 80"/>
                <a:gd name="T25" fmla="*/ 115 h 133"/>
                <a:gd name="T26" fmla="*/ 16 w 80"/>
                <a:gd name="T27" fmla="*/ 114 h 133"/>
                <a:gd name="T28" fmla="*/ 28 w 80"/>
                <a:gd name="T29" fmla="*/ 102 h 133"/>
                <a:gd name="T30" fmla="*/ 32 w 80"/>
                <a:gd name="T31" fmla="*/ 103 h 133"/>
                <a:gd name="T32" fmla="*/ 33 w 80"/>
                <a:gd name="T33" fmla="*/ 92 h 133"/>
                <a:gd name="T34" fmla="*/ 30 w 80"/>
                <a:gd name="T35" fmla="*/ 86 h 133"/>
                <a:gd name="T36" fmla="*/ 33 w 80"/>
                <a:gd name="T37" fmla="*/ 92 h 133"/>
                <a:gd name="T38" fmla="*/ 37 w 80"/>
                <a:gd name="T39" fmla="*/ 97 h 133"/>
                <a:gd name="T40" fmla="*/ 40 w 80"/>
                <a:gd name="T41" fmla="*/ 96 h 133"/>
                <a:gd name="T42" fmla="*/ 42 w 80"/>
                <a:gd name="T43" fmla="*/ 79 h 133"/>
                <a:gd name="T44" fmla="*/ 39 w 80"/>
                <a:gd name="T45" fmla="*/ 72 h 133"/>
                <a:gd name="T46" fmla="*/ 42 w 80"/>
                <a:gd name="T47" fmla="*/ 79 h 133"/>
                <a:gd name="T48" fmla="*/ 44 w 80"/>
                <a:gd name="T49" fmla="*/ 104 h 133"/>
                <a:gd name="T50" fmla="*/ 46 w 80"/>
                <a:gd name="T51" fmla="*/ 103 h 133"/>
                <a:gd name="T52" fmla="*/ 57 w 80"/>
                <a:gd name="T53" fmla="*/ 79 h 133"/>
                <a:gd name="T54" fmla="*/ 50 w 80"/>
                <a:gd name="T55" fmla="*/ 93 h 133"/>
                <a:gd name="T56" fmla="*/ 47 w 80"/>
                <a:gd name="T57" fmla="*/ 88 h 133"/>
                <a:gd name="T58" fmla="*/ 52 w 80"/>
                <a:gd name="T59" fmla="*/ 75 h 133"/>
                <a:gd name="T60" fmla="*/ 57 w 80"/>
                <a:gd name="T61" fmla="*/ 76 h 133"/>
                <a:gd name="T62" fmla="*/ 58 w 80"/>
                <a:gd name="T63" fmla="*/ 51 h 133"/>
                <a:gd name="T64" fmla="*/ 46 w 80"/>
                <a:gd name="T65" fmla="*/ 62 h 133"/>
                <a:gd name="T66" fmla="*/ 45 w 80"/>
                <a:gd name="T67" fmla="*/ 58 h 133"/>
                <a:gd name="T68" fmla="*/ 57 w 80"/>
                <a:gd name="T69" fmla="*/ 46 h 133"/>
                <a:gd name="T70" fmla="*/ 58 w 80"/>
                <a:gd name="T71" fmla="*/ 51 h 133"/>
                <a:gd name="T72" fmla="*/ 54 w 80"/>
                <a:gd name="T73" fmla="*/ 13 h 133"/>
                <a:gd name="T74" fmla="*/ 59 w 80"/>
                <a:gd name="T75" fmla="*/ 11 h 133"/>
                <a:gd name="T76" fmla="*/ 60 w 80"/>
                <a:gd name="T77" fmla="*/ 35 h 133"/>
                <a:gd name="T78" fmla="*/ 62 w 80"/>
                <a:gd name="T79" fmla="*/ 20 h 133"/>
                <a:gd name="T80" fmla="*/ 66 w 80"/>
                <a:gd name="T81" fmla="*/ 21 h 133"/>
                <a:gd name="T82" fmla="*/ 68 w 80"/>
                <a:gd name="T83" fmla="*/ 35 h 133"/>
                <a:gd name="T84" fmla="*/ 61 w 80"/>
                <a:gd name="T85" fmla="*/ 38 h 133"/>
                <a:gd name="T86" fmla="*/ 66 w 80"/>
                <a:gd name="T87" fmla="*/ 65 h 133"/>
                <a:gd name="T88" fmla="*/ 64 w 80"/>
                <a:gd name="T89" fmla="*/ 59 h 133"/>
                <a:gd name="T90" fmla="*/ 66 w 80"/>
                <a:gd name="T91" fmla="*/ 65 h 133"/>
                <a:gd name="T92" fmla="*/ 69 w 80"/>
                <a:gd name="T93" fmla="*/ 47 h 133"/>
                <a:gd name="T94" fmla="*/ 72 w 80"/>
                <a:gd name="T95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33">
                  <a:moveTo>
                    <a:pt x="77" y="25"/>
                  </a:moveTo>
                  <a:cubicBezTo>
                    <a:pt x="76" y="10"/>
                    <a:pt x="64" y="0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6" y="7"/>
                    <a:pt x="41" y="18"/>
                    <a:pt x="42" y="28"/>
                  </a:cubicBezTo>
                  <a:cubicBezTo>
                    <a:pt x="44" y="54"/>
                    <a:pt x="33" y="80"/>
                    <a:pt x="13" y="97"/>
                  </a:cubicBezTo>
                  <a:cubicBezTo>
                    <a:pt x="5" y="103"/>
                    <a:pt x="0" y="114"/>
                    <a:pt x="4" y="122"/>
                  </a:cubicBezTo>
                  <a:cubicBezTo>
                    <a:pt x="4" y="122"/>
                    <a:pt x="4" y="123"/>
                    <a:pt x="4" y="123"/>
                  </a:cubicBezTo>
                  <a:cubicBezTo>
                    <a:pt x="8" y="131"/>
                    <a:pt x="23" y="133"/>
                    <a:pt x="35" y="124"/>
                  </a:cubicBezTo>
                  <a:cubicBezTo>
                    <a:pt x="64" y="100"/>
                    <a:pt x="80" y="63"/>
                    <a:pt x="77" y="25"/>
                  </a:cubicBezTo>
                  <a:close/>
                  <a:moveTo>
                    <a:pt x="49" y="21"/>
                  </a:moveTo>
                  <a:cubicBezTo>
                    <a:pt x="50" y="20"/>
                    <a:pt x="52" y="21"/>
                    <a:pt x="53" y="23"/>
                  </a:cubicBezTo>
                  <a:cubicBezTo>
                    <a:pt x="53" y="24"/>
                    <a:pt x="53" y="26"/>
                    <a:pt x="51" y="27"/>
                  </a:cubicBezTo>
                  <a:cubicBezTo>
                    <a:pt x="49" y="27"/>
                    <a:pt x="48" y="27"/>
                    <a:pt x="47" y="25"/>
                  </a:cubicBezTo>
                  <a:cubicBezTo>
                    <a:pt x="46" y="23"/>
                    <a:pt x="47" y="22"/>
                    <a:pt x="49" y="21"/>
                  </a:cubicBezTo>
                  <a:close/>
                  <a:moveTo>
                    <a:pt x="12" y="124"/>
                  </a:moveTo>
                  <a:cubicBezTo>
                    <a:pt x="11" y="125"/>
                    <a:pt x="10" y="124"/>
                    <a:pt x="10" y="123"/>
                  </a:cubicBezTo>
                  <a:cubicBezTo>
                    <a:pt x="9" y="123"/>
                    <a:pt x="10" y="122"/>
                    <a:pt x="10" y="121"/>
                  </a:cubicBezTo>
                  <a:cubicBezTo>
                    <a:pt x="11" y="121"/>
                    <a:pt x="12" y="121"/>
                    <a:pt x="13" y="122"/>
                  </a:cubicBezTo>
                  <a:cubicBezTo>
                    <a:pt x="13" y="123"/>
                    <a:pt x="13" y="124"/>
                    <a:pt x="12" y="124"/>
                  </a:cubicBezTo>
                  <a:close/>
                  <a:moveTo>
                    <a:pt x="29" y="119"/>
                  </a:moveTo>
                  <a:cubicBezTo>
                    <a:pt x="27" y="120"/>
                    <a:pt x="26" y="119"/>
                    <a:pt x="25" y="118"/>
                  </a:cubicBezTo>
                  <a:cubicBezTo>
                    <a:pt x="25" y="117"/>
                    <a:pt x="25" y="115"/>
                    <a:pt x="27" y="115"/>
                  </a:cubicBezTo>
                  <a:cubicBezTo>
                    <a:pt x="28" y="114"/>
                    <a:pt x="29" y="115"/>
                    <a:pt x="30" y="116"/>
                  </a:cubicBezTo>
                  <a:cubicBezTo>
                    <a:pt x="30" y="117"/>
                    <a:pt x="30" y="119"/>
                    <a:pt x="29" y="119"/>
                  </a:cubicBezTo>
                  <a:close/>
                  <a:moveTo>
                    <a:pt x="31" y="107"/>
                  </a:moveTo>
                  <a:cubicBezTo>
                    <a:pt x="20" y="115"/>
                    <a:pt x="20" y="115"/>
                    <a:pt x="20" y="115"/>
                  </a:cubicBezTo>
                  <a:cubicBezTo>
                    <a:pt x="19" y="116"/>
                    <a:pt x="17" y="115"/>
                    <a:pt x="16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5" y="112"/>
                    <a:pt x="15" y="110"/>
                    <a:pt x="17" y="10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31" y="101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3" y="104"/>
                    <a:pt x="33" y="106"/>
                    <a:pt x="31" y="107"/>
                  </a:cubicBezTo>
                  <a:close/>
                  <a:moveTo>
                    <a:pt x="33" y="92"/>
                  </a:moveTo>
                  <a:cubicBezTo>
                    <a:pt x="31" y="92"/>
                    <a:pt x="29" y="92"/>
                    <a:pt x="29" y="90"/>
                  </a:cubicBezTo>
                  <a:cubicBezTo>
                    <a:pt x="28" y="88"/>
                    <a:pt x="29" y="86"/>
                    <a:pt x="30" y="86"/>
                  </a:cubicBezTo>
                  <a:cubicBezTo>
                    <a:pt x="32" y="85"/>
                    <a:pt x="34" y="86"/>
                    <a:pt x="35" y="88"/>
                  </a:cubicBezTo>
                  <a:cubicBezTo>
                    <a:pt x="35" y="89"/>
                    <a:pt x="34" y="91"/>
                    <a:pt x="33" y="92"/>
                  </a:cubicBezTo>
                  <a:close/>
                  <a:moveTo>
                    <a:pt x="39" y="98"/>
                  </a:moveTo>
                  <a:cubicBezTo>
                    <a:pt x="38" y="99"/>
                    <a:pt x="37" y="98"/>
                    <a:pt x="37" y="97"/>
                  </a:cubicBezTo>
                  <a:cubicBezTo>
                    <a:pt x="36" y="96"/>
                    <a:pt x="37" y="95"/>
                    <a:pt x="38" y="95"/>
                  </a:cubicBezTo>
                  <a:cubicBezTo>
                    <a:pt x="39" y="95"/>
                    <a:pt x="40" y="95"/>
                    <a:pt x="40" y="96"/>
                  </a:cubicBezTo>
                  <a:cubicBezTo>
                    <a:pt x="41" y="97"/>
                    <a:pt x="40" y="98"/>
                    <a:pt x="39" y="98"/>
                  </a:cubicBezTo>
                  <a:close/>
                  <a:moveTo>
                    <a:pt x="42" y="79"/>
                  </a:moveTo>
                  <a:cubicBezTo>
                    <a:pt x="40" y="80"/>
                    <a:pt x="38" y="79"/>
                    <a:pt x="37" y="77"/>
                  </a:cubicBezTo>
                  <a:cubicBezTo>
                    <a:pt x="36" y="75"/>
                    <a:pt x="37" y="73"/>
                    <a:pt x="39" y="72"/>
                  </a:cubicBezTo>
                  <a:cubicBezTo>
                    <a:pt x="41" y="72"/>
                    <a:pt x="43" y="73"/>
                    <a:pt x="44" y="74"/>
                  </a:cubicBezTo>
                  <a:cubicBezTo>
                    <a:pt x="44" y="76"/>
                    <a:pt x="43" y="78"/>
                    <a:pt x="42" y="79"/>
                  </a:cubicBezTo>
                  <a:close/>
                  <a:moveTo>
                    <a:pt x="46" y="105"/>
                  </a:moveTo>
                  <a:cubicBezTo>
                    <a:pt x="45" y="105"/>
                    <a:pt x="44" y="105"/>
                    <a:pt x="44" y="104"/>
                  </a:cubicBezTo>
                  <a:cubicBezTo>
                    <a:pt x="44" y="103"/>
                    <a:pt x="44" y="103"/>
                    <a:pt x="45" y="102"/>
                  </a:cubicBezTo>
                  <a:cubicBezTo>
                    <a:pt x="45" y="102"/>
                    <a:pt x="46" y="102"/>
                    <a:pt x="46" y="103"/>
                  </a:cubicBezTo>
                  <a:cubicBezTo>
                    <a:pt x="47" y="104"/>
                    <a:pt x="46" y="104"/>
                    <a:pt x="46" y="105"/>
                  </a:cubicBezTo>
                  <a:close/>
                  <a:moveTo>
                    <a:pt x="57" y="79"/>
                  </a:moveTo>
                  <a:cubicBezTo>
                    <a:pt x="55" y="90"/>
                    <a:pt x="55" y="90"/>
                    <a:pt x="55" y="90"/>
                  </a:cubicBezTo>
                  <a:cubicBezTo>
                    <a:pt x="54" y="92"/>
                    <a:pt x="52" y="94"/>
                    <a:pt x="50" y="93"/>
                  </a:cubicBezTo>
                  <a:cubicBezTo>
                    <a:pt x="49" y="93"/>
                    <a:pt x="48" y="92"/>
                    <a:pt x="48" y="91"/>
                  </a:cubicBezTo>
                  <a:cubicBezTo>
                    <a:pt x="47" y="90"/>
                    <a:pt x="47" y="89"/>
                    <a:pt x="47" y="88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1" y="75"/>
                    <a:pt x="52" y="75"/>
                  </a:cubicBezTo>
                  <a:cubicBezTo>
                    <a:pt x="53" y="74"/>
                    <a:pt x="54" y="74"/>
                    <a:pt x="55" y="75"/>
                  </a:cubicBezTo>
                  <a:cubicBezTo>
                    <a:pt x="56" y="75"/>
                    <a:pt x="57" y="76"/>
                    <a:pt x="57" y="76"/>
                  </a:cubicBezTo>
                  <a:cubicBezTo>
                    <a:pt x="58" y="77"/>
                    <a:pt x="58" y="78"/>
                    <a:pt x="57" y="79"/>
                  </a:cubicBezTo>
                  <a:close/>
                  <a:moveTo>
                    <a:pt x="58" y="51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0" y="63"/>
                    <a:pt x="48" y="63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59"/>
                    <a:pt x="45" y="58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6" y="45"/>
                    <a:pt x="57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7"/>
                    <a:pt x="59" y="49"/>
                    <a:pt x="58" y="51"/>
                  </a:cubicBezTo>
                  <a:close/>
                  <a:moveTo>
                    <a:pt x="58" y="15"/>
                  </a:moveTo>
                  <a:cubicBezTo>
                    <a:pt x="56" y="15"/>
                    <a:pt x="55" y="14"/>
                    <a:pt x="54" y="13"/>
                  </a:cubicBezTo>
                  <a:cubicBezTo>
                    <a:pt x="53" y="12"/>
                    <a:pt x="54" y="10"/>
                    <a:pt x="56" y="9"/>
                  </a:cubicBezTo>
                  <a:cubicBezTo>
                    <a:pt x="57" y="9"/>
                    <a:pt x="59" y="9"/>
                    <a:pt x="59" y="11"/>
                  </a:cubicBezTo>
                  <a:cubicBezTo>
                    <a:pt x="60" y="12"/>
                    <a:pt x="59" y="14"/>
                    <a:pt x="58" y="15"/>
                  </a:cubicBezTo>
                  <a:close/>
                  <a:moveTo>
                    <a:pt x="60" y="35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22"/>
                    <a:pt x="60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7"/>
                    <a:pt x="66" y="39"/>
                    <a:pt x="64" y="39"/>
                  </a:cubicBezTo>
                  <a:cubicBezTo>
                    <a:pt x="63" y="39"/>
                    <a:pt x="62" y="38"/>
                    <a:pt x="61" y="38"/>
                  </a:cubicBezTo>
                  <a:cubicBezTo>
                    <a:pt x="60" y="37"/>
                    <a:pt x="60" y="36"/>
                    <a:pt x="60" y="35"/>
                  </a:cubicBezTo>
                  <a:close/>
                  <a:moveTo>
                    <a:pt x="66" y="65"/>
                  </a:moveTo>
                  <a:cubicBezTo>
                    <a:pt x="65" y="66"/>
                    <a:pt x="63" y="65"/>
                    <a:pt x="62" y="63"/>
                  </a:cubicBezTo>
                  <a:cubicBezTo>
                    <a:pt x="61" y="62"/>
                    <a:pt x="62" y="60"/>
                    <a:pt x="64" y="59"/>
                  </a:cubicBezTo>
                  <a:cubicBezTo>
                    <a:pt x="65" y="58"/>
                    <a:pt x="67" y="59"/>
                    <a:pt x="68" y="61"/>
                  </a:cubicBezTo>
                  <a:cubicBezTo>
                    <a:pt x="69" y="62"/>
                    <a:pt x="68" y="64"/>
                    <a:pt x="66" y="65"/>
                  </a:cubicBezTo>
                  <a:close/>
                  <a:moveTo>
                    <a:pt x="71" y="48"/>
                  </a:moveTo>
                  <a:cubicBezTo>
                    <a:pt x="70" y="48"/>
                    <a:pt x="69" y="48"/>
                    <a:pt x="69" y="47"/>
                  </a:cubicBezTo>
                  <a:cubicBezTo>
                    <a:pt x="69" y="46"/>
                    <a:pt x="69" y="45"/>
                    <a:pt x="70" y="45"/>
                  </a:cubicBezTo>
                  <a:cubicBezTo>
                    <a:pt x="70" y="45"/>
                    <a:pt x="71" y="45"/>
                    <a:pt x="72" y="46"/>
                  </a:cubicBezTo>
                  <a:cubicBezTo>
                    <a:pt x="72" y="47"/>
                    <a:pt x="72" y="47"/>
                    <a:pt x="71" y="48"/>
                  </a:cubicBezTo>
                  <a:close/>
                </a:path>
              </a:pathLst>
            </a:custGeom>
            <a:solidFill>
              <a:srgbClr val="FF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1860550" y="2251055"/>
              <a:ext cx="9525" cy="33338"/>
            </a:xfrm>
            <a:custGeom>
              <a:avLst/>
              <a:gdLst>
                <a:gd name="T0" fmla="*/ 5 w 5"/>
                <a:gd name="T1" fmla="*/ 13 h 15"/>
                <a:gd name="T2" fmla="*/ 4 w 5"/>
                <a:gd name="T3" fmla="*/ 1 h 15"/>
                <a:gd name="T4" fmla="*/ 3 w 5"/>
                <a:gd name="T5" fmla="*/ 0 h 15"/>
                <a:gd name="T6" fmla="*/ 2 w 5"/>
                <a:gd name="T7" fmla="*/ 0 h 15"/>
                <a:gd name="T8" fmla="*/ 2 w 5"/>
                <a:gd name="T9" fmla="*/ 0 h 15"/>
                <a:gd name="T10" fmla="*/ 0 w 5"/>
                <a:gd name="T11" fmla="*/ 2 h 15"/>
                <a:gd name="T12" fmla="*/ 1 w 5"/>
                <a:gd name="T13" fmla="*/ 13 h 15"/>
                <a:gd name="T14" fmla="*/ 2 w 5"/>
                <a:gd name="T15" fmla="*/ 14 h 15"/>
                <a:gd name="T16" fmla="*/ 3 w 5"/>
                <a:gd name="T17" fmla="*/ 15 h 15"/>
                <a:gd name="T18" fmla="*/ 3 w 5"/>
                <a:gd name="T19" fmla="*/ 15 h 15"/>
                <a:gd name="T20" fmla="*/ 5 w 5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1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5" y="14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2" name="Freeform 104"/>
            <p:cNvSpPr>
              <a:spLocks noEditPoints="1"/>
            </p:cNvSpPr>
            <p:nvPr/>
          </p:nvSpPr>
          <p:spPr bwMode="auto">
            <a:xfrm>
              <a:off x="1681162" y="2160568"/>
              <a:ext cx="266700" cy="377825"/>
            </a:xfrm>
            <a:custGeom>
              <a:avLst/>
              <a:gdLst>
                <a:gd name="T0" fmla="*/ 116 w 122"/>
                <a:gd name="T1" fmla="*/ 48 h 174"/>
                <a:gd name="T2" fmla="*/ 102 w 122"/>
                <a:gd name="T3" fmla="*/ 45 h 174"/>
                <a:gd name="T4" fmla="*/ 116 w 122"/>
                <a:gd name="T5" fmla="*/ 37 h 174"/>
                <a:gd name="T6" fmla="*/ 107 w 122"/>
                <a:gd name="T7" fmla="*/ 32 h 174"/>
                <a:gd name="T8" fmla="*/ 95 w 122"/>
                <a:gd name="T9" fmla="*/ 17 h 174"/>
                <a:gd name="T10" fmla="*/ 89 w 122"/>
                <a:gd name="T11" fmla="*/ 8 h 174"/>
                <a:gd name="T12" fmla="*/ 89 w 122"/>
                <a:gd name="T13" fmla="*/ 22 h 174"/>
                <a:gd name="T14" fmla="*/ 77 w 122"/>
                <a:gd name="T15" fmla="*/ 4 h 174"/>
                <a:gd name="T16" fmla="*/ 71 w 122"/>
                <a:gd name="T17" fmla="*/ 12 h 174"/>
                <a:gd name="T18" fmla="*/ 56 w 122"/>
                <a:gd name="T19" fmla="*/ 26 h 174"/>
                <a:gd name="T20" fmla="*/ 47 w 122"/>
                <a:gd name="T21" fmla="*/ 31 h 174"/>
                <a:gd name="T22" fmla="*/ 59 w 122"/>
                <a:gd name="T23" fmla="*/ 47 h 174"/>
                <a:gd name="T24" fmla="*/ 39 w 122"/>
                <a:gd name="T25" fmla="*/ 47 h 174"/>
                <a:gd name="T26" fmla="*/ 59 w 122"/>
                <a:gd name="T27" fmla="*/ 50 h 174"/>
                <a:gd name="T28" fmla="*/ 44 w 122"/>
                <a:gd name="T29" fmla="*/ 63 h 174"/>
                <a:gd name="T30" fmla="*/ 49 w 122"/>
                <a:gd name="T31" fmla="*/ 71 h 174"/>
                <a:gd name="T32" fmla="*/ 41 w 122"/>
                <a:gd name="T33" fmla="*/ 91 h 174"/>
                <a:gd name="T34" fmla="*/ 31 w 122"/>
                <a:gd name="T35" fmla="*/ 94 h 174"/>
                <a:gd name="T36" fmla="*/ 32 w 122"/>
                <a:gd name="T37" fmla="*/ 113 h 174"/>
                <a:gd name="T38" fmla="*/ 16 w 122"/>
                <a:gd name="T39" fmla="*/ 100 h 174"/>
                <a:gd name="T40" fmla="*/ 30 w 122"/>
                <a:gd name="T41" fmla="*/ 114 h 174"/>
                <a:gd name="T42" fmla="*/ 6 w 122"/>
                <a:gd name="T43" fmla="*/ 123 h 174"/>
                <a:gd name="T44" fmla="*/ 12 w 122"/>
                <a:gd name="T45" fmla="*/ 132 h 174"/>
                <a:gd name="T46" fmla="*/ 21 w 122"/>
                <a:gd name="T47" fmla="*/ 144 h 174"/>
                <a:gd name="T48" fmla="*/ 8 w 122"/>
                <a:gd name="T49" fmla="*/ 151 h 174"/>
                <a:gd name="T50" fmla="*/ 18 w 122"/>
                <a:gd name="T51" fmla="*/ 154 h 174"/>
                <a:gd name="T52" fmla="*/ 41 w 122"/>
                <a:gd name="T53" fmla="*/ 162 h 174"/>
                <a:gd name="T54" fmla="*/ 50 w 122"/>
                <a:gd name="T55" fmla="*/ 168 h 174"/>
                <a:gd name="T56" fmla="*/ 49 w 122"/>
                <a:gd name="T57" fmla="*/ 152 h 174"/>
                <a:gd name="T58" fmla="*/ 64 w 122"/>
                <a:gd name="T59" fmla="*/ 154 h 174"/>
                <a:gd name="T60" fmla="*/ 74 w 122"/>
                <a:gd name="T61" fmla="*/ 155 h 174"/>
                <a:gd name="T62" fmla="*/ 61 w 122"/>
                <a:gd name="T63" fmla="*/ 144 h 174"/>
                <a:gd name="T64" fmla="*/ 80 w 122"/>
                <a:gd name="T65" fmla="*/ 146 h 174"/>
                <a:gd name="T66" fmla="*/ 81 w 122"/>
                <a:gd name="T67" fmla="*/ 136 h 174"/>
                <a:gd name="T68" fmla="*/ 93 w 122"/>
                <a:gd name="T69" fmla="*/ 120 h 174"/>
                <a:gd name="T70" fmla="*/ 103 w 122"/>
                <a:gd name="T71" fmla="*/ 117 h 174"/>
                <a:gd name="T72" fmla="*/ 87 w 122"/>
                <a:gd name="T73" fmla="*/ 112 h 174"/>
                <a:gd name="T74" fmla="*/ 105 w 122"/>
                <a:gd name="T75" fmla="*/ 107 h 174"/>
                <a:gd name="T76" fmla="*/ 103 w 122"/>
                <a:gd name="T77" fmla="*/ 97 h 174"/>
                <a:gd name="T78" fmla="*/ 108 w 122"/>
                <a:gd name="T79" fmla="*/ 79 h 174"/>
                <a:gd name="T80" fmla="*/ 116 w 122"/>
                <a:gd name="T81" fmla="*/ 72 h 174"/>
                <a:gd name="T82" fmla="*/ 102 w 122"/>
                <a:gd name="T83" fmla="*/ 57 h 174"/>
                <a:gd name="T84" fmla="*/ 56 w 122"/>
                <a:gd name="T85" fmla="*/ 144 h 174"/>
                <a:gd name="T86" fmla="*/ 34 w 122"/>
                <a:gd name="T87" fmla="*/ 117 h 174"/>
                <a:gd name="T88" fmla="*/ 76 w 122"/>
                <a:gd name="T89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74">
                  <a:moveTo>
                    <a:pt x="116" y="62"/>
                  </a:moveTo>
                  <a:cubicBezTo>
                    <a:pt x="120" y="62"/>
                    <a:pt x="122" y="59"/>
                    <a:pt x="122" y="55"/>
                  </a:cubicBezTo>
                  <a:cubicBezTo>
                    <a:pt x="122" y="51"/>
                    <a:pt x="119" y="48"/>
                    <a:pt x="116" y="48"/>
                  </a:cubicBezTo>
                  <a:cubicBezTo>
                    <a:pt x="113" y="48"/>
                    <a:pt x="111" y="51"/>
                    <a:pt x="110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1"/>
                    <a:pt x="102" y="48"/>
                    <a:pt x="102" y="45"/>
                  </a:cubicBezTo>
                  <a:cubicBezTo>
                    <a:pt x="101" y="42"/>
                    <a:pt x="101" y="40"/>
                    <a:pt x="100" y="37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10" y="37"/>
                    <a:pt x="113" y="38"/>
                    <a:pt x="116" y="37"/>
                  </a:cubicBezTo>
                  <a:cubicBezTo>
                    <a:pt x="118" y="36"/>
                    <a:pt x="120" y="32"/>
                    <a:pt x="118" y="28"/>
                  </a:cubicBezTo>
                  <a:cubicBezTo>
                    <a:pt x="117" y="25"/>
                    <a:pt x="113" y="23"/>
                    <a:pt x="110" y="24"/>
                  </a:cubicBezTo>
                  <a:cubicBezTo>
                    <a:pt x="107" y="25"/>
                    <a:pt x="106" y="28"/>
                    <a:pt x="107" y="32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1"/>
                    <a:pt x="95" y="27"/>
                    <a:pt x="92" y="24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9" y="17"/>
                    <a:pt x="102" y="16"/>
                    <a:pt x="103" y="14"/>
                  </a:cubicBezTo>
                  <a:cubicBezTo>
                    <a:pt x="104" y="11"/>
                    <a:pt x="102" y="7"/>
                    <a:pt x="98" y="5"/>
                  </a:cubicBezTo>
                  <a:cubicBezTo>
                    <a:pt x="94" y="4"/>
                    <a:pt x="90" y="5"/>
                    <a:pt x="89" y="8"/>
                  </a:cubicBezTo>
                  <a:cubicBezTo>
                    <a:pt x="88" y="11"/>
                    <a:pt x="90" y="14"/>
                    <a:pt x="93" y="16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5" y="19"/>
                    <a:pt x="80" y="18"/>
                    <a:pt x="76" y="2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10"/>
                    <a:pt x="78" y="7"/>
                    <a:pt x="77" y="4"/>
                  </a:cubicBezTo>
                  <a:cubicBezTo>
                    <a:pt x="76" y="1"/>
                    <a:pt x="72" y="0"/>
                    <a:pt x="68" y="1"/>
                  </a:cubicBezTo>
                  <a:cubicBezTo>
                    <a:pt x="65" y="2"/>
                    <a:pt x="62" y="6"/>
                    <a:pt x="63" y="9"/>
                  </a:cubicBezTo>
                  <a:cubicBezTo>
                    <a:pt x="64" y="12"/>
                    <a:pt x="67" y="13"/>
                    <a:pt x="71" y="1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69" y="22"/>
                    <a:pt x="66" y="26"/>
                    <a:pt x="64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2"/>
                    <a:pt x="56" y="19"/>
                    <a:pt x="54" y="18"/>
                  </a:cubicBezTo>
                  <a:cubicBezTo>
                    <a:pt x="51" y="16"/>
                    <a:pt x="47" y="18"/>
                    <a:pt x="45" y="22"/>
                  </a:cubicBezTo>
                  <a:cubicBezTo>
                    <a:pt x="43" y="25"/>
                    <a:pt x="44" y="29"/>
                    <a:pt x="47" y="31"/>
                  </a:cubicBezTo>
                  <a:cubicBezTo>
                    <a:pt x="50" y="32"/>
                    <a:pt x="53" y="31"/>
                    <a:pt x="55" y="2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0" y="37"/>
                    <a:pt x="59" y="42"/>
                    <a:pt x="59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3"/>
                    <a:pt x="49" y="40"/>
                    <a:pt x="46" y="40"/>
                  </a:cubicBezTo>
                  <a:cubicBezTo>
                    <a:pt x="43" y="40"/>
                    <a:pt x="40" y="43"/>
                    <a:pt x="39" y="47"/>
                  </a:cubicBezTo>
                  <a:cubicBezTo>
                    <a:pt x="39" y="51"/>
                    <a:pt x="41" y="54"/>
                    <a:pt x="44" y="55"/>
                  </a:cubicBezTo>
                  <a:cubicBezTo>
                    <a:pt x="47" y="55"/>
                    <a:pt x="50" y="52"/>
                    <a:pt x="51" y="4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57"/>
                    <a:pt x="59" y="63"/>
                    <a:pt x="58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6"/>
                    <a:pt x="47" y="63"/>
                    <a:pt x="44" y="63"/>
                  </a:cubicBezTo>
                  <a:cubicBezTo>
                    <a:pt x="41" y="62"/>
                    <a:pt x="38" y="65"/>
                    <a:pt x="38" y="69"/>
                  </a:cubicBezTo>
                  <a:cubicBezTo>
                    <a:pt x="38" y="73"/>
                    <a:pt x="40" y="77"/>
                    <a:pt x="43" y="77"/>
                  </a:cubicBezTo>
                  <a:cubicBezTo>
                    <a:pt x="46" y="77"/>
                    <a:pt x="49" y="75"/>
                    <a:pt x="49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5" y="80"/>
                    <a:pt x="52" y="88"/>
                    <a:pt x="47" y="95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3" y="88"/>
                    <a:pt x="42" y="84"/>
                    <a:pt x="40" y="83"/>
                  </a:cubicBezTo>
                  <a:cubicBezTo>
                    <a:pt x="37" y="81"/>
                    <a:pt x="33" y="82"/>
                    <a:pt x="31" y="85"/>
                  </a:cubicBezTo>
                  <a:cubicBezTo>
                    <a:pt x="29" y="88"/>
                    <a:pt x="29" y="92"/>
                    <a:pt x="31" y="94"/>
                  </a:cubicBezTo>
                  <a:cubicBezTo>
                    <a:pt x="34" y="96"/>
                    <a:pt x="37" y="95"/>
                    <a:pt x="39" y="9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2" y="103"/>
                    <a:pt x="38" y="108"/>
                    <a:pt x="32" y="113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8" y="104"/>
                    <a:pt x="28" y="101"/>
                    <a:pt x="26" y="99"/>
                  </a:cubicBezTo>
                  <a:cubicBezTo>
                    <a:pt x="23" y="97"/>
                    <a:pt x="19" y="97"/>
                    <a:pt x="16" y="100"/>
                  </a:cubicBezTo>
                  <a:cubicBezTo>
                    <a:pt x="14" y="103"/>
                    <a:pt x="14" y="107"/>
                    <a:pt x="16" y="110"/>
                  </a:cubicBezTo>
                  <a:cubicBezTo>
                    <a:pt x="18" y="111"/>
                    <a:pt x="22" y="111"/>
                    <a:pt x="24" y="109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6" y="118"/>
                    <a:pt x="22" y="124"/>
                    <a:pt x="21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1" y="126"/>
                    <a:pt x="9" y="123"/>
                    <a:pt x="6" y="123"/>
                  </a:cubicBezTo>
                  <a:cubicBezTo>
                    <a:pt x="3" y="123"/>
                    <a:pt x="1" y="126"/>
                    <a:pt x="0" y="130"/>
                  </a:cubicBezTo>
                  <a:cubicBezTo>
                    <a:pt x="0" y="134"/>
                    <a:pt x="3" y="138"/>
                    <a:pt x="6" y="138"/>
                  </a:cubicBezTo>
                  <a:cubicBezTo>
                    <a:pt x="9" y="138"/>
                    <a:pt x="11" y="135"/>
                    <a:pt x="12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19" y="136"/>
                    <a:pt x="20" y="140"/>
                    <a:pt x="21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5"/>
                    <a:pt x="22" y="146"/>
                    <a:pt x="23" y="147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1" y="149"/>
                    <a:pt x="8" y="151"/>
                  </a:cubicBezTo>
                  <a:cubicBezTo>
                    <a:pt x="6" y="152"/>
                    <a:pt x="6" y="157"/>
                    <a:pt x="8" y="160"/>
                  </a:cubicBezTo>
                  <a:cubicBezTo>
                    <a:pt x="11" y="163"/>
                    <a:pt x="15" y="164"/>
                    <a:pt x="17" y="162"/>
                  </a:cubicBezTo>
                  <a:cubicBezTo>
                    <a:pt x="20" y="160"/>
                    <a:pt x="20" y="157"/>
                    <a:pt x="18" y="154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8" y="152"/>
                    <a:pt x="34" y="154"/>
                    <a:pt x="41" y="154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7" y="163"/>
                    <a:pt x="35" y="165"/>
                    <a:pt x="35" y="168"/>
                  </a:cubicBezTo>
                  <a:cubicBezTo>
                    <a:pt x="35" y="171"/>
                    <a:pt x="38" y="174"/>
                    <a:pt x="42" y="174"/>
                  </a:cubicBezTo>
                  <a:cubicBezTo>
                    <a:pt x="46" y="173"/>
                    <a:pt x="50" y="171"/>
                    <a:pt x="50" y="168"/>
                  </a:cubicBezTo>
                  <a:cubicBezTo>
                    <a:pt x="49" y="165"/>
                    <a:pt x="47" y="162"/>
                    <a:pt x="43" y="162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5" y="153"/>
                    <a:pt x="47" y="153"/>
                    <a:pt x="49" y="152"/>
                  </a:cubicBezTo>
                  <a:cubicBezTo>
                    <a:pt x="52" y="150"/>
                    <a:pt x="55" y="149"/>
                    <a:pt x="58" y="147"/>
                  </a:cubicBezTo>
                  <a:cubicBezTo>
                    <a:pt x="58" y="146"/>
                    <a:pt x="59" y="146"/>
                    <a:pt x="59" y="146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1" y="156"/>
                    <a:pt x="60" y="159"/>
                    <a:pt x="61" y="162"/>
                  </a:cubicBezTo>
                  <a:cubicBezTo>
                    <a:pt x="63" y="164"/>
                    <a:pt x="67" y="165"/>
                    <a:pt x="70" y="163"/>
                  </a:cubicBezTo>
                  <a:cubicBezTo>
                    <a:pt x="74" y="161"/>
                    <a:pt x="75" y="157"/>
                    <a:pt x="74" y="155"/>
                  </a:cubicBezTo>
                  <a:cubicBezTo>
                    <a:pt x="72" y="152"/>
                    <a:pt x="69" y="151"/>
                    <a:pt x="66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5" y="140"/>
                    <a:pt x="69" y="136"/>
                    <a:pt x="73" y="131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78" y="140"/>
                    <a:pt x="78" y="144"/>
                    <a:pt x="80" y="146"/>
                  </a:cubicBezTo>
                  <a:cubicBezTo>
                    <a:pt x="82" y="148"/>
                    <a:pt x="86" y="147"/>
                    <a:pt x="89" y="145"/>
                  </a:cubicBezTo>
                  <a:cubicBezTo>
                    <a:pt x="92" y="142"/>
                    <a:pt x="92" y="138"/>
                    <a:pt x="90" y="135"/>
                  </a:cubicBezTo>
                  <a:cubicBezTo>
                    <a:pt x="88" y="133"/>
                    <a:pt x="84" y="134"/>
                    <a:pt x="81" y="136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9" y="125"/>
                    <a:pt x="82" y="120"/>
                    <a:pt x="85" y="115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1" y="123"/>
                    <a:pt x="92" y="127"/>
                    <a:pt x="94" y="128"/>
                  </a:cubicBezTo>
                  <a:cubicBezTo>
                    <a:pt x="96" y="130"/>
                    <a:pt x="100" y="129"/>
                    <a:pt x="103" y="126"/>
                  </a:cubicBezTo>
                  <a:cubicBezTo>
                    <a:pt x="105" y="123"/>
                    <a:pt x="105" y="119"/>
                    <a:pt x="103" y="117"/>
                  </a:cubicBezTo>
                  <a:cubicBezTo>
                    <a:pt x="100" y="115"/>
                    <a:pt x="97" y="116"/>
                    <a:pt x="94" y="118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90" y="107"/>
                    <a:pt x="92" y="102"/>
                    <a:pt x="94" y="96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1" y="103"/>
                    <a:pt x="103" y="106"/>
                    <a:pt x="105" y="107"/>
                  </a:cubicBezTo>
                  <a:cubicBezTo>
                    <a:pt x="108" y="109"/>
                    <a:pt x="112" y="107"/>
                    <a:pt x="113" y="103"/>
                  </a:cubicBezTo>
                  <a:cubicBezTo>
                    <a:pt x="115" y="99"/>
                    <a:pt x="114" y="95"/>
                    <a:pt x="111" y="94"/>
                  </a:cubicBezTo>
                  <a:cubicBezTo>
                    <a:pt x="108" y="93"/>
                    <a:pt x="105" y="94"/>
                    <a:pt x="103" y="97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7" y="88"/>
                    <a:pt x="99" y="82"/>
                    <a:pt x="100" y="7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7" y="82"/>
                    <a:pt x="109" y="85"/>
                    <a:pt x="112" y="86"/>
                  </a:cubicBezTo>
                  <a:cubicBezTo>
                    <a:pt x="115" y="87"/>
                    <a:pt x="118" y="85"/>
                    <a:pt x="119" y="81"/>
                  </a:cubicBezTo>
                  <a:cubicBezTo>
                    <a:pt x="120" y="77"/>
                    <a:pt x="119" y="73"/>
                    <a:pt x="116" y="72"/>
                  </a:cubicBezTo>
                  <a:cubicBezTo>
                    <a:pt x="113" y="71"/>
                    <a:pt x="110" y="73"/>
                    <a:pt x="109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1" y="68"/>
                    <a:pt x="102" y="63"/>
                    <a:pt x="10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60"/>
                    <a:pt x="114" y="62"/>
                    <a:pt x="116" y="62"/>
                  </a:cubicBezTo>
                  <a:close/>
                  <a:moveTo>
                    <a:pt x="56" y="144"/>
                  </a:moveTo>
                  <a:cubicBezTo>
                    <a:pt x="44" y="153"/>
                    <a:pt x="29" y="151"/>
                    <a:pt x="25" y="143"/>
                  </a:cubicBezTo>
                  <a:cubicBezTo>
                    <a:pt x="25" y="143"/>
                    <a:pt x="25" y="142"/>
                    <a:pt x="25" y="142"/>
                  </a:cubicBezTo>
                  <a:cubicBezTo>
                    <a:pt x="21" y="134"/>
                    <a:pt x="26" y="123"/>
                    <a:pt x="34" y="117"/>
                  </a:cubicBezTo>
                  <a:cubicBezTo>
                    <a:pt x="54" y="100"/>
                    <a:pt x="65" y="74"/>
                    <a:pt x="63" y="48"/>
                  </a:cubicBezTo>
                  <a:cubicBezTo>
                    <a:pt x="62" y="38"/>
                    <a:pt x="67" y="27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5" y="20"/>
                    <a:pt x="97" y="30"/>
                    <a:pt x="98" y="45"/>
                  </a:cubicBezTo>
                  <a:cubicBezTo>
                    <a:pt x="101" y="83"/>
                    <a:pt x="85" y="120"/>
                    <a:pt x="56" y="144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3" name="Freeform 105"/>
            <p:cNvSpPr>
              <a:spLocks/>
            </p:cNvSpPr>
            <p:nvPr/>
          </p:nvSpPr>
          <p:spPr bwMode="auto">
            <a:xfrm>
              <a:off x="1758950" y="2422505"/>
              <a:ext cx="39688" cy="33338"/>
            </a:xfrm>
            <a:custGeom>
              <a:avLst/>
              <a:gdLst>
                <a:gd name="T0" fmla="*/ 17 w 18"/>
                <a:gd name="T1" fmla="*/ 2 h 15"/>
                <a:gd name="T2" fmla="*/ 13 w 18"/>
                <a:gd name="T3" fmla="*/ 1 h 15"/>
                <a:gd name="T4" fmla="*/ 2 w 18"/>
                <a:gd name="T5" fmla="*/ 8 h 15"/>
                <a:gd name="T6" fmla="*/ 1 w 18"/>
                <a:gd name="T7" fmla="*/ 13 h 15"/>
                <a:gd name="T8" fmla="*/ 1 w 18"/>
                <a:gd name="T9" fmla="*/ 13 h 15"/>
                <a:gd name="T10" fmla="*/ 5 w 18"/>
                <a:gd name="T11" fmla="*/ 14 h 15"/>
                <a:gd name="T12" fmla="*/ 16 w 18"/>
                <a:gd name="T13" fmla="*/ 6 h 15"/>
                <a:gd name="T14" fmla="*/ 17 w 18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7" y="2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4" y="15"/>
                    <a:pt x="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5"/>
                    <a:pt x="18" y="3"/>
                    <a:pt x="17" y="2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auto">
            <a:xfrm>
              <a:off x="1822450" y="2301855"/>
              <a:ext cx="33338" cy="38100"/>
            </a:xfrm>
            <a:custGeom>
              <a:avLst/>
              <a:gdLst>
                <a:gd name="T0" fmla="*/ 13 w 15"/>
                <a:gd name="T1" fmla="*/ 1 h 18"/>
                <a:gd name="T2" fmla="*/ 9 w 15"/>
                <a:gd name="T3" fmla="*/ 2 h 18"/>
                <a:gd name="T4" fmla="*/ 1 w 15"/>
                <a:gd name="T5" fmla="*/ 13 h 18"/>
                <a:gd name="T6" fmla="*/ 2 w 15"/>
                <a:gd name="T7" fmla="*/ 17 h 18"/>
                <a:gd name="T8" fmla="*/ 2 w 15"/>
                <a:gd name="T9" fmla="*/ 17 h 18"/>
                <a:gd name="T10" fmla="*/ 7 w 15"/>
                <a:gd name="T11" fmla="*/ 16 h 18"/>
                <a:gd name="T12" fmla="*/ 14 w 15"/>
                <a:gd name="T13" fmla="*/ 6 h 18"/>
                <a:gd name="T14" fmla="*/ 14 w 15"/>
                <a:gd name="T15" fmla="*/ 1 h 18"/>
                <a:gd name="T16" fmla="*/ 13 w 15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3" y="1"/>
                  </a:moveTo>
                  <a:cubicBezTo>
                    <a:pt x="12" y="0"/>
                    <a:pt x="10" y="1"/>
                    <a:pt x="9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8"/>
                    <a:pt x="6" y="18"/>
                    <a:pt x="7" y="1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1855787" y="2247880"/>
              <a:ext cx="19050" cy="41275"/>
            </a:xfrm>
            <a:custGeom>
              <a:avLst/>
              <a:gdLst>
                <a:gd name="T0" fmla="*/ 9 w 9"/>
                <a:gd name="T1" fmla="*/ 15 h 19"/>
                <a:gd name="T2" fmla="*/ 8 w 9"/>
                <a:gd name="T3" fmla="*/ 3 h 19"/>
                <a:gd name="T4" fmla="*/ 7 w 9"/>
                <a:gd name="T5" fmla="*/ 1 h 19"/>
                <a:gd name="T6" fmla="*/ 4 w 9"/>
                <a:gd name="T7" fmla="*/ 0 h 19"/>
                <a:gd name="T8" fmla="*/ 3 w 9"/>
                <a:gd name="T9" fmla="*/ 0 h 19"/>
                <a:gd name="T10" fmla="*/ 0 w 9"/>
                <a:gd name="T11" fmla="*/ 4 h 19"/>
                <a:gd name="T12" fmla="*/ 1 w 9"/>
                <a:gd name="T13" fmla="*/ 15 h 19"/>
                <a:gd name="T14" fmla="*/ 2 w 9"/>
                <a:gd name="T15" fmla="*/ 18 h 19"/>
                <a:gd name="T16" fmla="*/ 5 w 9"/>
                <a:gd name="T17" fmla="*/ 19 h 19"/>
                <a:gd name="T18" fmla="*/ 9 w 9"/>
                <a:gd name="T19" fmla="*/ 15 h 19"/>
                <a:gd name="T20" fmla="*/ 4 w 9"/>
                <a:gd name="T21" fmla="*/ 16 h 19"/>
                <a:gd name="T22" fmla="*/ 3 w 9"/>
                <a:gd name="T23" fmla="*/ 15 h 19"/>
                <a:gd name="T24" fmla="*/ 2 w 9"/>
                <a:gd name="T25" fmla="*/ 4 h 19"/>
                <a:gd name="T26" fmla="*/ 4 w 9"/>
                <a:gd name="T27" fmla="*/ 2 h 19"/>
                <a:gd name="T28" fmla="*/ 4 w 9"/>
                <a:gd name="T29" fmla="*/ 2 h 19"/>
                <a:gd name="T30" fmla="*/ 5 w 9"/>
                <a:gd name="T31" fmla="*/ 2 h 19"/>
                <a:gd name="T32" fmla="*/ 6 w 9"/>
                <a:gd name="T33" fmla="*/ 3 h 19"/>
                <a:gd name="T34" fmla="*/ 7 w 9"/>
                <a:gd name="T35" fmla="*/ 15 h 19"/>
                <a:gd name="T36" fmla="*/ 5 w 9"/>
                <a:gd name="T37" fmla="*/ 17 h 19"/>
                <a:gd name="T38" fmla="*/ 5 w 9"/>
                <a:gd name="T39" fmla="*/ 17 h 19"/>
                <a:gd name="T40" fmla="*/ 4 w 9"/>
                <a:gd name="T4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19">
                  <a:moveTo>
                    <a:pt x="9" y="1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7" y="19"/>
                    <a:pt x="9" y="17"/>
                    <a:pt x="9" y="15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3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Freeform 108"/>
            <p:cNvSpPr>
              <a:spLocks noEditPoints="1"/>
            </p:cNvSpPr>
            <p:nvPr/>
          </p:nvSpPr>
          <p:spPr bwMode="auto">
            <a:xfrm>
              <a:off x="1828800" y="2363768"/>
              <a:ext cx="25400" cy="44450"/>
            </a:xfrm>
            <a:custGeom>
              <a:avLst/>
              <a:gdLst>
                <a:gd name="T0" fmla="*/ 8 w 11"/>
                <a:gd name="T1" fmla="*/ 1 h 20"/>
                <a:gd name="T2" fmla="*/ 5 w 11"/>
                <a:gd name="T3" fmla="*/ 1 h 20"/>
                <a:gd name="T4" fmla="*/ 3 w 11"/>
                <a:gd name="T5" fmla="*/ 3 h 20"/>
                <a:gd name="T6" fmla="*/ 0 w 11"/>
                <a:gd name="T7" fmla="*/ 14 h 20"/>
                <a:gd name="T8" fmla="*/ 1 w 11"/>
                <a:gd name="T9" fmla="*/ 17 h 20"/>
                <a:gd name="T10" fmla="*/ 3 w 11"/>
                <a:gd name="T11" fmla="*/ 19 h 20"/>
                <a:gd name="T12" fmla="*/ 8 w 11"/>
                <a:gd name="T13" fmla="*/ 16 h 20"/>
                <a:gd name="T14" fmla="*/ 10 w 11"/>
                <a:gd name="T15" fmla="*/ 5 h 20"/>
                <a:gd name="T16" fmla="*/ 10 w 11"/>
                <a:gd name="T17" fmla="*/ 2 h 20"/>
                <a:gd name="T18" fmla="*/ 8 w 11"/>
                <a:gd name="T19" fmla="*/ 1 h 20"/>
                <a:gd name="T20" fmla="*/ 6 w 11"/>
                <a:gd name="T21" fmla="*/ 16 h 20"/>
                <a:gd name="T22" fmla="*/ 5 w 11"/>
                <a:gd name="T23" fmla="*/ 17 h 20"/>
                <a:gd name="T24" fmla="*/ 3 w 11"/>
                <a:gd name="T25" fmla="*/ 17 h 20"/>
                <a:gd name="T26" fmla="*/ 2 w 11"/>
                <a:gd name="T27" fmla="*/ 16 h 20"/>
                <a:gd name="T28" fmla="*/ 2 w 11"/>
                <a:gd name="T29" fmla="*/ 15 h 20"/>
                <a:gd name="T30" fmla="*/ 5 w 11"/>
                <a:gd name="T31" fmla="*/ 4 h 20"/>
                <a:gd name="T32" fmla="*/ 7 w 11"/>
                <a:gd name="T33" fmla="*/ 3 h 20"/>
                <a:gd name="T34" fmla="*/ 8 w 11"/>
                <a:gd name="T35" fmla="*/ 3 h 20"/>
                <a:gd name="T36" fmla="*/ 8 w 11"/>
                <a:gd name="T37" fmla="*/ 5 h 20"/>
                <a:gd name="T38" fmla="*/ 6 w 11"/>
                <a:gd name="T3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20">
                  <a:moveTo>
                    <a:pt x="8" y="1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5" y="20"/>
                    <a:pt x="7" y="18"/>
                    <a:pt x="8" y="1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3"/>
                    <a:pt x="10" y="2"/>
                  </a:cubicBezTo>
                  <a:cubicBezTo>
                    <a:pt x="10" y="2"/>
                    <a:pt x="9" y="1"/>
                    <a:pt x="8" y="1"/>
                  </a:cubicBezTo>
                  <a:close/>
                  <a:moveTo>
                    <a:pt x="6" y="16"/>
                  </a:moveTo>
                  <a:cubicBezTo>
                    <a:pt x="5" y="16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8" y="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F0A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7" name="Freeform 109"/>
            <p:cNvSpPr>
              <a:spLocks/>
            </p:cNvSpPr>
            <p:nvPr/>
          </p:nvSpPr>
          <p:spPr bwMode="auto">
            <a:xfrm>
              <a:off x="1787525" y="2387580"/>
              <a:ext cx="15875" cy="15875"/>
            </a:xfrm>
            <a:custGeom>
              <a:avLst/>
              <a:gdLst>
                <a:gd name="T0" fmla="*/ 2 w 7"/>
                <a:gd name="T1" fmla="*/ 1 h 7"/>
                <a:gd name="T2" fmla="*/ 1 w 7"/>
                <a:gd name="T3" fmla="*/ 5 h 7"/>
                <a:gd name="T4" fmla="*/ 5 w 7"/>
                <a:gd name="T5" fmla="*/ 7 h 7"/>
                <a:gd name="T6" fmla="*/ 7 w 7"/>
                <a:gd name="T7" fmla="*/ 3 h 7"/>
                <a:gd name="T8" fmla="*/ 2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1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1804987" y="2409805"/>
              <a:ext cx="11113" cy="9525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1 h 4"/>
                <a:gd name="T8" fmla="*/ 2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1781175" y="2451080"/>
              <a:ext cx="11113" cy="12700"/>
            </a:xfrm>
            <a:custGeom>
              <a:avLst/>
              <a:gdLst>
                <a:gd name="T0" fmla="*/ 2 w 5"/>
                <a:gd name="T1" fmla="*/ 1 h 6"/>
                <a:gd name="T2" fmla="*/ 0 w 5"/>
                <a:gd name="T3" fmla="*/ 4 h 6"/>
                <a:gd name="T4" fmla="*/ 4 w 5"/>
                <a:gd name="T5" fmla="*/ 5 h 6"/>
                <a:gd name="T6" fmla="*/ 5 w 5"/>
                <a:gd name="T7" fmla="*/ 2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6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0" name="Freeform 112"/>
            <p:cNvSpPr>
              <a:spLocks/>
            </p:cNvSpPr>
            <p:nvPr/>
          </p:nvSpPr>
          <p:spPr bwMode="auto">
            <a:xfrm>
              <a:off x="1860550" y="2330430"/>
              <a:ext cx="17463" cy="15875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5 h 8"/>
                <a:gd name="T4" fmla="*/ 5 w 8"/>
                <a:gd name="T5" fmla="*/ 7 h 8"/>
                <a:gd name="T6" fmla="*/ 7 w 8"/>
                <a:gd name="T7" fmla="*/ 3 h 8"/>
                <a:gd name="T8" fmla="*/ 3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2" y="7"/>
                    <a:pt x="4" y="8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1827212" y="2247880"/>
              <a:ext cx="15875" cy="14288"/>
            </a:xfrm>
            <a:custGeom>
              <a:avLst/>
              <a:gdLst>
                <a:gd name="T0" fmla="*/ 5 w 7"/>
                <a:gd name="T1" fmla="*/ 7 h 7"/>
                <a:gd name="T2" fmla="*/ 7 w 7"/>
                <a:gd name="T3" fmla="*/ 3 h 7"/>
                <a:gd name="T4" fmla="*/ 3 w 7"/>
                <a:gd name="T5" fmla="*/ 1 h 7"/>
                <a:gd name="T6" fmla="*/ 1 w 7"/>
                <a:gd name="T7" fmla="*/ 5 h 7"/>
                <a:gd name="T8" fmla="*/ 5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2" y="7"/>
                    <a:pt x="3" y="7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1878012" y="2301855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1843087" y="2222480"/>
              <a:ext cx="14288" cy="14288"/>
            </a:xfrm>
            <a:custGeom>
              <a:avLst/>
              <a:gdLst>
                <a:gd name="T0" fmla="*/ 3 w 7"/>
                <a:gd name="T1" fmla="*/ 0 h 6"/>
                <a:gd name="T2" fmla="*/ 1 w 7"/>
                <a:gd name="T3" fmla="*/ 4 h 6"/>
                <a:gd name="T4" fmla="*/ 5 w 7"/>
                <a:gd name="T5" fmla="*/ 6 h 6"/>
                <a:gd name="T6" fmla="*/ 6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2" y="5"/>
                    <a:pt x="3" y="6"/>
                    <a:pt x="5" y="6"/>
                  </a:cubicBezTo>
                  <a:cubicBezTo>
                    <a:pt x="6" y="5"/>
                    <a:pt x="7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4" name="Freeform 116"/>
            <p:cNvSpPr>
              <a:spLocks/>
            </p:cNvSpPr>
            <p:nvPr/>
          </p:nvSpPr>
          <p:spPr bwMode="auto">
            <a:xfrm>
              <a:off x="1746250" y="2466955"/>
              <a:ext cx="9525" cy="7938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3 w 4"/>
                <a:gd name="T5" fmla="*/ 3 h 4"/>
                <a:gd name="T6" fmla="*/ 4 w 4"/>
                <a:gd name="T7" fmla="*/ 1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1804987" y="2360593"/>
              <a:ext cx="17463" cy="17463"/>
            </a:xfrm>
            <a:custGeom>
              <a:avLst/>
              <a:gdLst>
                <a:gd name="T0" fmla="*/ 3 w 8"/>
                <a:gd name="T1" fmla="*/ 0 h 8"/>
                <a:gd name="T2" fmla="*/ 1 w 8"/>
                <a:gd name="T3" fmla="*/ 5 h 8"/>
                <a:gd name="T4" fmla="*/ 6 w 8"/>
                <a:gd name="T5" fmla="*/ 7 h 8"/>
                <a:gd name="T6" fmla="*/ 8 w 8"/>
                <a:gd name="T7" fmla="*/ 2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7" y="6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1822450" y="2425680"/>
              <a:ext cx="6350" cy="6350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2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pSp>
        <p:nvGrpSpPr>
          <p:cNvPr id="27" name="Группа 742"/>
          <p:cNvGrpSpPr/>
          <p:nvPr/>
        </p:nvGrpSpPr>
        <p:grpSpPr>
          <a:xfrm>
            <a:off x="276285" y="1289783"/>
            <a:ext cx="324671" cy="325595"/>
            <a:chOff x="-1608138" y="5318126"/>
            <a:chExt cx="1116012" cy="1119187"/>
          </a:xfrm>
        </p:grpSpPr>
        <p:sp>
          <p:nvSpPr>
            <p:cNvPr id="28" name="Freeform 565"/>
            <p:cNvSpPr>
              <a:spLocks/>
            </p:cNvSpPr>
            <p:nvPr/>
          </p:nvSpPr>
          <p:spPr bwMode="auto">
            <a:xfrm>
              <a:off x="-1471613" y="5461001"/>
              <a:ext cx="841375" cy="830263"/>
            </a:xfrm>
            <a:custGeom>
              <a:avLst/>
              <a:gdLst>
                <a:gd name="T0" fmla="*/ 38 w 224"/>
                <a:gd name="T1" fmla="*/ 221 h 221"/>
                <a:gd name="T2" fmla="*/ 36 w 224"/>
                <a:gd name="T3" fmla="*/ 221 h 221"/>
                <a:gd name="T4" fmla="*/ 12 w 224"/>
                <a:gd name="T5" fmla="*/ 207 h 221"/>
                <a:gd name="T6" fmla="*/ 6 w 224"/>
                <a:gd name="T7" fmla="*/ 156 h 221"/>
                <a:gd name="T8" fmla="*/ 159 w 224"/>
                <a:gd name="T9" fmla="*/ 3 h 221"/>
                <a:gd name="T10" fmla="*/ 179 w 224"/>
                <a:gd name="T11" fmla="*/ 0 h 221"/>
                <a:gd name="T12" fmla="*/ 223 w 224"/>
                <a:gd name="T13" fmla="*/ 34 h 221"/>
                <a:gd name="T14" fmla="*/ 224 w 224"/>
                <a:gd name="T15" fmla="*/ 34 h 221"/>
                <a:gd name="T16" fmla="*/ 183 w 224"/>
                <a:gd name="T17" fmla="*/ 82 h 221"/>
                <a:gd name="T18" fmla="*/ 85 w 224"/>
                <a:gd name="T19" fmla="*/ 181 h 221"/>
                <a:gd name="T20" fmla="*/ 38 w 224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21">
                  <a:moveTo>
                    <a:pt x="38" y="221"/>
                  </a:moveTo>
                  <a:cubicBezTo>
                    <a:pt x="36" y="221"/>
                    <a:pt x="36" y="221"/>
                    <a:pt x="36" y="221"/>
                  </a:cubicBezTo>
                  <a:cubicBezTo>
                    <a:pt x="27" y="220"/>
                    <a:pt x="18" y="216"/>
                    <a:pt x="12" y="207"/>
                  </a:cubicBezTo>
                  <a:cubicBezTo>
                    <a:pt x="2" y="193"/>
                    <a:pt x="0" y="174"/>
                    <a:pt x="6" y="156"/>
                  </a:cubicBezTo>
                  <a:cubicBezTo>
                    <a:pt x="28" y="83"/>
                    <a:pt x="86" y="25"/>
                    <a:pt x="159" y="3"/>
                  </a:cubicBezTo>
                  <a:cubicBezTo>
                    <a:pt x="165" y="1"/>
                    <a:pt x="172" y="0"/>
                    <a:pt x="179" y="0"/>
                  </a:cubicBezTo>
                  <a:cubicBezTo>
                    <a:pt x="203" y="0"/>
                    <a:pt x="223" y="15"/>
                    <a:pt x="223" y="3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58"/>
                    <a:pt x="203" y="76"/>
                    <a:pt x="183" y="82"/>
                  </a:cubicBezTo>
                  <a:cubicBezTo>
                    <a:pt x="136" y="97"/>
                    <a:pt x="100" y="133"/>
                    <a:pt x="85" y="181"/>
                  </a:cubicBezTo>
                  <a:cubicBezTo>
                    <a:pt x="79" y="200"/>
                    <a:pt x="61" y="221"/>
                    <a:pt x="38" y="22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29" name="Freeform 566"/>
            <p:cNvSpPr>
              <a:spLocks/>
            </p:cNvSpPr>
            <p:nvPr/>
          </p:nvSpPr>
          <p:spPr bwMode="auto">
            <a:xfrm>
              <a:off x="-1457326" y="5465763"/>
              <a:ext cx="796925" cy="795338"/>
            </a:xfrm>
            <a:custGeom>
              <a:avLst/>
              <a:gdLst>
                <a:gd name="T0" fmla="*/ 177 w 212"/>
                <a:gd name="T1" fmla="*/ 74 h 212"/>
                <a:gd name="T2" fmla="*/ 74 w 212"/>
                <a:gd name="T3" fmla="*/ 177 h 212"/>
                <a:gd name="T4" fmla="*/ 33 w 212"/>
                <a:gd name="T5" fmla="*/ 212 h 212"/>
                <a:gd name="T6" fmla="*/ 33 w 212"/>
                <a:gd name="T7" fmla="*/ 212 h 212"/>
                <a:gd name="T8" fmla="*/ 9 w 212"/>
                <a:gd name="T9" fmla="*/ 157 h 212"/>
                <a:gd name="T10" fmla="*/ 157 w 212"/>
                <a:gd name="T11" fmla="*/ 9 h 212"/>
                <a:gd name="T12" fmla="*/ 212 w 212"/>
                <a:gd name="T13" fmla="*/ 33 h 212"/>
                <a:gd name="T14" fmla="*/ 212 w 212"/>
                <a:gd name="T15" fmla="*/ 33 h 212"/>
                <a:gd name="T16" fmla="*/ 177 w 212"/>
                <a:gd name="T17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2">
                  <a:moveTo>
                    <a:pt x="177" y="74"/>
                  </a:moveTo>
                  <a:cubicBezTo>
                    <a:pt x="128" y="89"/>
                    <a:pt x="89" y="128"/>
                    <a:pt x="74" y="177"/>
                  </a:cubicBezTo>
                  <a:cubicBezTo>
                    <a:pt x="68" y="196"/>
                    <a:pt x="52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14" y="212"/>
                    <a:pt x="0" y="186"/>
                    <a:pt x="9" y="157"/>
                  </a:cubicBezTo>
                  <a:cubicBezTo>
                    <a:pt x="31" y="87"/>
                    <a:pt x="86" y="31"/>
                    <a:pt x="157" y="9"/>
                  </a:cubicBezTo>
                  <a:cubicBezTo>
                    <a:pt x="186" y="0"/>
                    <a:pt x="212" y="14"/>
                    <a:pt x="212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52"/>
                    <a:pt x="196" y="68"/>
                    <a:pt x="177" y="74"/>
                  </a:cubicBezTo>
                  <a:close/>
                </a:path>
              </a:pathLst>
            </a:custGeom>
            <a:solidFill>
              <a:srgbClr val="8F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0" name="Freeform 567"/>
            <p:cNvSpPr>
              <a:spLocks/>
            </p:cNvSpPr>
            <p:nvPr/>
          </p:nvSpPr>
          <p:spPr bwMode="auto">
            <a:xfrm>
              <a:off x="-1133476" y="5389563"/>
              <a:ext cx="115888" cy="161925"/>
            </a:xfrm>
            <a:custGeom>
              <a:avLst/>
              <a:gdLst>
                <a:gd name="T0" fmla="*/ 30 w 31"/>
                <a:gd name="T1" fmla="*/ 39 h 43"/>
                <a:gd name="T2" fmla="*/ 23 w 31"/>
                <a:gd name="T3" fmla="*/ 22 h 43"/>
                <a:gd name="T4" fmla="*/ 29 w 31"/>
                <a:gd name="T5" fmla="*/ 7 h 43"/>
                <a:gd name="T6" fmla="*/ 11 w 31"/>
                <a:gd name="T7" fmla="*/ 3 h 43"/>
                <a:gd name="T8" fmla="*/ 3 w 31"/>
                <a:gd name="T9" fmla="*/ 19 h 43"/>
                <a:gd name="T10" fmla="*/ 18 w 31"/>
                <a:gd name="T11" fmla="*/ 24 h 43"/>
                <a:gd name="T12" fmla="*/ 26 w 31"/>
                <a:gd name="T13" fmla="*/ 41 h 43"/>
                <a:gd name="T14" fmla="*/ 29 w 31"/>
                <a:gd name="T15" fmla="*/ 43 h 43"/>
                <a:gd name="T16" fmla="*/ 29 w 31"/>
                <a:gd name="T17" fmla="*/ 43 h 43"/>
                <a:gd name="T18" fmla="*/ 30 w 31"/>
                <a:gd name="T1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3">
                  <a:moveTo>
                    <a:pt x="30" y="39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9"/>
                    <a:pt x="31" y="12"/>
                    <a:pt x="29" y="7"/>
                  </a:cubicBezTo>
                  <a:cubicBezTo>
                    <a:pt x="26" y="2"/>
                    <a:pt x="18" y="0"/>
                    <a:pt x="11" y="3"/>
                  </a:cubicBezTo>
                  <a:cubicBezTo>
                    <a:pt x="4" y="6"/>
                    <a:pt x="0" y="13"/>
                    <a:pt x="3" y="19"/>
                  </a:cubicBezTo>
                  <a:cubicBezTo>
                    <a:pt x="5" y="24"/>
                    <a:pt x="12" y="26"/>
                    <a:pt x="18" y="2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2"/>
                    <a:pt x="31" y="41"/>
                    <a:pt x="30" y="39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1" name="Freeform 568"/>
            <p:cNvSpPr>
              <a:spLocks/>
            </p:cNvSpPr>
            <p:nvPr/>
          </p:nvSpPr>
          <p:spPr bwMode="auto">
            <a:xfrm>
              <a:off x="-1273176" y="5472113"/>
              <a:ext cx="127000" cy="158750"/>
            </a:xfrm>
            <a:custGeom>
              <a:avLst/>
              <a:gdLst>
                <a:gd name="T0" fmla="*/ 33 w 34"/>
                <a:gd name="T1" fmla="*/ 38 h 42"/>
                <a:gd name="T2" fmla="*/ 23 w 34"/>
                <a:gd name="T3" fmla="*/ 22 h 42"/>
                <a:gd name="T4" fmla="*/ 27 w 34"/>
                <a:gd name="T5" fmla="*/ 7 h 42"/>
                <a:gd name="T6" fmla="*/ 9 w 34"/>
                <a:gd name="T7" fmla="*/ 5 h 42"/>
                <a:gd name="T8" fmla="*/ 3 w 34"/>
                <a:gd name="T9" fmla="*/ 22 h 42"/>
                <a:gd name="T10" fmla="*/ 19 w 34"/>
                <a:gd name="T11" fmla="*/ 25 h 42"/>
                <a:gd name="T12" fmla="*/ 29 w 34"/>
                <a:gd name="T13" fmla="*/ 41 h 42"/>
                <a:gd name="T14" fmla="*/ 32 w 34"/>
                <a:gd name="T15" fmla="*/ 42 h 42"/>
                <a:gd name="T16" fmla="*/ 32 w 34"/>
                <a:gd name="T17" fmla="*/ 42 h 42"/>
                <a:gd name="T18" fmla="*/ 33 w 34"/>
                <a:gd name="T1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2">
                  <a:moveTo>
                    <a:pt x="33" y="38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8" y="18"/>
                    <a:pt x="30" y="11"/>
                    <a:pt x="27" y="7"/>
                  </a:cubicBezTo>
                  <a:cubicBezTo>
                    <a:pt x="24" y="1"/>
                    <a:pt x="16" y="0"/>
                    <a:pt x="9" y="5"/>
                  </a:cubicBezTo>
                  <a:cubicBezTo>
                    <a:pt x="2" y="9"/>
                    <a:pt x="0" y="16"/>
                    <a:pt x="3" y="22"/>
                  </a:cubicBezTo>
                  <a:cubicBezTo>
                    <a:pt x="6" y="26"/>
                    <a:pt x="13" y="28"/>
                    <a:pt x="19" y="2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31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1"/>
                    <a:pt x="34" y="39"/>
                    <a:pt x="33" y="38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2" name="Freeform 569"/>
            <p:cNvSpPr>
              <a:spLocks/>
            </p:cNvSpPr>
            <p:nvPr/>
          </p:nvSpPr>
          <p:spPr bwMode="auto">
            <a:xfrm>
              <a:off x="-1397001" y="5592763"/>
              <a:ext cx="142875" cy="142875"/>
            </a:xfrm>
            <a:custGeom>
              <a:avLst/>
              <a:gdLst>
                <a:gd name="T0" fmla="*/ 37 w 38"/>
                <a:gd name="T1" fmla="*/ 34 h 38"/>
                <a:gd name="T2" fmla="*/ 24 w 38"/>
                <a:gd name="T3" fmla="*/ 20 h 38"/>
                <a:gd name="T4" fmla="*/ 24 w 38"/>
                <a:gd name="T5" fmla="*/ 5 h 38"/>
                <a:gd name="T6" fmla="*/ 6 w 38"/>
                <a:gd name="T7" fmla="*/ 7 h 38"/>
                <a:gd name="T8" fmla="*/ 4 w 38"/>
                <a:gd name="T9" fmla="*/ 25 h 38"/>
                <a:gd name="T10" fmla="*/ 21 w 38"/>
                <a:gd name="T11" fmla="*/ 24 h 38"/>
                <a:gd name="T12" fmla="*/ 34 w 38"/>
                <a:gd name="T13" fmla="*/ 37 h 38"/>
                <a:gd name="T14" fmla="*/ 37 w 38"/>
                <a:gd name="T15" fmla="*/ 37 h 38"/>
                <a:gd name="T16" fmla="*/ 37 w 38"/>
                <a:gd name="T17" fmla="*/ 37 h 38"/>
                <a:gd name="T18" fmla="*/ 37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7" y="34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8" y="15"/>
                    <a:pt x="28" y="8"/>
                    <a:pt x="24" y="5"/>
                  </a:cubicBezTo>
                  <a:cubicBezTo>
                    <a:pt x="20" y="0"/>
                    <a:pt x="12" y="1"/>
                    <a:pt x="6" y="7"/>
                  </a:cubicBezTo>
                  <a:cubicBezTo>
                    <a:pt x="1" y="12"/>
                    <a:pt x="0" y="20"/>
                    <a:pt x="4" y="25"/>
                  </a:cubicBezTo>
                  <a:cubicBezTo>
                    <a:pt x="8" y="29"/>
                    <a:pt x="15" y="28"/>
                    <a:pt x="21" y="24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5"/>
                    <a:pt x="37" y="3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3" name="Freeform 570"/>
            <p:cNvSpPr>
              <a:spLocks/>
            </p:cNvSpPr>
            <p:nvPr/>
          </p:nvSpPr>
          <p:spPr bwMode="auto">
            <a:xfrm>
              <a:off x="-1490663" y="5724526"/>
              <a:ext cx="149225" cy="134938"/>
            </a:xfrm>
            <a:custGeom>
              <a:avLst/>
              <a:gdLst>
                <a:gd name="T0" fmla="*/ 38 w 40"/>
                <a:gd name="T1" fmla="*/ 31 h 36"/>
                <a:gd name="T2" fmla="*/ 24 w 40"/>
                <a:gd name="T3" fmla="*/ 19 h 36"/>
                <a:gd name="T4" fmla="*/ 23 w 40"/>
                <a:gd name="T5" fmla="*/ 4 h 36"/>
                <a:gd name="T6" fmla="*/ 5 w 40"/>
                <a:gd name="T7" fmla="*/ 8 h 36"/>
                <a:gd name="T8" fmla="*/ 5 w 40"/>
                <a:gd name="T9" fmla="*/ 26 h 36"/>
                <a:gd name="T10" fmla="*/ 21 w 40"/>
                <a:gd name="T11" fmla="*/ 23 h 36"/>
                <a:gd name="T12" fmla="*/ 35 w 40"/>
                <a:gd name="T13" fmla="*/ 35 h 36"/>
                <a:gd name="T14" fmla="*/ 39 w 40"/>
                <a:gd name="T15" fmla="*/ 35 h 36"/>
                <a:gd name="T16" fmla="*/ 39 w 40"/>
                <a:gd name="T17" fmla="*/ 35 h 36"/>
                <a:gd name="T18" fmla="*/ 38 w 40"/>
                <a:gd name="T1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6">
                  <a:moveTo>
                    <a:pt x="38" y="31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7" y="14"/>
                    <a:pt x="27" y="7"/>
                    <a:pt x="23" y="4"/>
                  </a:cubicBezTo>
                  <a:cubicBezTo>
                    <a:pt x="18" y="0"/>
                    <a:pt x="10" y="1"/>
                    <a:pt x="5" y="8"/>
                  </a:cubicBezTo>
                  <a:cubicBezTo>
                    <a:pt x="0" y="14"/>
                    <a:pt x="0" y="22"/>
                    <a:pt x="5" y="26"/>
                  </a:cubicBezTo>
                  <a:cubicBezTo>
                    <a:pt x="9" y="29"/>
                    <a:pt x="16" y="28"/>
                    <a:pt x="21" y="23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6"/>
                    <a:pt x="38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2"/>
                    <a:pt x="38" y="3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571"/>
            <p:cNvSpPr>
              <a:spLocks/>
            </p:cNvSpPr>
            <p:nvPr/>
          </p:nvSpPr>
          <p:spPr bwMode="auto">
            <a:xfrm>
              <a:off x="-1573213" y="5878513"/>
              <a:ext cx="168275" cy="115888"/>
            </a:xfrm>
            <a:custGeom>
              <a:avLst/>
              <a:gdLst>
                <a:gd name="T0" fmla="*/ 43 w 45"/>
                <a:gd name="T1" fmla="*/ 23 h 31"/>
                <a:gd name="T2" fmla="*/ 25 w 45"/>
                <a:gd name="T3" fmla="*/ 17 h 31"/>
                <a:gd name="T4" fmla="*/ 18 w 45"/>
                <a:gd name="T5" fmla="*/ 3 h 31"/>
                <a:gd name="T6" fmla="*/ 3 w 45"/>
                <a:gd name="T7" fmla="*/ 12 h 31"/>
                <a:gd name="T8" fmla="*/ 9 w 45"/>
                <a:gd name="T9" fmla="*/ 29 h 31"/>
                <a:gd name="T10" fmla="*/ 23 w 45"/>
                <a:gd name="T11" fmla="*/ 22 h 31"/>
                <a:gd name="T12" fmla="*/ 41 w 45"/>
                <a:gd name="T13" fmla="*/ 28 h 31"/>
                <a:gd name="T14" fmla="*/ 44 w 45"/>
                <a:gd name="T15" fmla="*/ 27 h 31"/>
                <a:gd name="T16" fmla="*/ 44 w 45"/>
                <a:gd name="T17" fmla="*/ 27 h 31"/>
                <a:gd name="T18" fmla="*/ 43 w 45"/>
                <a:gd name="T19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3" y="23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6" y="10"/>
                    <a:pt x="24" y="4"/>
                    <a:pt x="18" y="3"/>
                  </a:cubicBezTo>
                  <a:cubicBezTo>
                    <a:pt x="12" y="0"/>
                    <a:pt x="6" y="5"/>
                    <a:pt x="3" y="12"/>
                  </a:cubicBezTo>
                  <a:cubicBezTo>
                    <a:pt x="0" y="19"/>
                    <a:pt x="3" y="27"/>
                    <a:pt x="9" y="29"/>
                  </a:cubicBezTo>
                  <a:cubicBezTo>
                    <a:pt x="14" y="31"/>
                    <a:pt x="20" y="28"/>
                    <a:pt x="23" y="22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5"/>
                    <a:pt x="44" y="24"/>
                    <a:pt x="43" y="2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572"/>
            <p:cNvSpPr>
              <a:spLocks/>
            </p:cNvSpPr>
            <p:nvPr/>
          </p:nvSpPr>
          <p:spPr bwMode="auto">
            <a:xfrm>
              <a:off x="-1608138" y="6057901"/>
              <a:ext cx="161925" cy="109538"/>
            </a:xfrm>
            <a:custGeom>
              <a:avLst/>
              <a:gdLst>
                <a:gd name="T0" fmla="*/ 41 w 43"/>
                <a:gd name="T1" fmla="*/ 12 h 29"/>
                <a:gd name="T2" fmla="*/ 22 w 43"/>
                <a:gd name="T3" fmla="*/ 12 h 29"/>
                <a:gd name="T4" fmla="*/ 11 w 43"/>
                <a:gd name="T5" fmla="*/ 0 h 29"/>
                <a:gd name="T6" fmla="*/ 0 w 43"/>
                <a:gd name="T7" fmla="*/ 15 h 29"/>
                <a:gd name="T8" fmla="*/ 11 w 43"/>
                <a:gd name="T9" fmla="*/ 29 h 29"/>
                <a:gd name="T10" fmla="*/ 22 w 43"/>
                <a:gd name="T11" fmla="*/ 16 h 29"/>
                <a:gd name="T12" fmla="*/ 41 w 43"/>
                <a:gd name="T13" fmla="*/ 16 h 29"/>
                <a:gd name="T14" fmla="*/ 43 w 43"/>
                <a:gd name="T15" fmla="*/ 14 h 29"/>
                <a:gd name="T16" fmla="*/ 43 w 43"/>
                <a:gd name="T17" fmla="*/ 14 h 29"/>
                <a:gd name="T18" fmla="*/ 41 w 43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9">
                  <a:moveTo>
                    <a:pt x="41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5"/>
                    <a:pt x="16" y="0"/>
                    <a:pt x="11" y="0"/>
                  </a:cubicBezTo>
                  <a:cubicBezTo>
                    <a:pt x="5" y="1"/>
                    <a:pt x="0" y="7"/>
                    <a:pt x="0" y="15"/>
                  </a:cubicBezTo>
                  <a:cubicBezTo>
                    <a:pt x="0" y="23"/>
                    <a:pt x="5" y="29"/>
                    <a:pt x="11" y="29"/>
                  </a:cubicBezTo>
                  <a:cubicBezTo>
                    <a:pt x="17" y="29"/>
                    <a:pt x="22" y="23"/>
                    <a:pt x="2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3"/>
                    <a:pt x="42" y="12"/>
                    <a:pt x="41" y="1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573"/>
            <p:cNvSpPr>
              <a:spLocks/>
            </p:cNvSpPr>
            <p:nvPr/>
          </p:nvSpPr>
          <p:spPr bwMode="auto">
            <a:xfrm>
              <a:off x="-1562101" y="6200776"/>
              <a:ext cx="142875" cy="147638"/>
            </a:xfrm>
            <a:custGeom>
              <a:avLst/>
              <a:gdLst>
                <a:gd name="T0" fmla="*/ 34 w 38"/>
                <a:gd name="T1" fmla="*/ 1 h 39"/>
                <a:gd name="T2" fmla="*/ 21 w 38"/>
                <a:gd name="T3" fmla="*/ 15 h 39"/>
                <a:gd name="T4" fmla="*/ 5 w 38"/>
                <a:gd name="T5" fmla="*/ 15 h 39"/>
                <a:gd name="T6" fmla="*/ 7 w 38"/>
                <a:gd name="T7" fmla="*/ 33 h 39"/>
                <a:gd name="T8" fmla="*/ 25 w 38"/>
                <a:gd name="T9" fmla="*/ 34 h 39"/>
                <a:gd name="T10" fmla="*/ 24 w 38"/>
                <a:gd name="T11" fmla="*/ 18 h 39"/>
                <a:gd name="T12" fmla="*/ 37 w 38"/>
                <a:gd name="T13" fmla="*/ 5 h 39"/>
                <a:gd name="T14" fmla="*/ 37 w 38"/>
                <a:gd name="T15" fmla="*/ 1 h 39"/>
                <a:gd name="T16" fmla="*/ 37 w 38"/>
                <a:gd name="T17" fmla="*/ 1 h 39"/>
                <a:gd name="T18" fmla="*/ 34 w 38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4" y="1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5" y="11"/>
                    <a:pt x="9" y="11"/>
                    <a:pt x="5" y="15"/>
                  </a:cubicBezTo>
                  <a:cubicBezTo>
                    <a:pt x="0" y="19"/>
                    <a:pt x="2" y="27"/>
                    <a:pt x="7" y="33"/>
                  </a:cubicBezTo>
                  <a:cubicBezTo>
                    <a:pt x="13" y="38"/>
                    <a:pt x="21" y="39"/>
                    <a:pt x="25" y="34"/>
                  </a:cubicBezTo>
                  <a:cubicBezTo>
                    <a:pt x="29" y="30"/>
                    <a:pt x="29" y="23"/>
                    <a:pt x="24" y="18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4"/>
                    <a:pt x="38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574"/>
            <p:cNvSpPr>
              <a:spLocks/>
            </p:cNvSpPr>
            <p:nvPr/>
          </p:nvSpPr>
          <p:spPr bwMode="auto">
            <a:xfrm>
              <a:off x="-1397001" y="6272213"/>
              <a:ext cx="112713" cy="165100"/>
            </a:xfrm>
            <a:custGeom>
              <a:avLst/>
              <a:gdLst>
                <a:gd name="T0" fmla="*/ 15 w 30"/>
                <a:gd name="T1" fmla="*/ 2 h 44"/>
                <a:gd name="T2" fmla="*/ 13 w 30"/>
                <a:gd name="T3" fmla="*/ 21 h 44"/>
                <a:gd name="T4" fmla="*/ 1 w 30"/>
                <a:gd name="T5" fmla="*/ 31 h 44"/>
                <a:gd name="T6" fmla="*/ 14 w 30"/>
                <a:gd name="T7" fmla="*/ 43 h 44"/>
                <a:gd name="T8" fmla="*/ 29 w 30"/>
                <a:gd name="T9" fmla="*/ 33 h 44"/>
                <a:gd name="T10" fmla="*/ 18 w 30"/>
                <a:gd name="T11" fmla="*/ 21 h 44"/>
                <a:gd name="T12" fmla="*/ 20 w 30"/>
                <a:gd name="T13" fmla="*/ 3 h 44"/>
                <a:gd name="T14" fmla="*/ 17 w 30"/>
                <a:gd name="T15" fmla="*/ 0 h 44"/>
                <a:gd name="T16" fmla="*/ 17 w 30"/>
                <a:gd name="T17" fmla="*/ 0 h 44"/>
                <a:gd name="T18" fmla="*/ 15 w 30"/>
                <a:gd name="T1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4">
                  <a:moveTo>
                    <a:pt x="15" y="2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6" y="21"/>
                    <a:pt x="1" y="26"/>
                    <a:pt x="1" y="31"/>
                  </a:cubicBezTo>
                  <a:cubicBezTo>
                    <a:pt x="0" y="37"/>
                    <a:pt x="6" y="43"/>
                    <a:pt x="14" y="43"/>
                  </a:cubicBezTo>
                  <a:cubicBezTo>
                    <a:pt x="22" y="44"/>
                    <a:pt x="29" y="39"/>
                    <a:pt x="29" y="33"/>
                  </a:cubicBezTo>
                  <a:cubicBezTo>
                    <a:pt x="30" y="27"/>
                    <a:pt x="25" y="22"/>
                    <a:pt x="18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575"/>
            <p:cNvSpPr>
              <a:spLocks/>
            </p:cNvSpPr>
            <p:nvPr/>
          </p:nvSpPr>
          <p:spPr bwMode="auto">
            <a:xfrm>
              <a:off x="-1243013" y="6230938"/>
              <a:ext cx="138113" cy="147638"/>
            </a:xfrm>
            <a:custGeom>
              <a:avLst/>
              <a:gdLst>
                <a:gd name="T0" fmla="*/ 1 w 37"/>
                <a:gd name="T1" fmla="*/ 4 h 39"/>
                <a:gd name="T2" fmla="*/ 13 w 37"/>
                <a:gd name="T3" fmla="*/ 19 h 39"/>
                <a:gd name="T4" fmla="*/ 12 w 37"/>
                <a:gd name="T5" fmla="*/ 35 h 39"/>
                <a:gd name="T6" fmla="*/ 30 w 37"/>
                <a:gd name="T7" fmla="*/ 34 h 39"/>
                <a:gd name="T8" fmla="*/ 33 w 37"/>
                <a:gd name="T9" fmla="*/ 16 h 39"/>
                <a:gd name="T10" fmla="*/ 17 w 37"/>
                <a:gd name="T11" fmla="*/ 15 h 39"/>
                <a:gd name="T12" fmla="*/ 5 w 37"/>
                <a:gd name="T13" fmla="*/ 1 h 39"/>
                <a:gd name="T14" fmla="*/ 1 w 37"/>
                <a:gd name="T15" fmla="*/ 1 h 39"/>
                <a:gd name="T16" fmla="*/ 1 w 37"/>
                <a:gd name="T17" fmla="*/ 1 h 39"/>
                <a:gd name="T18" fmla="*/ 1 w 37"/>
                <a:gd name="T1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9">
                  <a:moveTo>
                    <a:pt x="1" y="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9" y="24"/>
                    <a:pt x="8" y="30"/>
                    <a:pt x="12" y="35"/>
                  </a:cubicBezTo>
                  <a:cubicBezTo>
                    <a:pt x="16" y="39"/>
                    <a:pt x="24" y="39"/>
                    <a:pt x="30" y="34"/>
                  </a:cubicBezTo>
                  <a:cubicBezTo>
                    <a:pt x="36" y="29"/>
                    <a:pt x="37" y="21"/>
                    <a:pt x="33" y="16"/>
                  </a:cubicBezTo>
                  <a:cubicBezTo>
                    <a:pt x="30" y="12"/>
                    <a:pt x="23" y="12"/>
                    <a:pt x="17" y="1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576"/>
            <p:cNvSpPr>
              <a:spLocks/>
            </p:cNvSpPr>
            <p:nvPr/>
          </p:nvSpPr>
          <p:spPr bwMode="auto">
            <a:xfrm>
              <a:off x="-1168401" y="6122988"/>
              <a:ext cx="161925" cy="119063"/>
            </a:xfrm>
            <a:custGeom>
              <a:avLst/>
              <a:gdLst>
                <a:gd name="T0" fmla="*/ 1 w 43"/>
                <a:gd name="T1" fmla="*/ 5 h 32"/>
                <a:gd name="T2" fmla="*/ 18 w 43"/>
                <a:gd name="T3" fmla="*/ 14 h 32"/>
                <a:gd name="T4" fmla="*/ 23 w 43"/>
                <a:gd name="T5" fmla="*/ 29 h 32"/>
                <a:gd name="T6" fmla="*/ 39 w 43"/>
                <a:gd name="T7" fmla="*/ 21 h 32"/>
                <a:gd name="T8" fmla="*/ 35 w 43"/>
                <a:gd name="T9" fmla="*/ 3 h 32"/>
                <a:gd name="T10" fmla="*/ 20 w 43"/>
                <a:gd name="T11" fmla="*/ 9 h 32"/>
                <a:gd name="T12" fmla="*/ 4 w 43"/>
                <a:gd name="T13" fmla="*/ 1 h 32"/>
                <a:gd name="T14" fmla="*/ 0 w 43"/>
                <a:gd name="T15" fmla="*/ 2 h 32"/>
                <a:gd name="T16" fmla="*/ 0 w 43"/>
                <a:gd name="T17" fmla="*/ 2 h 32"/>
                <a:gd name="T18" fmla="*/ 1 w 43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2">
                  <a:moveTo>
                    <a:pt x="1" y="5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6" y="20"/>
                    <a:pt x="18" y="26"/>
                    <a:pt x="23" y="29"/>
                  </a:cubicBezTo>
                  <a:cubicBezTo>
                    <a:pt x="28" y="32"/>
                    <a:pt x="36" y="28"/>
                    <a:pt x="39" y="21"/>
                  </a:cubicBezTo>
                  <a:cubicBezTo>
                    <a:pt x="43" y="14"/>
                    <a:pt x="41" y="6"/>
                    <a:pt x="35" y="3"/>
                  </a:cubicBezTo>
                  <a:cubicBezTo>
                    <a:pt x="30" y="1"/>
                    <a:pt x="24" y="4"/>
                    <a:pt x="20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577"/>
            <p:cNvSpPr>
              <a:spLocks/>
            </p:cNvSpPr>
            <p:nvPr/>
          </p:nvSpPr>
          <p:spPr bwMode="auto">
            <a:xfrm>
              <a:off x="-1100138" y="5972176"/>
              <a:ext cx="165100" cy="120650"/>
            </a:xfrm>
            <a:custGeom>
              <a:avLst/>
              <a:gdLst>
                <a:gd name="T0" fmla="*/ 2 w 44"/>
                <a:gd name="T1" fmla="*/ 5 h 32"/>
                <a:gd name="T2" fmla="*/ 19 w 44"/>
                <a:gd name="T3" fmla="*/ 14 h 32"/>
                <a:gd name="T4" fmla="*/ 24 w 44"/>
                <a:gd name="T5" fmla="*/ 29 h 32"/>
                <a:gd name="T6" fmla="*/ 40 w 44"/>
                <a:gd name="T7" fmla="*/ 21 h 32"/>
                <a:gd name="T8" fmla="*/ 36 w 44"/>
                <a:gd name="T9" fmla="*/ 3 h 32"/>
                <a:gd name="T10" fmla="*/ 21 w 44"/>
                <a:gd name="T11" fmla="*/ 9 h 32"/>
                <a:gd name="T12" fmla="*/ 4 w 44"/>
                <a:gd name="T13" fmla="*/ 1 h 32"/>
                <a:gd name="T14" fmla="*/ 1 w 44"/>
                <a:gd name="T15" fmla="*/ 2 h 32"/>
                <a:gd name="T16" fmla="*/ 1 w 44"/>
                <a:gd name="T17" fmla="*/ 2 h 32"/>
                <a:gd name="T18" fmla="*/ 2 w 44"/>
                <a:gd name="T1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2">
                  <a:moveTo>
                    <a:pt x="2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19" y="26"/>
                    <a:pt x="24" y="29"/>
                  </a:cubicBezTo>
                  <a:cubicBezTo>
                    <a:pt x="29" y="32"/>
                    <a:pt x="37" y="28"/>
                    <a:pt x="40" y="21"/>
                  </a:cubicBezTo>
                  <a:cubicBezTo>
                    <a:pt x="44" y="14"/>
                    <a:pt x="42" y="6"/>
                    <a:pt x="36" y="3"/>
                  </a:cubicBezTo>
                  <a:cubicBezTo>
                    <a:pt x="31" y="1"/>
                    <a:pt x="25" y="4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1" name="Freeform 578"/>
            <p:cNvSpPr>
              <a:spLocks/>
            </p:cNvSpPr>
            <p:nvPr/>
          </p:nvSpPr>
          <p:spPr bwMode="auto">
            <a:xfrm>
              <a:off x="-950913" y="5826126"/>
              <a:ext cx="128588" cy="153988"/>
            </a:xfrm>
            <a:custGeom>
              <a:avLst/>
              <a:gdLst>
                <a:gd name="T0" fmla="*/ 0 w 34"/>
                <a:gd name="T1" fmla="*/ 4 h 41"/>
                <a:gd name="T2" fmla="*/ 10 w 34"/>
                <a:gd name="T3" fmla="*/ 20 h 41"/>
                <a:gd name="T4" fmla="*/ 6 w 34"/>
                <a:gd name="T5" fmla="*/ 35 h 41"/>
                <a:gd name="T6" fmla="*/ 24 w 34"/>
                <a:gd name="T7" fmla="*/ 37 h 41"/>
                <a:gd name="T8" fmla="*/ 30 w 34"/>
                <a:gd name="T9" fmla="*/ 20 h 41"/>
                <a:gd name="T10" fmla="*/ 14 w 34"/>
                <a:gd name="T11" fmla="*/ 17 h 41"/>
                <a:gd name="T12" fmla="*/ 5 w 34"/>
                <a:gd name="T13" fmla="*/ 1 h 41"/>
                <a:gd name="T14" fmla="*/ 1 w 34"/>
                <a:gd name="T15" fmla="*/ 0 h 41"/>
                <a:gd name="T16" fmla="*/ 1 w 34"/>
                <a:gd name="T17" fmla="*/ 0 h 41"/>
                <a:gd name="T18" fmla="*/ 0 w 34"/>
                <a:gd name="T1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1">
                  <a:moveTo>
                    <a:pt x="0" y="4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4"/>
                    <a:pt x="3" y="30"/>
                    <a:pt x="6" y="35"/>
                  </a:cubicBezTo>
                  <a:cubicBezTo>
                    <a:pt x="9" y="40"/>
                    <a:pt x="17" y="41"/>
                    <a:pt x="24" y="37"/>
                  </a:cubicBezTo>
                  <a:cubicBezTo>
                    <a:pt x="31" y="33"/>
                    <a:pt x="34" y="26"/>
                    <a:pt x="30" y="20"/>
                  </a:cubicBezTo>
                  <a:cubicBezTo>
                    <a:pt x="27" y="15"/>
                    <a:pt x="20" y="14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2" name="Freeform 579"/>
            <p:cNvSpPr>
              <a:spLocks/>
            </p:cNvSpPr>
            <p:nvPr/>
          </p:nvSpPr>
          <p:spPr bwMode="auto">
            <a:xfrm>
              <a:off x="-800101" y="5749926"/>
              <a:ext cx="120650" cy="161925"/>
            </a:xfrm>
            <a:custGeom>
              <a:avLst/>
              <a:gdLst>
                <a:gd name="T0" fmla="*/ 1 w 32"/>
                <a:gd name="T1" fmla="*/ 4 h 43"/>
                <a:gd name="T2" fmla="*/ 9 w 32"/>
                <a:gd name="T3" fmla="*/ 21 h 43"/>
                <a:gd name="T4" fmla="*/ 4 w 32"/>
                <a:gd name="T5" fmla="*/ 36 h 43"/>
                <a:gd name="T6" fmla="*/ 22 w 32"/>
                <a:gd name="T7" fmla="*/ 40 h 43"/>
                <a:gd name="T8" fmla="*/ 29 w 32"/>
                <a:gd name="T9" fmla="*/ 23 h 43"/>
                <a:gd name="T10" fmla="*/ 13 w 32"/>
                <a:gd name="T11" fmla="*/ 19 h 43"/>
                <a:gd name="T12" fmla="*/ 5 w 32"/>
                <a:gd name="T13" fmla="*/ 2 h 43"/>
                <a:gd name="T14" fmla="*/ 2 w 32"/>
                <a:gd name="T15" fmla="*/ 1 h 43"/>
                <a:gd name="T16" fmla="*/ 2 w 32"/>
                <a:gd name="T17" fmla="*/ 1 h 43"/>
                <a:gd name="T18" fmla="*/ 1 w 3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3">
                  <a:moveTo>
                    <a:pt x="1" y="4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4" y="25"/>
                    <a:pt x="1" y="31"/>
                    <a:pt x="4" y="36"/>
                  </a:cubicBezTo>
                  <a:cubicBezTo>
                    <a:pt x="7" y="42"/>
                    <a:pt x="15" y="43"/>
                    <a:pt x="22" y="40"/>
                  </a:cubicBezTo>
                  <a:cubicBezTo>
                    <a:pt x="29" y="36"/>
                    <a:pt x="32" y="29"/>
                    <a:pt x="29" y="23"/>
                  </a:cubicBezTo>
                  <a:cubicBezTo>
                    <a:pt x="27" y="18"/>
                    <a:pt x="20" y="16"/>
                    <a:pt x="13" y="19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3" name="Freeform 580"/>
            <p:cNvSpPr>
              <a:spLocks/>
            </p:cNvSpPr>
            <p:nvPr/>
          </p:nvSpPr>
          <p:spPr bwMode="auto">
            <a:xfrm>
              <a:off x="-679451" y="5664201"/>
              <a:ext cx="165100" cy="115888"/>
            </a:xfrm>
            <a:custGeom>
              <a:avLst/>
              <a:gdLst>
                <a:gd name="T0" fmla="*/ 2 w 44"/>
                <a:gd name="T1" fmla="*/ 6 h 31"/>
                <a:gd name="T2" fmla="*/ 19 w 44"/>
                <a:gd name="T3" fmla="*/ 14 h 31"/>
                <a:gd name="T4" fmla="*/ 25 w 44"/>
                <a:gd name="T5" fmla="*/ 28 h 31"/>
                <a:gd name="T6" fmla="*/ 41 w 44"/>
                <a:gd name="T7" fmla="*/ 20 h 31"/>
                <a:gd name="T8" fmla="*/ 36 w 44"/>
                <a:gd name="T9" fmla="*/ 2 h 31"/>
                <a:gd name="T10" fmla="*/ 21 w 44"/>
                <a:gd name="T11" fmla="*/ 9 h 31"/>
                <a:gd name="T12" fmla="*/ 4 w 44"/>
                <a:gd name="T13" fmla="*/ 1 h 31"/>
                <a:gd name="T14" fmla="*/ 1 w 44"/>
                <a:gd name="T15" fmla="*/ 2 h 31"/>
                <a:gd name="T16" fmla="*/ 1 w 44"/>
                <a:gd name="T17" fmla="*/ 2 h 31"/>
                <a:gd name="T18" fmla="*/ 2 w 44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1">
                  <a:moveTo>
                    <a:pt x="2" y="6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7" y="20"/>
                    <a:pt x="20" y="26"/>
                    <a:pt x="25" y="28"/>
                  </a:cubicBezTo>
                  <a:cubicBezTo>
                    <a:pt x="30" y="31"/>
                    <a:pt x="37" y="27"/>
                    <a:pt x="41" y="20"/>
                  </a:cubicBezTo>
                  <a:cubicBezTo>
                    <a:pt x="44" y="13"/>
                    <a:pt x="42" y="5"/>
                    <a:pt x="36" y="2"/>
                  </a:cubicBezTo>
                  <a:cubicBezTo>
                    <a:pt x="31" y="0"/>
                    <a:pt x="24" y="3"/>
                    <a:pt x="21" y="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4" name="Freeform 581"/>
            <p:cNvSpPr>
              <a:spLocks/>
            </p:cNvSpPr>
            <p:nvPr/>
          </p:nvSpPr>
          <p:spPr bwMode="auto">
            <a:xfrm>
              <a:off x="-660401" y="5468938"/>
              <a:ext cx="168275" cy="115888"/>
            </a:xfrm>
            <a:custGeom>
              <a:avLst/>
              <a:gdLst>
                <a:gd name="T0" fmla="*/ 4 w 45"/>
                <a:gd name="T1" fmla="*/ 26 h 31"/>
                <a:gd name="T2" fmla="*/ 22 w 45"/>
                <a:gd name="T3" fmla="*/ 21 h 31"/>
                <a:gd name="T4" fmla="*/ 36 w 45"/>
                <a:gd name="T5" fmla="*/ 29 h 31"/>
                <a:gd name="T6" fmla="*/ 43 w 45"/>
                <a:gd name="T7" fmla="*/ 13 h 31"/>
                <a:gd name="T8" fmla="*/ 28 w 45"/>
                <a:gd name="T9" fmla="*/ 2 h 31"/>
                <a:gd name="T10" fmla="*/ 20 w 45"/>
                <a:gd name="T11" fmla="*/ 17 h 31"/>
                <a:gd name="T12" fmla="*/ 2 w 45"/>
                <a:gd name="T13" fmla="*/ 21 h 31"/>
                <a:gd name="T14" fmla="*/ 1 w 45"/>
                <a:gd name="T15" fmla="*/ 24 h 31"/>
                <a:gd name="T16" fmla="*/ 1 w 45"/>
                <a:gd name="T17" fmla="*/ 24 h 31"/>
                <a:gd name="T18" fmla="*/ 4 w 45"/>
                <a:gd name="T1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1">
                  <a:moveTo>
                    <a:pt x="4" y="26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5" y="27"/>
                    <a:pt x="30" y="31"/>
                    <a:pt x="36" y="29"/>
                  </a:cubicBezTo>
                  <a:cubicBezTo>
                    <a:pt x="42" y="28"/>
                    <a:pt x="45" y="20"/>
                    <a:pt x="43" y="13"/>
                  </a:cubicBezTo>
                  <a:cubicBezTo>
                    <a:pt x="41" y="5"/>
                    <a:pt x="34" y="0"/>
                    <a:pt x="28" y="2"/>
                  </a:cubicBezTo>
                  <a:cubicBezTo>
                    <a:pt x="22" y="3"/>
                    <a:pt x="19" y="10"/>
                    <a:pt x="20" y="1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2" y="27"/>
                    <a:pt x="4" y="26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5" name="Freeform 582"/>
            <p:cNvSpPr>
              <a:spLocks/>
            </p:cNvSpPr>
            <p:nvPr/>
          </p:nvSpPr>
          <p:spPr bwMode="auto">
            <a:xfrm>
              <a:off x="-965201" y="5318126"/>
              <a:ext cx="109538" cy="169863"/>
            </a:xfrm>
            <a:custGeom>
              <a:avLst/>
              <a:gdLst>
                <a:gd name="T0" fmla="*/ 21 w 29"/>
                <a:gd name="T1" fmla="*/ 42 h 45"/>
                <a:gd name="T2" fmla="*/ 19 w 29"/>
                <a:gd name="T3" fmla="*/ 23 h 45"/>
                <a:gd name="T4" fmla="*/ 29 w 29"/>
                <a:gd name="T5" fmla="*/ 11 h 45"/>
                <a:gd name="T6" fmla="*/ 13 w 29"/>
                <a:gd name="T7" fmla="*/ 1 h 45"/>
                <a:gd name="T8" fmla="*/ 1 w 29"/>
                <a:gd name="T9" fmla="*/ 14 h 45"/>
                <a:gd name="T10" fmla="*/ 14 w 29"/>
                <a:gd name="T11" fmla="*/ 24 h 45"/>
                <a:gd name="T12" fmla="*/ 16 w 29"/>
                <a:gd name="T13" fmla="*/ 42 h 45"/>
                <a:gd name="T14" fmla="*/ 19 w 29"/>
                <a:gd name="T15" fmla="*/ 45 h 45"/>
                <a:gd name="T16" fmla="*/ 19 w 29"/>
                <a:gd name="T17" fmla="*/ 45 h 45"/>
                <a:gd name="T18" fmla="*/ 21 w 29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5">
                  <a:moveTo>
                    <a:pt x="21" y="42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5" y="21"/>
                    <a:pt x="29" y="16"/>
                    <a:pt x="29" y="11"/>
                  </a:cubicBezTo>
                  <a:cubicBezTo>
                    <a:pt x="28" y="5"/>
                    <a:pt x="21" y="0"/>
                    <a:pt x="13" y="1"/>
                  </a:cubicBezTo>
                  <a:cubicBezTo>
                    <a:pt x="5" y="2"/>
                    <a:pt x="0" y="8"/>
                    <a:pt x="1" y="14"/>
                  </a:cubicBezTo>
                  <a:cubicBezTo>
                    <a:pt x="1" y="20"/>
                    <a:pt x="7" y="24"/>
                    <a:pt x="14" y="2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4"/>
                    <a:pt x="21" y="43"/>
                    <a:pt x="21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6" name="Freeform 583"/>
            <p:cNvSpPr>
              <a:spLocks/>
            </p:cNvSpPr>
            <p:nvPr/>
          </p:nvSpPr>
          <p:spPr bwMode="auto">
            <a:xfrm>
              <a:off x="-769938" y="5318126"/>
              <a:ext cx="115888" cy="165100"/>
            </a:xfrm>
            <a:custGeom>
              <a:avLst/>
              <a:gdLst>
                <a:gd name="T0" fmla="*/ 8 w 31"/>
                <a:gd name="T1" fmla="*/ 42 h 44"/>
                <a:gd name="T2" fmla="*/ 15 w 31"/>
                <a:gd name="T3" fmla="*/ 25 h 44"/>
                <a:gd name="T4" fmla="*/ 29 w 31"/>
                <a:gd name="T5" fmla="*/ 18 h 44"/>
                <a:gd name="T6" fmla="*/ 20 w 31"/>
                <a:gd name="T7" fmla="*/ 3 h 44"/>
                <a:gd name="T8" fmla="*/ 2 w 31"/>
                <a:gd name="T9" fmla="*/ 9 h 44"/>
                <a:gd name="T10" fmla="*/ 10 w 31"/>
                <a:gd name="T11" fmla="*/ 23 h 44"/>
                <a:gd name="T12" fmla="*/ 3 w 31"/>
                <a:gd name="T13" fmla="*/ 41 h 44"/>
                <a:gd name="T14" fmla="*/ 5 w 31"/>
                <a:gd name="T15" fmla="*/ 44 h 44"/>
                <a:gd name="T16" fmla="*/ 5 w 31"/>
                <a:gd name="T17" fmla="*/ 44 h 44"/>
                <a:gd name="T18" fmla="*/ 8 w 31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4">
                  <a:moveTo>
                    <a:pt x="8" y="42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21" y="26"/>
                    <a:pt x="27" y="24"/>
                    <a:pt x="29" y="18"/>
                  </a:cubicBezTo>
                  <a:cubicBezTo>
                    <a:pt x="31" y="13"/>
                    <a:pt x="27" y="6"/>
                    <a:pt x="20" y="3"/>
                  </a:cubicBezTo>
                  <a:cubicBezTo>
                    <a:pt x="12" y="0"/>
                    <a:pt x="4" y="3"/>
                    <a:pt x="2" y="9"/>
                  </a:cubicBezTo>
                  <a:cubicBezTo>
                    <a:pt x="0" y="14"/>
                    <a:pt x="4" y="20"/>
                    <a:pt x="10" y="23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2"/>
                    <a:pt x="3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7" y="44"/>
                    <a:pt x="8" y="42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7" name="Freeform 584"/>
            <p:cNvSpPr>
              <a:spLocks/>
            </p:cNvSpPr>
            <p:nvPr/>
          </p:nvSpPr>
          <p:spPr bwMode="auto">
            <a:xfrm>
              <a:off x="-912813" y="5592763"/>
              <a:ext cx="150813" cy="74613"/>
            </a:xfrm>
            <a:custGeom>
              <a:avLst/>
              <a:gdLst>
                <a:gd name="T0" fmla="*/ 34 w 40"/>
                <a:gd name="T1" fmla="*/ 14 h 20"/>
                <a:gd name="T2" fmla="*/ 8 w 40"/>
                <a:gd name="T3" fmla="*/ 19 h 20"/>
                <a:gd name="T4" fmla="*/ 1 w 40"/>
                <a:gd name="T5" fmla="*/ 15 h 20"/>
                <a:gd name="T6" fmla="*/ 1 w 40"/>
                <a:gd name="T7" fmla="*/ 14 h 20"/>
                <a:gd name="T8" fmla="*/ 6 w 40"/>
                <a:gd name="T9" fmla="*/ 7 h 20"/>
                <a:gd name="T10" fmla="*/ 31 w 40"/>
                <a:gd name="T11" fmla="*/ 1 h 20"/>
                <a:gd name="T12" fmla="*/ 39 w 40"/>
                <a:gd name="T13" fmla="*/ 6 h 20"/>
                <a:gd name="T14" fmla="*/ 39 w 40"/>
                <a:gd name="T15" fmla="*/ 6 h 20"/>
                <a:gd name="T16" fmla="*/ 34 w 40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0">
                  <a:moveTo>
                    <a:pt x="34" y="14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5" y="20"/>
                    <a:pt x="2" y="18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2" y="8"/>
                    <a:pt x="6" y="7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5" y="0"/>
                    <a:pt x="38" y="3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9"/>
                    <a:pt x="38" y="13"/>
                    <a:pt x="34" y="14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8" name="Freeform 585"/>
            <p:cNvSpPr>
              <a:spLocks/>
            </p:cNvSpPr>
            <p:nvPr/>
          </p:nvSpPr>
          <p:spPr bwMode="auto">
            <a:xfrm>
              <a:off x="-1243013" y="5870576"/>
              <a:ext cx="134938" cy="104775"/>
            </a:xfrm>
            <a:custGeom>
              <a:avLst/>
              <a:gdLst>
                <a:gd name="T0" fmla="*/ 32 w 36"/>
                <a:gd name="T1" fmla="*/ 13 h 28"/>
                <a:gd name="T2" fmla="*/ 11 w 36"/>
                <a:gd name="T3" fmla="*/ 27 h 28"/>
                <a:gd name="T4" fmla="*/ 2 w 36"/>
                <a:gd name="T5" fmla="*/ 25 h 28"/>
                <a:gd name="T6" fmla="*/ 2 w 36"/>
                <a:gd name="T7" fmla="*/ 25 h 28"/>
                <a:gd name="T8" fmla="*/ 4 w 36"/>
                <a:gd name="T9" fmla="*/ 16 h 28"/>
                <a:gd name="T10" fmla="*/ 26 w 36"/>
                <a:gd name="T11" fmla="*/ 2 h 28"/>
                <a:gd name="T12" fmla="*/ 34 w 36"/>
                <a:gd name="T13" fmla="*/ 4 h 28"/>
                <a:gd name="T14" fmla="*/ 34 w 36"/>
                <a:gd name="T15" fmla="*/ 4 h 28"/>
                <a:gd name="T16" fmla="*/ 32 w 36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32" y="13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8" y="28"/>
                    <a:pt x="4" y="2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1" y="18"/>
                    <a:pt x="4" y="1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7"/>
                    <a:pt x="35" y="11"/>
                    <a:pt x="32" y="13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9" name="Freeform 586"/>
            <p:cNvSpPr>
              <a:spLocks noEditPoints="1"/>
            </p:cNvSpPr>
            <p:nvPr/>
          </p:nvSpPr>
          <p:spPr bwMode="auto">
            <a:xfrm>
              <a:off x="-1366838" y="5991226"/>
              <a:ext cx="85725" cy="138113"/>
            </a:xfrm>
            <a:custGeom>
              <a:avLst/>
              <a:gdLst>
                <a:gd name="T0" fmla="*/ 8 w 23"/>
                <a:gd name="T1" fmla="*/ 37 h 37"/>
                <a:gd name="T2" fmla="*/ 6 w 23"/>
                <a:gd name="T3" fmla="*/ 37 h 37"/>
                <a:gd name="T4" fmla="*/ 1 w 23"/>
                <a:gd name="T5" fmla="*/ 33 h 37"/>
                <a:gd name="T6" fmla="*/ 1 w 23"/>
                <a:gd name="T7" fmla="*/ 28 h 37"/>
                <a:gd name="T8" fmla="*/ 8 w 23"/>
                <a:gd name="T9" fmla="*/ 6 h 37"/>
                <a:gd name="T10" fmla="*/ 18 w 23"/>
                <a:gd name="T11" fmla="*/ 2 h 37"/>
                <a:gd name="T12" fmla="*/ 22 w 23"/>
                <a:gd name="T13" fmla="*/ 5 h 37"/>
                <a:gd name="T14" fmla="*/ 23 w 23"/>
                <a:gd name="T15" fmla="*/ 11 h 37"/>
                <a:gd name="T16" fmla="*/ 15 w 23"/>
                <a:gd name="T17" fmla="*/ 32 h 37"/>
                <a:gd name="T18" fmla="*/ 8 w 23"/>
                <a:gd name="T19" fmla="*/ 37 h 37"/>
                <a:gd name="T20" fmla="*/ 15 w 23"/>
                <a:gd name="T21" fmla="*/ 5 h 37"/>
                <a:gd name="T22" fmla="*/ 12 w 23"/>
                <a:gd name="T23" fmla="*/ 8 h 37"/>
                <a:gd name="T24" fmla="*/ 5 w 23"/>
                <a:gd name="T25" fmla="*/ 29 h 37"/>
                <a:gd name="T26" fmla="*/ 5 w 23"/>
                <a:gd name="T27" fmla="*/ 31 h 37"/>
                <a:gd name="T28" fmla="*/ 7 w 23"/>
                <a:gd name="T29" fmla="*/ 33 h 37"/>
                <a:gd name="T30" fmla="*/ 8 w 23"/>
                <a:gd name="T31" fmla="*/ 33 h 37"/>
                <a:gd name="T32" fmla="*/ 11 w 23"/>
                <a:gd name="T33" fmla="*/ 31 h 37"/>
                <a:gd name="T34" fmla="*/ 19 w 23"/>
                <a:gd name="T35" fmla="*/ 10 h 37"/>
                <a:gd name="T36" fmla="*/ 19 w 23"/>
                <a:gd name="T37" fmla="*/ 7 h 37"/>
                <a:gd name="T38" fmla="*/ 17 w 23"/>
                <a:gd name="T39" fmla="*/ 5 h 37"/>
                <a:gd name="T40" fmla="*/ 15 w 23"/>
                <a:gd name="T4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37">
                  <a:moveTo>
                    <a:pt x="8" y="37"/>
                  </a:moveTo>
                  <a:cubicBezTo>
                    <a:pt x="7" y="37"/>
                    <a:pt x="7" y="37"/>
                    <a:pt x="6" y="37"/>
                  </a:cubicBezTo>
                  <a:cubicBezTo>
                    <a:pt x="4" y="36"/>
                    <a:pt x="2" y="35"/>
                    <a:pt x="1" y="33"/>
                  </a:cubicBezTo>
                  <a:cubicBezTo>
                    <a:pt x="1" y="31"/>
                    <a:pt x="0" y="29"/>
                    <a:pt x="1" y="2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2"/>
                    <a:pt x="14" y="0"/>
                    <a:pt x="18" y="2"/>
                  </a:cubicBezTo>
                  <a:cubicBezTo>
                    <a:pt x="20" y="2"/>
                    <a:pt x="21" y="4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5"/>
                    <a:pt x="11" y="37"/>
                    <a:pt x="8" y="37"/>
                  </a:cubicBezTo>
                  <a:close/>
                  <a:moveTo>
                    <a:pt x="15" y="5"/>
                  </a:moveTo>
                  <a:cubicBezTo>
                    <a:pt x="14" y="5"/>
                    <a:pt x="13" y="6"/>
                    <a:pt x="12" y="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6" y="33"/>
                    <a:pt x="7" y="33"/>
                  </a:cubicBezTo>
                  <a:cubicBezTo>
                    <a:pt x="7" y="33"/>
                    <a:pt x="8" y="33"/>
                    <a:pt x="8" y="33"/>
                  </a:cubicBezTo>
                  <a:cubicBezTo>
                    <a:pt x="10" y="33"/>
                    <a:pt x="11" y="32"/>
                    <a:pt x="11" y="3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8" y="6"/>
                    <a:pt x="18" y="6"/>
                    <a:pt x="17" y="5"/>
                  </a:cubicBezTo>
                  <a:cubicBezTo>
                    <a:pt x="16" y="5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0" name="Freeform 587"/>
            <p:cNvSpPr>
              <a:spLocks noEditPoints="1"/>
            </p:cNvSpPr>
            <p:nvPr/>
          </p:nvSpPr>
          <p:spPr bwMode="auto">
            <a:xfrm>
              <a:off x="-1152526" y="5656263"/>
              <a:ext cx="107950" cy="128588"/>
            </a:xfrm>
            <a:custGeom>
              <a:avLst/>
              <a:gdLst>
                <a:gd name="T0" fmla="*/ 8 w 29"/>
                <a:gd name="T1" fmla="*/ 34 h 34"/>
                <a:gd name="T2" fmla="*/ 4 w 29"/>
                <a:gd name="T3" fmla="*/ 32 h 34"/>
                <a:gd name="T4" fmla="*/ 1 w 29"/>
                <a:gd name="T5" fmla="*/ 27 h 34"/>
                <a:gd name="T6" fmla="*/ 2 w 29"/>
                <a:gd name="T7" fmla="*/ 22 h 34"/>
                <a:gd name="T8" fmla="*/ 16 w 29"/>
                <a:gd name="T9" fmla="*/ 4 h 34"/>
                <a:gd name="T10" fmla="*/ 26 w 29"/>
                <a:gd name="T11" fmla="*/ 2 h 34"/>
                <a:gd name="T12" fmla="*/ 29 w 29"/>
                <a:gd name="T13" fmla="*/ 7 h 34"/>
                <a:gd name="T14" fmla="*/ 28 w 29"/>
                <a:gd name="T15" fmla="*/ 12 h 34"/>
                <a:gd name="T16" fmla="*/ 14 w 29"/>
                <a:gd name="T17" fmla="*/ 31 h 34"/>
                <a:gd name="T18" fmla="*/ 8 w 29"/>
                <a:gd name="T19" fmla="*/ 34 h 34"/>
                <a:gd name="T20" fmla="*/ 22 w 29"/>
                <a:gd name="T21" fmla="*/ 5 h 34"/>
                <a:gd name="T22" fmla="*/ 19 w 29"/>
                <a:gd name="T23" fmla="*/ 6 h 34"/>
                <a:gd name="T24" fmla="*/ 5 w 29"/>
                <a:gd name="T25" fmla="*/ 24 h 34"/>
                <a:gd name="T26" fmla="*/ 5 w 29"/>
                <a:gd name="T27" fmla="*/ 27 h 34"/>
                <a:gd name="T28" fmla="*/ 6 w 29"/>
                <a:gd name="T29" fmla="*/ 29 h 34"/>
                <a:gd name="T30" fmla="*/ 11 w 29"/>
                <a:gd name="T31" fmla="*/ 28 h 34"/>
                <a:gd name="T32" fmla="*/ 24 w 29"/>
                <a:gd name="T33" fmla="*/ 10 h 34"/>
                <a:gd name="T34" fmla="*/ 25 w 29"/>
                <a:gd name="T35" fmla="*/ 8 h 34"/>
                <a:gd name="T36" fmla="*/ 24 w 29"/>
                <a:gd name="T37" fmla="*/ 5 h 34"/>
                <a:gd name="T38" fmla="*/ 22 w 29"/>
                <a:gd name="T3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4">
                  <a:moveTo>
                    <a:pt x="8" y="34"/>
                  </a:moveTo>
                  <a:cubicBezTo>
                    <a:pt x="7" y="34"/>
                    <a:pt x="5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0"/>
                    <a:pt x="23" y="0"/>
                    <a:pt x="26" y="2"/>
                  </a:cubicBezTo>
                  <a:cubicBezTo>
                    <a:pt x="28" y="3"/>
                    <a:pt x="29" y="5"/>
                    <a:pt x="29" y="7"/>
                  </a:cubicBezTo>
                  <a:cubicBezTo>
                    <a:pt x="29" y="9"/>
                    <a:pt x="29" y="11"/>
                    <a:pt x="28" y="1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2"/>
                    <a:pt x="11" y="34"/>
                    <a:pt x="8" y="34"/>
                  </a:cubicBezTo>
                  <a:close/>
                  <a:moveTo>
                    <a:pt x="22" y="5"/>
                  </a:moveTo>
                  <a:cubicBezTo>
                    <a:pt x="20" y="5"/>
                    <a:pt x="19" y="5"/>
                    <a:pt x="19" y="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8" y="30"/>
                    <a:pt x="10" y="30"/>
                    <a:pt x="11" y="2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5" y="7"/>
                    <a:pt x="24" y="6"/>
                    <a:pt x="24" y="5"/>
                  </a:cubicBezTo>
                  <a:cubicBezTo>
                    <a:pt x="23" y="5"/>
                    <a:pt x="22" y="5"/>
                    <a:pt x="22" y="5"/>
                  </a:cubicBezTo>
                  <a:close/>
                </a:path>
              </a:pathLst>
            </a:custGeom>
            <a:solidFill>
              <a:srgbClr val="048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1" name="Oval 588"/>
            <p:cNvSpPr>
              <a:spLocks noChangeArrowheads="1"/>
            </p:cNvSpPr>
            <p:nvPr/>
          </p:nvSpPr>
          <p:spPr bwMode="auto">
            <a:xfrm>
              <a:off x="-965201" y="57213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2" name="Oval 589"/>
            <p:cNvSpPr>
              <a:spLocks noChangeArrowheads="1"/>
            </p:cNvSpPr>
            <p:nvPr/>
          </p:nvSpPr>
          <p:spPr bwMode="auto">
            <a:xfrm>
              <a:off x="-979488" y="5656263"/>
              <a:ext cx="25400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3" name="Oval 590"/>
            <p:cNvSpPr>
              <a:spLocks noChangeArrowheads="1"/>
            </p:cNvSpPr>
            <p:nvPr/>
          </p:nvSpPr>
          <p:spPr bwMode="auto">
            <a:xfrm>
              <a:off x="-855663" y="5543551"/>
              <a:ext cx="36513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4" name="Oval 591"/>
            <p:cNvSpPr>
              <a:spLocks noChangeArrowheads="1"/>
            </p:cNvSpPr>
            <p:nvPr/>
          </p:nvSpPr>
          <p:spPr bwMode="auto">
            <a:xfrm>
              <a:off x="-1265238" y="5810251"/>
              <a:ext cx="4445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5" name="Oval 592"/>
            <p:cNvSpPr>
              <a:spLocks noChangeArrowheads="1"/>
            </p:cNvSpPr>
            <p:nvPr/>
          </p:nvSpPr>
          <p:spPr bwMode="auto">
            <a:xfrm>
              <a:off x="-1265238" y="6115051"/>
              <a:ext cx="44450" cy="44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6" name="Oval 593"/>
            <p:cNvSpPr>
              <a:spLocks noChangeArrowheads="1"/>
            </p:cNvSpPr>
            <p:nvPr/>
          </p:nvSpPr>
          <p:spPr bwMode="auto">
            <a:xfrm>
              <a:off x="-1333501" y="5916613"/>
              <a:ext cx="22225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7" name="Oval 594"/>
            <p:cNvSpPr>
              <a:spLocks noChangeArrowheads="1"/>
            </p:cNvSpPr>
            <p:nvPr/>
          </p:nvSpPr>
          <p:spPr bwMode="auto">
            <a:xfrm>
              <a:off x="-1344613" y="6178551"/>
              <a:ext cx="412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8" name="Oval 595"/>
            <p:cNvSpPr>
              <a:spLocks noChangeArrowheads="1"/>
            </p:cNvSpPr>
            <p:nvPr/>
          </p:nvSpPr>
          <p:spPr bwMode="auto">
            <a:xfrm>
              <a:off x="-720726" y="5554663"/>
              <a:ext cx="22225" cy="26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59" name="Oval 596"/>
            <p:cNvSpPr>
              <a:spLocks noChangeArrowheads="1"/>
            </p:cNvSpPr>
            <p:nvPr/>
          </p:nvSpPr>
          <p:spPr bwMode="auto">
            <a:xfrm>
              <a:off x="-1063626" y="5784851"/>
              <a:ext cx="53975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60" name="Oval 597"/>
            <p:cNvSpPr>
              <a:spLocks noChangeArrowheads="1"/>
            </p:cNvSpPr>
            <p:nvPr/>
          </p:nvSpPr>
          <p:spPr bwMode="auto">
            <a:xfrm>
              <a:off x="-1006476" y="5595938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graphicFrame>
        <p:nvGraphicFramePr>
          <p:cNvPr id="61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0383861"/>
              </p:ext>
            </p:extLst>
          </p:nvPr>
        </p:nvGraphicFramePr>
        <p:xfrm>
          <a:off x="0" y="1628800"/>
          <a:ext cx="44999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160592"/>
              </p:ext>
            </p:extLst>
          </p:nvPr>
        </p:nvGraphicFramePr>
        <p:xfrm>
          <a:off x="4211960" y="1196752"/>
          <a:ext cx="495746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434695" y="4245818"/>
            <a:ext cx="2483566" cy="2031325"/>
          </a:xfrm>
          <a:prstGeom prst="rect">
            <a:avLst/>
          </a:prstGeom>
          <a:ln>
            <a:solidFill>
              <a:srgbClr val="66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фоне высокой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привитости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населения города с 2007 года регистрируются единичные случаи заболевания дифтерией.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491880" y="3986900"/>
            <a:ext cx="5652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дифтерией в Свердловской области за период с 1992-1996 гг.</a:t>
            </a:r>
            <a:endParaRPr lang="ru-RU" sz="1600" dirty="0"/>
          </a:p>
        </p:txBody>
      </p:sp>
      <p:graphicFrame>
        <p:nvGraphicFramePr>
          <p:cNvPr id="6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0694"/>
              </p:ext>
            </p:extLst>
          </p:nvPr>
        </p:nvGraphicFramePr>
        <p:xfrm>
          <a:off x="3705822" y="4569672"/>
          <a:ext cx="5412169" cy="228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7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7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36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Количество случаев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Рост/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снижение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Летальность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абс.ч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78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1992г.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1993г.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Рост в 6,4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1994г.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Рост в 3,4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60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1995г.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Снижение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на 10 %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6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1996г.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Снижение в 2,8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36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3895" y="1588"/>
          <a:ext cx="89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895" y="1588"/>
                        <a:ext cx="893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143001" y="0"/>
            <a:ext cx="8929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198" y="446901"/>
            <a:ext cx="5915025" cy="74985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Причины </a:t>
            </a:r>
            <a:r>
              <a:rPr lang="ru-RU" sz="2800" b="1" dirty="0" err="1">
                <a:latin typeface="Arial Narrow" panose="020B0606020202030204" pitchFamily="34" charset="0"/>
              </a:rPr>
              <a:t>непривитости</a:t>
            </a:r>
            <a:r>
              <a:rPr lang="ru-RU" sz="2800" b="1" dirty="0">
                <a:latin typeface="Arial Narrow" panose="020B0606020202030204" pitchFamily="34" charset="0"/>
              </a:rPr>
              <a:t> населения  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2800" b="1" dirty="0">
                <a:latin typeface="Arial Narrow" panose="020B0606020202030204" pitchFamily="34" charset="0"/>
              </a:rPr>
              <a:t>г. Екатеринбурга против дифтерии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778475"/>
              </p:ext>
            </p:extLst>
          </p:nvPr>
        </p:nvGraphicFramePr>
        <p:xfrm>
          <a:off x="107504" y="1340768"/>
          <a:ext cx="3816424" cy="180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58206516"/>
              </p:ext>
            </p:extLst>
          </p:nvPr>
        </p:nvGraphicFramePr>
        <p:xfrm>
          <a:off x="395536" y="3068960"/>
          <a:ext cx="3168351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5621054"/>
              </p:ext>
            </p:extLst>
          </p:nvPr>
        </p:nvGraphicFramePr>
        <p:xfrm>
          <a:off x="251519" y="4941168"/>
          <a:ext cx="2954463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0422842"/>
              </p:ext>
            </p:extLst>
          </p:nvPr>
        </p:nvGraphicFramePr>
        <p:xfrm>
          <a:off x="3275856" y="1916832"/>
          <a:ext cx="56166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11960" y="1380209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длительных медицинских отводов у взрослых</a:t>
            </a:r>
          </a:p>
        </p:txBody>
      </p:sp>
    </p:spTree>
    <p:extLst>
      <p:ext uri="{BB962C8B-B14F-4D97-AF65-F5344CB8AC3E}">
        <p14:creationId xmlns:p14="http://schemas.microsoft.com/office/powerpoint/2010/main" val="4232256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pcV5jib86mWBpbUHzg1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pcV5jib86mWBpbUHzg1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pcV5jib86mWBpbUHzg1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rps">
  <a:themeElements>
    <a:clrScheme name="1_Cor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1F60A9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1F60A9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Cor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3904</Words>
  <Application>Microsoft Office PowerPoint</Application>
  <PresentationFormat>Экран (4:3)</PresentationFormat>
  <Paragraphs>767</Paragraphs>
  <Slides>42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Тема Office</vt:lpstr>
      <vt:lpstr>1_Corps</vt:lpstr>
      <vt:lpstr>think-cell Slide</vt:lpstr>
      <vt:lpstr>Лист</vt:lpstr>
      <vt:lpstr>Диаграмма</vt:lpstr>
      <vt:lpstr>Диаграмма Microsoft Excel</vt:lpstr>
      <vt:lpstr>Вакцинопрофилактика инфекционных заболеваний. Причины и риски несвоевременной вакцинации</vt:lpstr>
      <vt:lpstr>Вакцинопрофилактика - одно из крупнейших достижений общественного здравоохранения.1-3</vt:lpstr>
      <vt:lpstr>Пандемии, эпидемии</vt:lpstr>
      <vt:lpstr>За всю историю человечества инфекционные заболевания нанесли ему больший урон, чем самые кровопролитные войны </vt:lpstr>
      <vt:lpstr>Экономическая значимость инфекционных заболеваний в Российской Федерации и Свердловской области</vt:lpstr>
      <vt:lpstr>Ликвидация полиомиелита</vt:lpstr>
      <vt:lpstr>Дифтерия в России 1</vt:lpstr>
      <vt:lpstr>Напряженность иммунитета к дифтерии  у взрослых в РФ</vt:lpstr>
      <vt:lpstr>Причины непривитости населения   г. Екатеринбурга против дифтерии </vt:lpstr>
      <vt:lpstr>  Расчет подлежащих вакцинации против дифтерии   (г. Екатеринбург)  (2019 год) </vt:lpstr>
      <vt:lpstr>Менингококковая инфекция</vt:lpstr>
      <vt:lpstr>Летальность при менингококковой инфекции в сравнении с другими вакциноуправляемыми инфекциями </vt:lpstr>
      <vt:lpstr>Летальные случаи ГФМИ в РФ 2018 г.</vt:lpstr>
      <vt:lpstr>Летальность от генерализованной МИ в  Свердловской области у детей до 14 лет</vt:lpstr>
      <vt:lpstr>Смертность от пневмонии в РФ</vt:lpstr>
      <vt:lpstr>Презентация PowerPoint</vt:lpstr>
      <vt:lpstr>Современные особенности   гемофильных менингитов у детей</vt:lpstr>
      <vt:lpstr>Заболеваемость гемофильными менингитами, возрастные группы (РФ, 2018)</vt:lpstr>
      <vt:lpstr>Элиминация кори</vt:lpstr>
      <vt:lpstr>Динамика заболеваемости корью населения                              г. Екатеринбурга</vt:lpstr>
      <vt:lpstr>Презентация PowerPoint</vt:lpstr>
      <vt:lpstr>Результаты серологического исследования напряженности иммунитета к кори у взрослых  30-39 лет</vt:lpstr>
      <vt:lpstr>Заболеваемость коклюшем в России  в 1913-2020 гг.</vt:lpstr>
      <vt:lpstr>Заболеваемость коклюшем 2000-2020 гг.</vt:lpstr>
      <vt:lpstr>Возрастная структура заболевших коклюшем  (показатель на 100 тыс. населения)</vt:lpstr>
      <vt:lpstr>Группы риска по заболеванию коклюшем среди  взрослых</vt:lpstr>
      <vt:lpstr>Результаты серологических исследований напряженности иммунитета к коклюшу у детей, привитых АКДС по календарю в Свердловской области и в г. Екатеринбурге</vt:lpstr>
      <vt:lpstr>Существующие риски по заболеваемости коклюшем </vt:lpstr>
      <vt:lpstr>Календарь профилактических прививок</vt:lpstr>
      <vt:lpstr>Календарь прививок определяется :</vt:lpstr>
      <vt:lpstr>Изменение календаря профилактических прививок СССР/России в период 1953–2014 гг. </vt:lpstr>
      <vt:lpstr>Презентация PowerPoint</vt:lpstr>
      <vt:lpstr>Презентация PowerPoint</vt:lpstr>
      <vt:lpstr>Отличия регионального календаря Свердловской области от национального</vt:lpstr>
      <vt:lpstr>Комбинированные вакцины</vt:lpstr>
      <vt:lpstr>Результаты социологических исследований об отношении к вакцинопрофилактике</vt:lpstr>
      <vt:lpstr>Отношение населения к вакцинопрофилактике</vt:lpstr>
      <vt:lpstr>Структура инфекционной заболеваемости в  г. Екатеринбурге  (без гриппа и ОРЗ) в 1999 и 2019 годах (%)</vt:lpstr>
      <vt:lpstr>Структура прививаемых инфекций в                 г. Екатеринбурге  в 1999 и 2019 годах </vt:lpstr>
      <vt:lpstr>Презентация PowerPoint</vt:lpstr>
      <vt:lpstr>Иммунизация не заканчивается в детстве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Рыбинскова</cp:lastModifiedBy>
  <cp:revision>140</cp:revision>
  <dcterms:created xsi:type="dcterms:W3CDTF">2020-10-12T19:50:06Z</dcterms:created>
  <dcterms:modified xsi:type="dcterms:W3CDTF">2021-09-07T12:00:54Z</dcterms:modified>
</cp:coreProperties>
</file>