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17" r:id="rId4"/>
    <p:sldId id="257" r:id="rId5"/>
    <p:sldId id="261" r:id="rId6"/>
    <p:sldId id="311" r:id="rId7"/>
    <p:sldId id="312" r:id="rId8"/>
    <p:sldId id="313" r:id="rId9"/>
    <p:sldId id="314" r:id="rId10"/>
    <p:sldId id="296" r:id="rId11"/>
    <p:sldId id="301" r:id="rId12"/>
    <p:sldId id="302" r:id="rId13"/>
    <p:sldId id="303" r:id="rId14"/>
    <p:sldId id="304" r:id="rId15"/>
    <p:sldId id="305" r:id="rId16"/>
    <p:sldId id="306" r:id="rId17"/>
    <p:sldId id="307" r:id="rId18"/>
    <p:sldId id="308" r:id="rId19"/>
    <p:sldId id="289" r:id="rId20"/>
    <p:sldId id="290" r:id="rId21"/>
    <p:sldId id="291" r:id="rId22"/>
    <p:sldId id="292" r:id="rId23"/>
    <p:sldId id="297" r:id="rId24"/>
    <p:sldId id="293" r:id="rId25"/>
    <p:sldId id="294" r:id="rId26"/>
    <p:sldId id="295" r:id="rId27"/>
    <p:sldId id="273" r:id="rId28"/>
    <p:sldId id="274" r:id="rId29"/>
    <p:sldId id="288" r:id="rId30"/>
    <p:sldId id="310" r:id="rId31"/>
    <p:sldId id="298" r:id="rId32"/>
    <p:sldId id="299" r:id="rId33"/>
    <p:sldId id="300" r:id="rId34"/>
    <p:sldId id="309" r:id="rId35"/>
    <p:sldId id="284" r:id="rId36"/>
    <p:sldId id="285" r:id="rId37"/>
    <p:sldId id="286" r:id="rId38"/>
    <p:sldId id="287" r:id="rId39"/>
    <p:sldId id="315"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4660"/>
  </p:normalViewPr>
  <p:slideViewPr>
    <p:cSldViewPr snapToGrid="0">
      <p:cViewPr varScale="1">
        <p:scale>
          <a:sx n="63" d="100"/>
          <a:sy n="63" d="100"/>
        </p:scale>
        <p:origin x="6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C8FE78-5A00-457F-8919-EE140740876D}"/>
              </a:ext>
            </a:extLst>
          </p:cNvPr>
          <p:cNvSpPr>
            <a:spLocks noGrp="1"/>
          </p:cNvSpPr>
          <p:nvPr>
            <p:ph type="ctrTitle"/>
          </p:nvPr>
        </p:nvSpPr>
        <p:spPr>
          <a:xfrm>
            <a:off x="1524000" y="1122363"/>
            <a:ext cx="9144000" cy="2387600"/>
          </a:xfrm>
        </p:spPr>
        <p:txBody>
          <a:bodyPr anchor="b"/>
          <a:lstStyle>
            <a:lvl1pPr algn="ctr">
              <a:defRPr sz="6000">
                <a:latin typeface="REG"/>
              </a:defRPr>
            </a:lvl1pPr>
          </a:lstStyle>
          <a:p>
            <a:r>
              <a:rPr lang="ru-RU" dirty="0"/>
              <a:t>Образец заголовка</a:t>
            </a:r>
          </a:p>
        </p:txBody>
      </p:sp>
      <p:sp>
        <p:nvSpPr>
          <p:cNvPr id="3" name="Подзаголовок 2">
            <a:extLst>
              <a:ext uri="{FF2B5EF4-FFF2-40B4-BE49-F238E27FC236}">
                <a16:creationId xmlns:a16="http://schemas.microsoft.com/office/drawing/2014/main" id="{CA9F78B8-E218-4213-8E0C-9285C18108EA}"/>
              </a:ext>
            </a:extLst>
          </p:cNvPr>
          <p:cNvSpPr>
            <a:spLocks noGrp="1"/>
          </p:cNvSpPr>
          <p:nvPr>
            <p:ph type="subTitle" idx="1"/>
          </p:nvPr>
        </p:nvSpPr>
        <p:spPr>
          <a:xfrm>
            <a:off x="1524000" y="3602038"/>
            <a:ext cx="9144000" cy="1655762"/>
          </a:xfrm>
        </p:spPr>
        <p:txBody>
          <a:bodyPr/>
          <a:lstStyle>
            <a:lvl1pPr marL="0" indent="0" algn="ctr">
              <a:buNone/>
              <a:defRPr sz="2400">
                <a:latin typeface="REG"/>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Дата 3">
            <a:extLst>
              <a:ext uri="{FF2B5EF4-FFF2-40B4-BE49-F238E27FC236}">
                <a16:creationId xmlns:a16="http://schemas.microsoft.com/office/drawing/2014/main" id="{56F85B1E-3DAA-40BB-B77E-8C07C22392C0}"/>
              </a:ext>
            </a:extLst>
          </p:cNvPr>
          <p:cNvSpPr>
            <a:spLocks noGrp="1"/>
          </p:cNvSpPr>
          <p:nvPr>
            <p:ph type="dt" sz="half" idx="10"/>
          </p:nvPr>
        </p:nvSpPr>
        <p:spPr/>
        <p:txBody>
          <a:bodyPr/>
          <a:lstStyle>
            <a:lvl1pPr>
              <a:defRPr>
                <a:latin typeface="REG"/>
              </a:defRPr>
            </a:lvl1pPr>
          </a:lstStyle>
          <a:p>
            <a:fld id="{7DF717CD-23EB-41E7-B4A5-7EDD2B45588B}" type="datetimeFigureOut">
              <a:rPr lang="ru-RU" smtClean="0"/>
              <a:pPr/>
              <a:t>13.10.2024</a:t>
            </a:fld>
            <a:endParaRPr lang="ru-RU" dirty="0"/>
          </a:p>
        </p:txBody>
      </p:sp>
      <p:sp>
        <p:nvSpPr>
          <p:cNvPr id="5" name="Нижний колонтитул 4">
            <a:extLst>
              <a:ext uri="{FF2B5EF4-FFF2-40B4-BE49-F238E27FC236}">
                <a16:creationId xmlns:a16="http://schemas.microsoft.com/office/drawing/2014/main" id="{74245F18-D656-4A7E-AB5F-13BEAC68FF83}"/>
              </a:ext>
            </a:extLst>
          </p:cNvPr>
          <p:cNvSpPr>
            <a:spLocks noGrp="1"/>
          </p:cNvSpPr>
          <p:nvPr>
            <p:ph type="ftr" sz="quarter" idx="11"/>
          </p:nvPr>
        </p:nvSpPr>
        <p:spPr/>
        <p:txBody>
          <a:bodyPr/>
          <a:lstStyle>
            <a:lvl1pPr>
              <a:defRPr>
                <a:latin typeface="REG"/>
              </a:defRPr>
            </a:lvl1pPr>
          </a:lstStyle>
          <a:p>
            <a:endParaRPr lang="ru-RU" dirty="0"/>
          </a:p>
        </p:txBody>
      </p:sp>
      <p:sp>
        <p:nvSpPr>
          <p:cNvPr id="6" name="Номер слайда 5">
            <a:extLst>
              <a:ext uri="{FF2B5EF4-FFF2-40B4-BE49-F238E27FC236}">
                <a16:creationId xmlns:a16="http://schemas.microsoft.com/office/drawing/2014/main" id="{6F8C3A8B-08D3-46ED-9D27-E3E32E72694F}"/>
              </a:ext>
            </a:extLst>
          </p:cNvPr>
          <p:cNvSpPr>
            <a:spLocks noGrp="1"/>
          </p:cNvSpPr>
          <p:nvPr>
            <p:ph type="sldNum" sz="quarter" idx="12"/>
          </p:nvPr>
        </p:nvSpPr>
        <p:spPr/>
        <p:txBody>
          <a:bodyPr/>
          <a:lstStyle>
            <a:lvl1pPr>
              <a:defRPr>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322947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8789CE-4BD2-49B8-8836-6C819488E79F}"/>
              </a:ext>
            </a:extLst>
          </p:cNvPr>
          <p:cNvSpPr>
            <a:spLocks noGrp="1"/>
          </p:cNvSpPr>
          <p:nvPr>
            <p:ph type="title"/>
          </p:nvPr>
        </p:nvSpPr>
        <p:spPr/>
        <p:txBody>
          <a:bodyPr/>
          <a:lstStyle>
            <a:lvl1pPr>
              <a:defRPr>
                <a:latin typeface="REG"/>
              </a:defRPr>
            </a:lvl1pPr>
          </a:lstStyle>
          <a:p>
            <a:r>
              <a:rPr lang="ru-RU" dirty="0"/>
              <a:t>Образец заголовка</a:t>
            </a:r>
          </a:p>
        </p:txBody>
      </p:sp>
      <p:sp>
        <p:nvSpPr>
          <p:cNvPr id="3" name="Вертикальный текст 2">
            <a:extLst>
              <a:ext uri="{FF2B5EF4-FFF2-40B4-BE49-F238E27FC236}">
                <a16:creationId xmlns:a16="http://schemas.microsoft.com/office/drawing/2014/main" id="{7367760F-0776-4ADB-9863-E99E94610A6F}"/>
              </a:ext>
            </a:extLst>
          </p:cNvPr>
          <p:cNvSpPr>
            <a:spLocks noGrp="1"/>
          </p:cNvSpPr>
          <p:nvPr>
            <p:ph type="body" orient="vert" idx="1"/>
          </p:nvPr>
        </p:nvSpPr>
        <p:spPr/>
        <p:txBody>
          <a:bodyPr vert="eaVert"/>
          <a:lstStyle>
            <a:lvl1pPr>
              <a:defRPr>
                <a:latin typeface="REG"/>
              </a:defRPr>
            </a:lvl1pPr>
            <a:lvl2pPr>
              <a:defRPr>
                <a:latin typeface="REG"/>
              </a:defRPr>
            </a:lvl2pPr>
            <a:lvl3pPr>
              <a:defRPr>
                <a:latin typeface="REG"/>
              </a:defRPr>
            </a:lvl3pPr>
            <a:lvl4pPr>
              <a:defRPr>
                <a:latin typeface="REG"/>
              </a:defRPr>
            </a:lvl4pPr>
            <a:lvl5pPr>
              <a:defRPr>
                <a:latin typeface="REG"/>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AFEC19C3-84FA-4CDC-9DC8-6533B83393FA}"/>
              </a:ext>
            </a:extLst>
          </p:cNvPr>
          <p:cNvSpPr>
            <a:spLocks noGrp="1"/>
          </p:cNvSpPr>
          <p:nvPr>
            <p:ph type="dt" sz="half" idx="10"/>
          </p:nvPr>
        </p:nvSpPr>
        <p:spPr/>
        <p:txBody>
          <a:bodyPr/>
          <a:lstStyle>
            <a:lvl1pPr>
              <a:defRPr>
                <a:latin typeface="REG"/>
              </a:defRPr>
            </a:lvl1pPr>
          </a:lstStyle>
          <a:p>
            <a:fld id="{7DF717CD-23EB-41E7-B4A5-7EDD2B45588B}" type="datetimeFigureOut">
              <a:rPr lang="ru-RU" smtClean="0"/>
              <a:pPr/>
              <a:t>13.10.2024</a:t>
            </a:fld>
            <a:endParaRPr lang="ru-RU" dirty="0"/>
          </a:p>
        </p:txBody>
      </p:sp>
      <p:sp>
        <p:nvSpPr>
          <p:cNvPr id="5" name="Нижний колонтитул 4">
            <a:extLst>
              <a:ext uri="{FF2B5EF4-FFF2-40B4-BE49-F238E27FC236}">
                <a16:creationId xmlns:a16="http://schemas.microsoft.com/office/drawing/2014/main" id="{C2D66D99-E5A1-47BF-B3D4-9C22BD2C9DED}"/>
              </a:ext>
            </a:extLst>
          </p:cNvPr>
          <p:cNvSpPr>
            <a:spLocks noGrp="1"/>
          </p:cNvSpPr>
          <p:nvPr>
            <p:ph type="ftr" sz="quarter" idx="11"/>
          </p:nvPr>
        </p:nvSpPr>
        <p:spPr/>
        <p:txBody>
          <a:bodyPr/>
          <a:lstStyle>
            <a:lvl1pPr>
              <a:defRPr>
                <a:latin typeface="REG"/>
              </a:defRPr>
            </a:lvl1pPr>
          </a:lstStyle>
          <a:p>
            <a:endParaRPr lang="ru-RU" dirty="0"/>
          </a:p>
        </p:txBody>
      </p:sp>
      <p:sp>
        <p:nvSpPr>
          <p:cNvPr id="6" name="Номер слайда 5">
            <a:extLst>
              <a:ext uri="{FF2B5EF4-FFF2-40B4-BE49-F238E27FC236}">
                <a16:creationId xmlns:a16="http://schemas.microsoft.com/office/drawing/2014/main" id="{C05F6460-DCE9-445C-933B-D28031489B83}"/>
              </a:ext>
            </a:extLst>
          </p:cNvPr>
          <p:cNvSpPr>
            <a:spLocks noGrp="1"/>
          </p:cNvSpPr>
          <p:nvPr>
            <p:ph type="sldNum" sz="quarter" idx="12"/>
          </p:nvPr>
        </p:nvSpPr>
        <p:spPr/>
        <p:txBody>
          <a:bodyPr/>
          <a:lstStyle>
            <a:lvl1pPr>
              <a:defRPr>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109407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90D7BB9-D789-48E6-98C8-25978C655531}"/>
              </a:ext>
            </a:extLst>
          </p:cNvPr>
          <p:cNvSpPr>
            <a:spLocks noGrp="1"/>
          </p:cNvSpPr>
          <p:nvPr>
            <p:ph type="title" orient="vert"/>
          </p:nvPr>
        </p:nvSpPr>
        <p:spPr>
          <a:xfrm>
            <a:off x="8724900" y="365125"/>
            <a:ext cx="2628900" cy="5811838"/>
          </a:xfrm>
        </p:spPr>
        <p:txBody>
          <a:bodyPr vert="eaVert"/>
          <a:lstStyle>
            <a:lvl1pPr>
              <a:defRPr>
                <a:latin typeface="REG"/>
              </a:defRPr>
            </a:lvl1pPr>
          </a:lstStyle>
          <a:p>
            <a:r>
              <a:rPr lang="ru-RU" dirty="0"/>
              <a:t>Образец заголовка</a:t>
            </a:r>
          </a:p>
        </p:txBody>
      </p:sp>
      <p:sp>
        <p:nvSpPr>
          <p:cNvPr id="3" name="Вертикальный текст 2">
            <a:extLst>
              <a:ext uri="{FF2B5EF4-FFF2-40B4-BE49-F238E27FC236}">
                <a16:creationId xmlns:a16="http://schemas.microsoft.com/office/drawing/2014/main" id="{A9F06AFE-FBBD-40AF-8CAD-70C6A8C463B6}"/>
              </a:ext>
            </a:extLst>
          </p:cNvPr>
          <p:cNvSpPr>
            <a:spLocks noGrp="1"/>
          </p:cNvSpPr>
          <p:nvPr>
            <p:ph type="body" orient="vert" idx="1"/>
          </p:nvPr>
        </p:nvSpPr>
        <p:spPr>
          <a:xfrm>
            <a:off x="838200" y="365125"/>
            <a:ext cx="7734300" cy="5811838"/>
          </a:xfrm>
        </p:spPr>
        <p:txBody>
          <a:bodyPr vert="eaVert"/>
          <a:lstStyle>
            <a:lvl1pPr>
              <a:defRPr>
                <a:latin typeface="REG"/>
              </a:defRPr>
            </a:lvl1pPr>
            <a:lvl2pPr>
              <a:defRPr>
                <a:latin typeface="REG"/>
              </a:defRPr>
            </a:lvl2pPr>
            <a:lvl3pPr>
              <a:defRPr>
                <a:latin typeface="REG"/>
              </a:defRPr>
            </a:lvl3pPr>
            <a:lvl4pPr>
              <a:defRPr>
                <a:latin typeface="REG"/>
              </a:defRPr>
            </a:lvl4pPr>
            <a:lvl5pPr>
              <a:defRPr>
                <a:latin typeface="REG"/>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420CC507-1B96-4B0E-985E-A247F6BFC28D}"/>
              </a:ext>
            </a:extLst>
          </p:cNvPr>
          <p:cNvSpPr>
            <a:spLocks noGrp="1"/>
          </p:cNvSpPr>
          <p:nvPr>
            <p:ph type="dt" sz="half" idx="10"/>
          </p:nvPr>
        </p:nvSpPr>
        <p:spPr/>
        <p:txBody>
          <a:bodyPr/>
          <a:lstStyle>
            <a:lvl1pPr>
              <a:defRPr>
                <a:latin typeface="REG"/>
              </a:defRPr>
            </a:lvl1pPr>
          </a:lstStyle>
          <a:p>
            <a:fld id="{7DF717CD-23EB-41E7-B4A5-7EDD2B45588B}" type="datetimeFigureOut">
              <a:rPr lang="ru-RU" smtClean="0"/>
              <a:pPr/>
              <a:t>13.10.2024</a:t>
            </a:fld>
            <a:endParaRPr lang="ru-RU" dirty="0"/>
          </a:p>
        </p:txBody>
      </p:sp>
      <p:sp>
        <p:nvSpPr>
          <p:cNvPr id="5" name="Нижний колонтитул 4">
            <a:extLst>
              <a:ext uri="{FF2B5EF4-FFF2-40B4-BE49-F238E27FC236}">
                <a16:creationId xmlns:a16="http://schemas.microsoft.com/office/drawing/2014/main" id="{166F9ED5-30CD-45BA-AC1C-54E3AE6A1D85}"/>
              </a:ext>
            </a:extLst>
          </p:cNvPr>
          <p:cNvSpPr>
            <a:spLocks noGrp="1"/>
          </p:cNvSpPr>
          <p:nvPr>
            <p:ph type="ftr" sz="quarter" idx="11"/>
          </p:nvPr>
        </p:nvSpPr>
        <p:spPr/>
        <p:txBody>
          <a:bodyPr/>
          <a:lstStyle>
            <a:lvl1pPr>
              <a:defRPr>
                <a:latin typeface="REG"/>
              </a:defRPr>
            </a:lvl1pPr>
          </a:lstStyle>
          <a:p>
            <a:endParaRPr lang="ru-RU" dirty="0"/>
          </a:p>
        </p:txBody>
      </p:sp>
      <p:sp>
        <p:nvSpPr>
          <p:cNvPr id="6" name="Номер слайда 5">
            <a:extLst>
              <a:ext uri="{FF2B5EF4-FFF2-40B4-BE49-F238E27FC236}">
                <a16:creationId xmlns:a16="http://schemas.microsoft.com/office/drawing/2014/main" id="{27954768-215A-4115-86A0-CD1EF4ADAD7C}"/>
              </a:ext>
            </a:extLst>
          </p:cNvPr>
          <p:cNvSpPr>
            <a:spLocks noGrp="1"/>
          </p:cNvSpPr>
          <p:nvPr>
            <p:ph type="sldNum" sz="quarter" idx="12"/>
          </p:nvPr>
        </p:nvSpPr>
        <p:spPr/>
        <p:txBody>
          <a:bodyPr/>
          <a:lstStyle>
            <a:lvl1pPr>
              <a:defRPr>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410654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30DB9B-4E0B-4310-B0AA-E71657F2834C}"/>
              </a:ext>
            </a:extLst>
          </p:cNvPr>
          <p:cNvSpPr>
            <a:spLocks noGrp="1"/>
          </p:cNvSpPr>
          <p:nvPr>
            <p:ph type="title"/>
          </p:nvPr>
        </p:nvSpPr>
        <p:spPr/>
        <p:txBody>
          <a:bodyPr/>
          <a:lstStyle>
            <a:lvl1pPr>
              <a:defRPr>
                <a:latin typeface="REG"/>
              </a:defRPr>
            </a:lvl1pPr>
          </a:lstStyle>
          <a:p>
            <a:r>
              <a:rPr lang="ru-RU" dirty="0"/>
              <a:t>Образец заголовка</a:t>
            </a:r>
          </a:p>
        </p:txBody>
      </p:sp>
      <p:sp>
        <p:nvSpPr>
          <p:cNvPr id="3" name="Объект 2">
            <a:extLst>
              <a:ext uri="{FF2B5EF4-FFF2-40B4-BE49-F238E27FC236}">
                <a16:creationId xmlns:a16="http://schemas.microsoft.com/office/drawing/2014/main" id="{F3131B94-954E-48A2-B2B0-C6773D84D9CA}"/>
              </a:ext>
            </a:extLst>
          </p:cNvPr>
          <p:cNvSpPr>
            <a:spLocks noGrp="1"/>
          </p:cNvSpPr>
          <p:nvPr>
            <p:ph idx="1"/>
          </p:nvPr>
        </p:nvSpPr>
        <p:spPr/>
        <p:txBody>
          <a:bodyPr/>
          <a:lstStyle>
            <a:lvl1pPr>
              <a:defRPr>
                <a:latin typeface="REG"/>
              </a:defRPr>
            </a:lvl1pPr>
            <a:lvl2pPr>
              <a:defRPr>
                <a:latin typeface="REG"/>
              </a:defRPr>
            </a:lvl2pPr>
            <a:lvl3pPr>
              <a:defRPr>
                <a:latin typeface="REG"/>
              </a:defRPr>
            </a:lvl3pPr>
            <a:lvl4pPr>
              <a:defRPr>
                <a:latin typeface="REG"/>
              </a:defRPr>
            </a:lvl4pPr>
            <a:lvl5pPr>
              <a:defRPr>
                <a:latin typeface="REG"/>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338B67A7-7C31-467F-A46F-32C583CAD779}"/>
              </a:ext>
            </a:extLst>
          </p:cNvPr>
          <p:cNvSpPr>
            <a:spLocks noGrp="1"/>
          </p:cNvSpPr>
          <p:nvPr>
            <p:ph type="dt" sz="half" idx="10"/>
          </p:nvPr>
        </p:nvSpPr>
        <p:spPr/>
        <p:txBody>
          <a:bodyPr/>
          <a:lstStyle>
            <a:lvl1pPr>
              <a:defRPr>
                <a:latin typeface="REG"/>
              </a:defRPr>
            </a:lvl1pPr>
          </a:lstStyle>
          <a:p>
            <a:fld id="{7DF717CD-23EB-41E7-B4A5-7EDD2B45588B}" type="datetimeFigureOut">
              <a:rPr lang="ru-RU" smtClean="0"/>
              <a:pPr/>
              <a:t>13.10.2024</a:t>
            </a:fld>
            <a:endParaRPr lang="ru-RU" dirty="0"/>
          </a:p>
        </p:txBody>
      </p:sp>
      <p:sp>
        <p:nvSpPr>
          <p:cNvPr id="5" name="Нижний колонтитул 4">
            <a:extLst>
              <a:ext uri="{FF2B5EF4-FFF2-40B4-BE49-F238E27FC236}">
                <a16:creationId xmlns:a16="http://schemas.microsoft.com/office/drawing/2014/main" id="{4328191D-5E54-47E2-B94B-7573E73FD45F}"/>
              </a:ext>
            </a:extLst>
          </p:cNvPr>
          <p:cNvSpPr>
            <a:spLocks noGrp="1"/>
          </p:cNvSpPr>
          <p:nvPr>
            <p:ph type="ftr" sz="quarter" idx="11"/>
          </p:nvPr>
        </p:nvSpPr>
        <p:spPr/>
        <p:txBody>
          <a:bodyPr/>
          <a:lstStyle>
            <a:lvl1pPr>
              <a:defRPr>
                <a:latin typeface="REG"/>
              </a:defRPr>
            </a:lvl1pPr>
          </a:lstStyle>
          <a:p>
            <a:endParaRPr lang="ru-RU" dirty="0"/>
          </a:p>
        </p:txBody>
      </p:sp>
      <p:sp>
        <p:nvSpPr>
          <p:cNvPr id="6" name="Номер слайда 5">
            <a:extLst>
              <a:ext uri="{FF2B5EF4-FFF2-40B4-BE49-F238E27FC236}">
                <a16:creationId xmlns:a16="http://schemas.microsoft.com/office/drawing/2014/main" id="{109D7BE8-1DE0-4492-A225-AFB32BB9BBD5}"/>
              </a:ext>
            </a:extLst>
          </p:cNvPr>
          <p:cNvSpPr>
            <a:spLocks noGrp="1"/>
          </p:cNvSpPr>
          <p:nvPr>
            <p:ph type="sldNum" sz="quarter" idx="12"/>
          </p:nvPr>
        </p:nvSpPr>
        <p:spPr/>
        <p:txBody>
          <a:bodyPr/>
          <a:lstStyle>
            <a:lvl1pPr>
              <a:defRPr>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252402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08EF5B-6231-4384-AAC5-A349F4683BCA}"/>
              </a:ext>
            </a:extLst>
          </p:cNvPr>
          <p:cNvSpPr>
            <a:spLocks noGrp="1"/>
          </p:cNvSpPr>
          <p:nvPr>
            <p:ph type="title"/>
          </p:nvPr>
        </p:nvSpPr>
        <p:spPr>
          <a:xfrm>
            <a:off x="831850" y="1709738"/>
            <a:ext cx="10515600" cy="2852737"/>
          </a:xfrm>
        </p:spPr>
        <p:txBody>
          <a:bodyPr anchor="b"/>
          <a:lstStyle>
            <a:lvl1pPr>
              <a:defRPr sz="6000">
                <a:latin typeface="REG"/>
              </a:defRPr>
            </a:lvl1pPr>
          </a:lstStyle>
          <a:p>
            <a:r>
              <a:rPr lang="ru-RU" dirty="0"/>
              <a:t>Образец заголовка</a:t>
            </a:r>
          </a:p>
        </p:txBody>
      </p:sp>
      <p:sp>
        <p:nvSpPr>
          <p:cNvPr id="3" name="Текст 2">
            <a:extLst>
              <a:ext uri="{FF2B5EF4-FFF2-40B4-BE49-F238E27FC236}">
                <a16:creationId xmlns:a16="http://schemas.microsoft.com/office/drawing/2014/main" id="{0B0BEE30-03BD-4C7A-ABF2-34C4C85314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REG"/>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
        <p:nvSpPr>
          <p:cNvPr id="4" name="Дата 3">
            <a:extLst>
              <a:ext uri="{FF2B5EF4-FFF2-40B4-BE49-F238E27FC236}">
                <a16:creationId xmlns:a16="http://schemas.microsoft.com/office/drawing/2014/main" id="{245E3F9A-849E-43D0-9CF2-0BEDEBCD1827}"/>
              </a:ext>
            </a:extLst>
          </p:cNvPr>
          <p:cNvSpPr>
            <a:spLocks noGrp="1"/>
          </p:cNvSpPr>
          <p:nvPr>
            <p:ph type="dt" sz="half" idx="10"/>
          </p:nvPr>
        </p:nvSpPr>
        <p:spPr/>
        <p:txBody>
          <a:bodyPr/>
          <a:lstStyle>
            <a:lvl1pPr>
              <a:defRPr>
                <a:latin typeface="REG"/>
              </a:defRPr>
            </a:lvl1pPr>
          </a:lstStyle>
          <a:p>
            <a:fld id="{7DF717CD-23EB-41E7-B4A5-7EDD2B45588B}" type="datetimeFigureOut">
              <a:rPr lang="ru-RU" smtClean="0"/>
              <a:pPr/>
              <a:t>13.10.2024</a:t>
            </a:fld>
            <a:endParaRPr lang="ru-RU" dirty="0"/>
          </a:p>
        </p:txBody>
      </p:sp>
      <p:sp>
        <p:nvSpPr>
          <p:cNvPr id="5" name="Нижний колонтитул 4">
            <a:extLst>
              <a:ext uri="{FF2B5EF4-FFF2-40B4-BE49-F238E27FC236}">
                <a16:creationId xmlns:a16="http://schemas.microsoft.com/office/drawing/2014/main" id="{E90188C1-FE62-4F7B-943C-90B1DBF40619}"/>
              </a:ext>
            </a:extLst>
          </p:cNvPr>
          <p:cNvSpPr>
            <a:spLocks noGrp="1"/>
          </p:cNvSpPr>
          <p:nvPr>
            <p:ph type="ftr" sz="quarter" idx="11"/>
          </p:nvPr>
        </p:nvSpPr>
        <p:spPr/>
        <p:txBody>
          <a:bodyPr/>
          <a:lstStyle>
            <a:lvl1pPr>
              <a:defRPr>
                <a:latin typeface="REG"/>
              </a:defRPr>
            </a:lvl1pPr>
          </a:lstStyle>
          <a:p>
            <a:endParaRPr lang="ru-RU" dirty="0"/>
          </a:p>
        </p:txBody>
      </p:sp>
      <p:sp>
        <p:nvSpPr>
          <p:cNvPr id="6" name="Номер слайда 5">
            <a:extLst>
              <a:ext uri="{FF2B5EF4-FFF2-40B4-BE49-F238E27FC236}">
                <a16:creationId xmlns:a16="http://schemas.microsoft.com/office/drawing/2014/main" id="{3A635365-325D-46B5-938E-1D975DA2BAA5}"/>
              </a:ext>
            </a:extLst>
          </p:cNvPr>
          <p:cNvSpPr>
            <a:spLocks noGrp="1"/>
          </p:cNvSpPr>
          <p:nvPr>
            <p:ph type="sldNum" sz="quarter" idx="12"/>
          </p:nvPr>
        </p:nvSpPr>
        <p:spPr/>
        <p:txBody>
          <a:bodyPr/>
          <a:lstStyle>
            <a:lvl1pPr>
              <a:defRPr>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258680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5F961C-3718-4CA0-A8F2-806562B2FB66}"/>
              </a:ext>
            </a:extLst>
          </p:cNvPr>
          <p:cNvSpPr>
            <a:spLocks noGrp="1"/>
          </p:cNvSpPr>
          <p:nvPr>
            <p:ph type="title"/>
          </p:nvPr>
        </p:nvSpPr>
        <p:spPr/>
        <p:txBody>
          <a:bodyPr/>
          <a:lstStyle>
            <a:lvl1pPr>
              <a:defRPr>
                <a:latin typeface="REG"/>
              </a:defRPr>
            </a:lvl1pPr>
          </a:lstStyle>
          <a:p>
            <a:r>
              <a:rPr lang="ru-RU" dirty="0"/>
              <a:t>Образец заголовка</a:t>
            </a:r>
          </a:p>
        </p:txBody>
      </p:sp>
      <p:sp>
        <p:nvSpPr>
          <p:cNvPr id="3" name="Объект 2">
            <a:extLst>
              <a:ext uri="{FF2B5EF4-FFF2-40B4-BE49-F238E27FC236}">
                <a16:creationId xmlns:a16="http://schemas.microsoft.com/office/drawing/2014/main" id="{03EEB2DB-D1C1-473B-92FA-FFDCA4D13564}"/>
              </a:ext>
            </a:extLst>
          </p:cNvPr>
          <p:cNvSpPr>
            <a:spLocks noGrp="1"/>
          </p:cNvSpPr>
          <p:nvPr>
            <p:ph sz="half" idx="1"/>
          </p:nvPr>
        </p:nvSpPr>
        <p:spPr>
          <a:xfrm>
            <a:off x="838200" y="1825625"/>
            <a:ext cx="5181600" cy="4351338"/>
          </a:xfrm>
        </p:spPr>
        <p:txBody>
          <a:bodyPr/>
          <a:lstStyle>
            <a:lvl1pPr>
              <a:defRPr>
                <a:latin typeface="REG"/>
              </a:defRPr>
            </a:lvl1pPr>
            <a:lvl2pPr>
              <a:defRPr>
                <a:latin typeface="REG"/>
              </a:defRPr>
            </a:lvl2pPr>
            <a:lvl3pPr>
              <a:defRPr>
                <a:latin typeface="REG"/>
              </a:defRPr>
            </a:lvl3pPr>
            <a:lvl4pPr>
              <a:defRPr>
                <a:latin typeface="REG"/>
              </a:defRPr>
            </a:lvl4pPr>
            <a:lvl5pPr>
              <a:defRPr>
                <a:latin typeface="REG"/>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a:extLst>
              <a:ext uri="{FF2B5EF4-FFF2-40B4-BE49-F238E27FC236}">
                <a16:creationId xmlns:a16="http://schemas.microsoft.com/office/drawing/2014/main" id="{67310B1D-4650-4114-B2DF-7565EE7132BF}"/>
              </a:ext>
            </a:extLst>
          </p:cNvPr>
          <p:cNvSpPr>
            <a:spLocks noGrp="1"/>
          </p:cNvSpPr>
          <p:nvPr>
            <p:ph sz="half" idx="2"/>
          </p:nvPr>
        </p:nvSpPr>
        <p:spPr>
          <a:xfrm>
            <a:off x="6172200" y="1825625"/>
            <a:ext cx="5181600" cy="4351338"/>
          </a:xfrm>
        </p:spPr>
        <p:txBody>
          <a:bodyPr/>
          <a:lstStyle>
            <a:lvl1pPr>
              <a:defRPr>
                <a:latin typeface="REG"/>
              </a:defRPr>
            </a:lvl1pPr>
            <a:lvl2pPr>
              <a:defRPr>
                <a:latin typeface="REG"/>
              </a:defRPr>
            </a:lvl2pPr>
            <a:lvl3pPr>
              <a:defRPr>
                <a:latin typeface="REG"/>
              </a:defRPr>
            </a:lvl3pPr>
            <a:lvl4pPr>
              <a:defRPr>
                <a:latin typeface="REG"/>
              </a:defRPr>
            </a:lvl4pPr>
            <a:lvl5pPr>
              <a:defRPr>
                <a:latin typeface="REG"/>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a:extLst>
              <a:ext uri="{FF2B5EF4-FFF2-40B4-BE49-F238E27FC236}">
                <a16:creationId xmlns:a16="http://schemas.microsoft.com/office/drawing/2014/main" id="{A00CC2DA-D488-400B-82A5-2822A1640E14}"/>
              </a:ext>
            </a:extLst>
          </p:cNvPr>
          <p:cNvSpPr>
            <a:spLocks noGrp="1"/>
          </p:cNvSpPr>
          <p:nvPr>
            <p:ph type="dt" sz="half" idx="10"/>
          </p:nvPr>
        </p:nvSpPr>
        <p:spPr/>
        <p:txBody>
          <a:bodyPr/>
          <a:lstStyle>
            <a:lvl1pPr>
              <a:defRPr>
                <a:latin typeface="REG"/>
              </a:defRPr>
            </a:lvl1pPr>
          </a:lstStyle>
          <a:p>
            <a:fld id="{7DF717CD-23EB-41E7-B4A5-7EDD2B45588B}" type="datetimeFigureOut">
              <a:rPr lang="ru-RU" smtClean="0"/>
              <a:pPr/>
              <a:t>13.10.2024</a:t>
            </a:fld>
            <a:endParaRPr lang="ru-RU" dirty="0"/>
          </a:p>
        </p:txBody>
      </p:sp>
      <p:sp>
        <p:nvSpPr>
          <p:cNvPr id="6" name="Нижний колонтитул 5">
            <a:extLst>
              <a:ext uri="{FF2B5EF4-FFF2-40B4-BE49-F238E27FC236}">
                <a16:creationId xmlns:a16="http://schemas.microsoft.com/office/drawing/2014/main" id="{FB6A5F22-1FC7-4E25-8BA3-7681FCC28372}"/>
              </a:ext>
            </a:extLst>
          </p:cNvPr>
          <p:cNvSpPr>
            <a:spLocks noGrp="1"/>
          </p:cNvSpPr>
          <p:nvPr>
            <p:ph type="ftr" sz="quarter" idx="11"/>
          </p:nvPr>
        </p:nvSpPr>
        <p:spPr/>
        <p:txBody>
          <a:bodyPr/>
          <a:lstStyle>
            <a:lvl1pPr>
              <a:defRPr>
                <a:latin typeface="REG"/>
              </a:defRPr>
            </a:lvl1pPr>
          </a:lstStyle>
          <a:p>
            <a:endParaRPr lang="ru-RU" dirty="0"/>
          </a:p>
        </p:txBody>
      </p:sp>
      <p:sp>
        <p:nvSpPr>
          <p:cNvPr id="7" name="Номер слайда 6">
            <a:extLst>
              <a:ext uri="{FF2B5EF4-FFF2-40B4-BE49-F238E27FC236}">
                <a16:creationId xmlns:a16="http://schemas.microsoft.com/office/drawing/2014/main" id="{6CC220DA-E460-407D-9FA8-82A29AFB5536}"/>
              </a:ext>
            </a:extLst>
          </p:cNvPr>
          <p:cNvSpPr>
            <a:spLocks noGrp="1"/>
          </p:cNvSpPr>
          <p:nvPr>
            <p:ph type="sldNum" sz="quarter" idx="12"/>
          </p:nvPr>
        </p:nvSpPr>
        <p:spPr/>
        <p:txBody>
          <a:bodyPr/>
          <a:lstStyle>
            <a:lvl1pPr>
              <a:defRPr>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151952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C045F8-BF36-45AF-801C-03817068BC77}"/>
              </a:ext>
            </a:extLst>
          </p:cNvPr>
          <p:cNvSpPr>
            <a:spLocks noGrp="1"/>
          </p:cNvSpPr>
          <p:nvPr>
            <p:ph type="title"/>
          </p:nvPr>
        </p:nvSpPr>
        <p:spPr>
          <a:xfrm>
            <a:off x="839788" y="365125"/>
            <a:ext cx="10515600" cy="1325563"/>
          </a:xfrm>
        </p:spPr>
        <p:txBody>
          <a:bodyPr/>
          <a:lstStyle>
            <a:lvl1pPr>
              <a:defRPr>
                <a:latin typeface="REG"/>
              </a:defRPr>
            </a:lvl1pPr>
          </a:lstStyle>
          <a:p>
            <a:r>
              <a:rPr lang="ru-RU" dirty="0"/>
              <a:t>Образец заголовка</a:t>
            </a:r>
          </a:p>
        </p:txBody>
      </p:sp>
      <p:sp>
        <p:nvSpPr>
          <p:cNvPr id="3" name="Текст 2">
            <a:extLst>
              <a:ext uri="{FF2B5EF4-FFF2-40B4-BE49-F238E27FC236}">
                <a16:creationId xmlns:a16="http://schemas.microsoft.com/office/drawing/2014/main" id="{EA569178-0C89-4C19-A8E1-B08BB508B74F}"/>
              </a:ext>
            </a:extLst>
          </p:cNvPr>
          <p:cNvSpPr>
            <a:spLocks noGrp="1"/>
          </p:cNvSpPr>
          <p:nvPr>
            <p:ph type="body" idx="1"/>
          </p:nvPr>
        </p:nvSpPr>
        <p:spPr>
          <a:xfrm>
            <a:off x="839788" y="1681163"/>
            <a:ext cx="5157787" cy="823912"/>
          </a:xfrm>
        </p:spPr>
        <p:txBody>
          <a:bodyPr anchor="b"/>
          <a:lstStyle>
            <a:lvl1pPr marL="0" indent="0">
              <a:buNone/>
              <a:defRPr sz="2400" b="1">
                <a:latin typeface="REG"/>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a:extLst>
              <a:ext uri="{FF2B5EF4-FFF2-40B4-BE49-F238E27FC236}">
                <a16:creationId xmlns:a16="http://schemas.microsoft.com/office/drawing/2014/main" id="{17614D23-B429-4A72-9105-1416AD0B03E3}"/>
              </a:ext>
            </a:extLst>
          </p:cNvPr>
          <p:cNvSpPr>
            <a:spLocks noGrp="1"/>
          </p:cNvSpPr>
          <p:nvPr>
            <p:ph sz="half" idx="2"/>
          </p:nvPr>
        </p:nvSpPr>
        <p:spPr>
          <a:xfrm>
            <a:off x="839788" y="2505075"/>
            <a:ext cx="5157787" cy="3684588"/>
          </a:xfrm>
        </p:spPr>
        <p:txBody>
          <a:bodyPr/>
          <a:lstStyle>
            <a:lvl1pPr>
              <a:defRPr>
                <a:latin typeface="REG"/>
              </a:defRPr>
            </a:lvl1pPr>
            <a:lvl2pPr>
              <a:defRPr>
                <a:latin typeface="REG"/>
              </a:defRPr>
            </a:lvl2pPr>
            <a:lvl3pPr>
              <a:defRPr>
                <a:latin typeface="REG"/>
              </a:defRPr>
            </a:lvl3pPr>
            <a:lvl4pPr>
              <a:defRPr>
                <a:latin typeface="REG"/>
              </a:defRPr>
            </a:lvl4pPr>
            <a:lvl5pPr>
              <a:defRPr>
                <a:latin typeface="REG"/>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a:extLst>
              <a:ext uri="{FF2B5EF4-FFF2-40B4-BE49-F238E27FC236}">
                <a16:creationId xmlns:a16="http://schemas.microsoft.com/office/drawing/2014/main" id="{591DD571-C998-48DD-B28B-BCD08E75CA64}"/>
              </a:ext>
            </a:extLst>
          </p:cNvPr>
          <p:cNvSpPr>
            <a:spLocks noGrp="1"/>
          </p:cNvSpPr>
          <p:nvPr>
            <p:ph type="body" sz="quarter" idx="3"/>
          </p:nvPr>
        </p:nvSpPr>
        <p:spPr>
          <a:xfrm>
            <a:off x="6172200" y="1681163"/>
            <a:ext cx="5183188" cy="823912"/>
          </a:xfrm>
        </p:spPr>
        <p:txBody>
          <a:bodyPr anchor="b"/>
          <a:lstStyle>
            <a:lvl1pPr marL="0" indent="0">
              <a:buNone/>
              <a:defRPr sz="2400" b="1">
                <a:latin typeface="REG"/>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a:extLst>
              <a:ext uri="{FF2B5EF4-FFF2-40B4-BE49-F238E27FC236}">
                <a16:creationId xmlns:a16="http://schemas.microsoft.com/office/drawing/2014/main" id="{24981201-2264-4DB0-BC45-9777EDD0E884}"/>
              </a:ext>
            </a:extLst>
          </p:cNvPr>
          <p:cNvSpPr>
            <a:spLocks noGrp="1"/>
          </p:cNvSpPr>
          <p:nvPr>
            <p:ph sz="quarter" idx="4"/>
          </p:nvPr>
        </p:nvSpPr>
        <p:spPr>
          <a:xfrm>
            <a:off x="6172200" y="2505075"/>
            <a:ext cx="5183188" cy="3684588"/>
          </a:xfrm>
        </p:spPr>
        <p:txBody>
          <a:bodyPr/>
          <a:lstStyle>
            <a:lvl1pPr>
              <a:defRPr>
                <a:latin typeface="REG"/>
              </a:defRPr>
            </a:lvl1pPr>
            <a:lvl2pPr>
              <a:defRPr>
                <a:latin typeface="REG"/>
              </a:defRPr>
            </a:lvl2pPr>
            <a:lvl3pPr>
              <a:defRPr>
                <a:latin typeface="REG"/>
              </a:defRPr>
            </a:lvl3pPr>
            <a:lvl4pPr>
              <a:defRPr>
                <a:latin typeface="REG"/>
              </a:defRPr>
            </a:lvl4pPr>
            <a:lvl5pPr>
              <a:defRPr>
                <a:latin typeface="REG"/>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6">
            <a:extLst>
              <a:ext uri="{FF2B5EF4-FFF2-40B4-BE49-F238E27FC236}">
                <a16:creationId xmlns:a16="http://schemas.microsoft.com/office/drawing/2014/main" id="{DEA5B8C1-99F4-408C-BDE2-8488415098C8}"/>
              </a:ext>
            </a:extLst>
          </p:cNvPr>
          <p:cNvSpPr>
            <a:spLocks noGrp="1"/>
          </p:cNvSpPr>
          <p:nvPr>
            <p:ph type="dt" sz="half" idx="10"/>
          </p:nvPr>
        </p:nvSpPr>
        <p:spPr/>
        <p:txBody>
          <a:bodyPr/>
          <a:lstStyle>
            <a:lvl1pPr>
              <a:defRPr>
                <a:latin typeface="REG"/>
              </a:defRPr>
            </a:lvl1pPr>
          </a:lstStyle>
          <a:p>
            <a:fld id="{7DF717CD-23EB-41E7-B4A5-7EDD2B45588B}" type="datetimeFigureOut">
              <a:rPr lang="ru-RU" smtClean="0"/>
              <a:pPr/>
              <a:t>13.10.2024</a:t>
            </a:fld>
            <a:endParaRPr lang="ru-RU" dirty="0"/>
          </a:p>
        </p:txBody>
      </p:sp>
      <p:sp>
        <p:nvSpPr>
          <p:cNvPr id="8" name="Нижний колонтитул 7">
            <a:extLst>
              <a:ext uri="{FF2B5EF4-FFF2-40B4-BE49-F238E27FC236}">
                <a16:creationId xmlns:a16="http://schemas.microsoft.com/office/drawing/2014/main" id="{68DA6D4F-1689-4F11-89CF-FC8D654B4AD9}"/>
              </a:ext>
            </a:extLst>
          </p:cNvPr>
          <p:cNvSpPr>
            <a:spLocks noGrp="1"/>
          </p:cNvSpPr>
          <p:nvPr>
            <p:ph type="ftr" sz="quarter" idx="11"/>
          </p:nvPr>
        </p:nvSpPr>
        <p:spPr/>
        <p:txBody>
          <a:bodyPr/>
          <a:lstStyle>
            <a:lvl1pPr>
              <a:defRPr>
                <a:latin typeface="REG"/>
              </a:defRPr>
            </a:lvl1pPr>
          </a:lstStyle>
          <a:p>
            <a:endParaRPr lang="ru-RU" dirty="0"/>
          </a:p>
        </p:txBody>
      </p:sp>
      <p:sp>
        <p:nvSpPr>
          <p:cNvPr id="9" name="Номер слайда 8">
            <a:extLst>
              <a:ext uri="{FF2B5EF4-FFF2-40B4-BE49-F238E27FC236}">
                <a16:creationId xmlns:a16="http://schemas.microsoft.com/office/drawing/2014/main" id="{353A81C6-305F-4CC4-AC9B-E5B09700EA15}"/>
              </a:ext>
            </a:extLst>
          </p:cNvPr>
          <p:cNvSpPr>
            <a:spLocks noGrp="1"/>
          </p:cNvSpPr>
          <p:nvPr>
            <p:ph type="sldNum" sz="quarter" idx="12"/>
          </p:nvPr>
        </p:nvSpPr>
        <p:spPr/>
        <p:txBody>
          <a:bodyPr/>
          <a:lstStyle>
            <a:lvl1pPr>
              <a:defRPr>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130268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5F524F-2B45-47BC-AB56-5043B855A749}"/>
              </a:ext>
            </a:extLst>
          </p:cNvPr>
          <p:cNvSpPr>
            <a:spLocks noGrp="1"/>
          </p:cNvSpPr>
          <p:nvPr>
            <p:ph type="title"/>
          </p:nvPr>
        </p:nvSpPr>
        <p:spPr/>
        <p:txBody>
          <a:bodyPr/>
          <a:lstStyle>
            <a:lvl1pPr>
              <a:defRPr>
                <a:latin typeface="REG"/>
              </a:defRPr>
            </a:lvl1pPr>
          </a:lstStyle>
          <a:p>
            <a:r>
              <a:rPr lang="ru-RU" dirty="0"/>
              <a:t>Образец заголовка</a:t>
            </a:r>
          </a:p>
        </p:txBody>
      </p:sp>
      <p:sp>
        <p:nvSpPr>
          <p:cNvPr id="3" name="Дата 2">
            <a:extLst>
              <a:ext uri="{FF2B5EF4-FFF2-40B4-BE49-F238E27FC236}">
                <a16:creationId xmlns:a16="http://schemas.microsoft.com/office/drawing/2014/main" id="{E9E3318E-A92E-4C9B-88D3-8A07A3DC676F}"/>
              </a:ext>
            </a:extLst>
          </p:cNvPr>
          <p:cNvSpPr>
            <a:spLocks noGrp="1"/>
          </p:cNvSpPr>
          <p:nvPr>
            <p:ph type="dt" sz="half" idx="10"/>
          </p:nvPr>
        </p:nvSpPr>
        <p:spPr/>
        <p:txBody>
          <a:bodyPr/>
          <a:lstStyle>
            <a:lvl1pPr>
              <a:defRPr>
                <a:latin typeface="REG"/>
              </a:defRPr>
            </a:lvl1pPr>
          </a:lstStyle>
          <a:p>
            <a:fld id="{7DF717CD-23EB-41E7-B4A5-7EDD2B45588B}" type="datetimeFigureOut">
              <a:rPr lang="ru-RU" smtClean="0"/>
              <a:pPr/>
              <a:t>13.10.2024</a:t>
            </a:fld>
            <a:endParaRPr lang="ru-RU" dirty="0"/>
          </a:p>
        </p:txBody>
      </p:sp>
      <p:sp>
        <p:nvSpPr>
          <p:cNvPr id="4" name="Нижний колонтитул 3">
            <a:extLst>
              <a:ext uri="{FF2B5EF4-FFF2-40B4-BE49-F238E27FC236}">
                <a16:creationId xmlns:a16="http://schemas.microsoft.com/office/drawing/2014/main" id="{6CB09205-1AB6-4613-8D4B-CDEC0B2FA3E2}"/>
              </a:ext>
            </a:extLst>
          </p:cNvPr>
          <p:cNvSpPr>
            <a:spLocks noGrp="1"/>
          </p:cNvSpPr>
          <p:nvPr>
            <p:ph type="ftr" sz="quarter" idx="11"/>
          </p:nvPr>
        </p:nvSpPr>
        <p:spPr/>
        <p:txBody>
          <a:bodyPr/>
          <a:lstStyle>
            <a:lvl1pPr>
              <a:defRPr>
                <a:latin typeface="REG"/>
              </a:defRPr>
            </a:lvl1pPr>
          </a:lstStyle>
          <a:p>
            <a:endParaRPr lang="ru-RU" dirty="0"/>
          </a:p>
        </p:txBody>
      </p:sp>
      <p:sp>
        <p:nvSpPr>
          <p:cNvPr id="5" name="Номер слайда 4">
            <a:extLst>
              <a:ext uri="{FF2B5EF4-FFF2-40B4-BE49-F238E27FC236}">
                <a16:creationId xmlns:a16="http://schemas.microsoft.com/office/drawing/2014/main" id="{68E03068-C9CB-42D6-857F-8C18ACB04538}"/>
              </a:ext>
            </a:extLst>
          </p:cNvPr>
          <p:cNvSpPr>
            <a:spLocks noGrp="1"/>
          </p:cNvSpPr>
          <p:nvPr>
            <p:ph type="sldNum" sz="quarter" idx="12"/>
          </p:nvPr>
        </p:nvSpPr>
        <p:spPr/>
        <p:txBody>
          <a:bodyPr/>
          <a:lstStyle>
            <a:lvl1pPr>
              <a:defRPr>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72926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8702122-654B-4071-9FA6-9D7C656511C8}"/>
              </a:ext>
            </a:extLst>
          </p:cNvPr>
          <p:cNvSpPr>
            <a:spLocks noGrp="1"/>
          </p:cNvSpPr>
          <p:nvPr>
            <p:ph type="dt" sz="half" idx="10"/>
          </p:nvPr>
        </p:nvSpPr>
        <p:spPr/>
        <p:txBody>
          <a:bodyPr/>
          <a:lstStyle>
            <a:lvl1pPr>
              <a:defRPr>
                <a:latin typeface="REG"/>
              </a:defRPr>
            </a:lvl1pPr>
          </a:lstStyle>
          <a:p>
            <a:fld id="{7DF717CD-23EB-41E7-B4A5-7EDD2B45588B}" type="datetimeFigureOut">
              <a:rPr lang="ru-RU" smtClean="0"/>
              <a:pPr/>
              <a:t>13.10.2024</a:t>
            </a:fld>
            <a:endParaRPr lang="ru-RU" dirty="0"/>
          </a:p>
        </p:txBody>
      </p:sp>
      <p:sp>
        <p:nvSpPr>
          <p:cNvPr id="3" name="Нижний колонтитул 2">
            <a:extLst>
              <a:ext uri="{FF2B5EF4-FFF2-40B4-BE49-F238E27FC236}">
                <a16:creationId xmlns:a16="http://schemas.microsoft.com/office/drawing/2014/main" id="{D68F343B-98AA-414F-8772-993EE0685EBF}"/>
              </a:ext>
            </a:extLst>
          </p:cNvPr>
          <p:cNvSpPr>
            <a:spLocks noGrp="1"/>
          </p:cNvSpPr>
          <p:nvPr>
            <p:ph type="ftr" sz="quarter" idx="11"/>
          </p:nvPr>
        </p:nvSpPr>
        <p:spPr/>
        <p:txBody>
          <a:bodyPr/>
          <a:lstStyle>
            <a:lvl1pPr>
              <a:defRPr>
                <a:latin typeface="REG"/>
              </a:defRPr>
            </a:lvl1pPr>
          </a:lstStyle>
          <a:p>
            <a:endParaRPr lang="ru-RU" dirty="0"/>
          </a:p>
        </p:txBody>
      </p:sp>
      <p:sp>
        <p:nvSpPr>
          <p:cNvPr id="4" name="Номер слайда 3">
            <a:extLst>
              <a:ext uri="{FF2B5EF4-FFF2-40B4-BE49-F238E27FC236}">
                <a16:creationId xmlns:a16="http://schemas.microsoft.com/office/drawing/2014/main" id="{989B900D-FE01-41B5-9964-869934E4F417}"/>
              </a:ext>
            </a:extLst>
          </p:cNvPr>
          <p:cNvSpPr>
            <a:spLocks noGrp="1"/>
          </p:cNvSpPr>
          <p:nvPr>
            <p:ph type="sldNum" sz="quarter" idx="12"/>
          </p:nvPr>
        </p:nvSpPr>
        <p:spPr/>
        <p:txBody>
          <a:bodyPr/>
          <a:lstStyle>
            <a:lvl1pPr>
              <a:defRPr>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337770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3D55B9-5AB7-4E88-9C67-15183D595DA2}"/>
              </a:ext>
            </a:extLst>
          </p:cNvPr>
          <p:cNvSpPr>
            <a:spLocks noGrp="1"/>
          </p:cNvSpPr>
          <p:nvPr>
            <p:ph type="title"/>
          </p:nvPr>
        </p:nvSpPr>
        <p:spPr>
          <a:xfrm>
            <a:off x="839788" y="457200"/>
            <a:ext cx="3932237" cy="1600200"/>
          </a:xfrm>
        </p:spPr>
        <p:txBody>
          <a:bodyPr anchor="b"/>
          <a:lstStyle>
            <a:lvl1pPr>
              <a:defRPr sz="3200">
                <a:latin typeface="REG"/>
              </a:defRPr>
            </a:lvl1pPr>
          </a:lstStyle>
          <a:p>
            <a:r>
              <a:rPr lang="ru-RU" dirty="0"/>
              <a:t>Образец заголовка</a:t>
            </a:r>
          </a:p>
        </p:txBody>
      </p:sp>
      <p:sp>
        <p:nvSpPr>
          <p:cNvPr id="3" name="Объект 2">
            <a:extLst>
              <a:ext uri="{FF2B5EF4-FFF2-40B4-BE49-F238E27FC236}">
                <a16:creationId xmlns:a16="http://schemas.microsoft.com/office/drawing/2014/main" id="{2A691602-E9EC-4223-8B5D-3A6448CFD8CB}"/>
              </a:ext>
            </a:extLst>
          </p:cNvPr>
          <p:cNvSpPr>
            <a:spLocks noGrp="1"/>
          </p:cNvSpPr>
          <p:nvPr>
            <p:ph idx="1"/>
          </p:nvPr>
        </p:nvSpPr>
        <p:spPr>
          <a:xfrm>
            <a:off x="5183188" y="987425"/>
            <a:ext cx="6172200" cy="4873625"/>
          </a:xfrm>
        </p:spPr>
        <p:txBody>
          <a:bodyPr/>
          <a:lstStyle>
            <a:lvl1pPr>
              <a:defRPr sz="3200">
                <a:latin typeface="REG"/>
              </a:defRPr>
            </a:lvl1pPr>
            <a:lvl2pPr>
              <a:defRPr sz="2800">
                <a:latin typeface="REG"/>
              </a:defRPr>
            </a:lvl2pPr>
            <a:lvl3pPr>
              <a:defRPr sz="2400">
                <a:latin typeface="REG"/>
              </a:defRPr>
            </a:lvl3pPr>
            <a:lvl4pPr>
              <a:defRPr sz="2000">
                <a:latin typeface="REG"/>
              </a:defRPr>
            </a:lvl4pPr>
            <a:lvl5pPr>
              <a:defRPr sz="2000">
                <a:latin typeface="REG"/>
              </a:defRPr>
            </a:lvl5pPr>
            <a:lvl6pPr>
              <a:defRPr sz="2000"/>
            </a:lvl6pPr>
            <a:lvl7pPr>
              <a:defRPr sz="2000"/>
            </a:lvl7pPr>
            <a:lvl8pPr>
              <a:defRPr sz="2000"/>
            </a:lvl8pPr>
            <a:lvl9pPr>
              <a:defRPr sz="20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3">
            <a:extLst>
              <a:ext uri="{FF2B5EF4-FFF2-40B4-BE49-F238E27FC236}">
                <a16:creationId xmlns:a16="http://schemas.microsoft.com/office/drawing/2014/main" id="{34228DA2-7AB6-4D80-8995-95B5C6C7EC87}"/>
              </a:ext>
            </a:extLst>
          </p:cNvPr>
          <p:cNvSpPr>
            <a:spLocks noGrp="1"/>
          </p:cNvSpPr>
          <p:nvPr>
            <p:ph type="body" sz="half" idx="2"/>
          </p:nvPr>
        </p:nvSpPr>
        <p:spPr>
          <a:xfrm>
            <a:off x="839788" y="2057400"/>
            <a:ext cx="3932237" cy="3811588"/>
          </a:xfrm>
        </p:spPr>
        <p:txBody>
          <a:bodyPr/>
          <a:lstStyle>
            <a:lvl1pPr marL="0" indent="0">
              <a:buNone/>
              <a:defRPr sz="1600">
                <a:latin typeface="REG"/>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5" name="Дата 4">
            <a:extLst>
              <a:ext uri="{FF2B5EF4-FFF2-40B4-BE49-F238E27FC236}">
                <a16:creationId xmlns:a16="http://schemas.microsoft.com/office/drawing/2014/main" id="{82895212-A230-40F0-9986-7BFEDF4E83B9}"/>
              </a:ext>
            </a:extLst>
          </p:cNvPr>
          <p:cNvSpPr>
            <a:spLocks noGrp="1"/>
          </p:cNvSpPr>
          <p:nvPr>
            <p:ph type="dt" sz="half" idx="10"/>
          </p:nvPr>
        </p:nvSpPr>
        <p:spPr/>
        <p:txBody>
          <a:bodyPr/>
          <a:lstStyle>
            <a:lvl1pPr>
              <a:defRPr>
                <a:latin typeface="REG"/>
              </a:defRPr>
            </a:lvl1pPr>
          </a:lstStyle>
          <a:p>
            <a:fld id="{7DF717CD-23EB-41E7-B4A5-7EDD2B45588B}" type="datetimeFigureOut">
              <a:rPr lang="ru-RU" smtClean="0"/>
              <a:pPr/>
              <a:t>13.10.2024</a:t>
            </a:fld>
            <a:endParaRPr lang="ru-RU" dirty="0"/>
          </a:p>
        </p:txBody>
      </p:sp>
      <p:sp>
        <p:nvSpPr>
          <p:cNvPr id="6" name="Нижний колонтитул 5">
            <a:extLst>
              <a:ext uri="{FF2B5EF4-FFF2-40B4-BE49-F238E27FC236}">
                <a16:creationId xmlns:a16="http://schemas.microsoft.com/office/drawing/2014/main" id="{746D0173-42E1-49FA-8D60-992ADDB2258D}"/>
              </a:ext>
            </a:extLst>
          </p:cNvPr>
          <p:cNvSpPr>
            <a:spLocks noGrp="1"/>
          </p:cNvSpPr>
          <p:nvPr>
            <p:ph type="ftr" sz="quarter" idx="11"/>
          </p:nvPr>
        </p:nvSpPr>
        <p:spPr/>
        <p:txBody>
          <a:bodyPr/>
          <a:lstStyle>
            <a:lvl1pPr>
              <a:defRPr>
                <a:latin typeface="REG"/>
              </a:defRPr>
            </a:lvl1pPr>
          </a:lstStyle>
          <a:p>
            <a:endParaRPr lang="ru-RU" dirty="0"/>
          </a:p>
        </p:txBody>
      </p:sp>
      <p:sp>
        <p:nvSpPr>
          <p:cNvPr id="7" name="Номер слайда 6">
            <a:extLst>
              <a:ext uri="{FF2B5EF4-FFF2-40B4-BE49-F238E27FC236}">
                <a16:creationId xmlns:a16="http://schemas.microsoft.com/office/drawing/2014/main" id="{9E20B1E2-144D-4FF3-BE20-830722A88EFC}"/>
              </a:ext>
            </a:extLst>
          </p:cNvPr>
          <p:cNvSpPr>
            <a:spLocks noGrp="1"/>
          </p:cNvSpPr>
          <p:nvPr>
            <p:ph type="sldNum" sz="quarter" idx="12"/>
          </p:nvPr>
        </p:nvSpPr>
        <p:spPr/>
        <p:txBody>
          <a:bodyPr/>
          <a:lstStyle>
            <a:lvl1pPr>
              <a:defRPr>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30778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056DC3-90FC-4B8F-BA9F-3996156EEC69}"/>
              </a:ext>
            </a:extLst>
          </p:cNvPr>
          <p:cNvSpPr>
            <a:spLocks noGrp="1"/>
          </p:cNvSpPr>
          <p:nvPr>
            <p:ph type="title"/>
          </p:nvPr>
        </p:nvSpPr>
        <p:spPr>
          <a:xfrm>
            <a:off x="839788" y="457200"/>
            <a:ext cx="3932237" cy="1600200"/>
          </a:xfrm>
        </p:spPr>
        <p:txBody>
          <a:bodyPr anchor="b"/>
          <a:lstStyle>
            <a:lvl1pPr>
              <a:defRPr sz="3200">
                <a:latin typeface="REG"/>
              </a:defRPr>
            </a:lvl1pPr>
          </a:lstStyle>
          <a:p>
            <a:r>
              <a:rPr lang="ru-RU" dirty="0"/>
              <a:t>Образец заголовка</a:t>
            </a:r>
          </a:p>
        </p:txBody>
      </p:sp>
      <p:sp>
        <p:nvSpPr>
          <p:cNvPr id="3" name="Рисунок 2">
            <a:extLst>
              <a:ext uri="{FF2B5EF4-FFF2-40B4-BE49-F238E27FC236}">
                <a16:creationId xmlns:a16="http://schemas.microsoft.com/office/drawing/2014/main" id="{6B36B0BC-F363-4054-92E5-E12DDE449DA5}"/>
              </a:ext>
            </a:extLst>
          </p:cNvPr>
          <p:cNvSpPr>
            <a:spLocks noGrp="1"/>
          </p:cNvSpPr>
          <p:nvPr>
            <p:ph type="pic" idx="1"/>
          </p:nvPr>
        </p:nvSpPr>
        <p:spPr>
          <a:xfrm>
            <a:off x="5183188" y="987425"/>
            <a:ext cx="6172200" cy="4873625"/>
          </a:xfrm>
        </p:spPr>
        <p:txBody>
          <a:bodyPr/>
          <a:lstStyle>
            <a:lvl1pPr marL="0" indent="0">
              <a:buNone/>
              <a:defRPr sz="3200">
                <a:latin typeface="REG"/>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id="{D1EF4ED8-E030-48A5-81D7-A54FF5B0F818}"/>
              </a:ext>
            </a:extLst>
          </p:cNvPr>
          <p:cNvSpPr>
            <a:spLocks noGrp="1"/>
          </p:cNvSpPr>
          <p:nvPr>
            <p:ph type="body" sz="half" idx="2"/>
          </p:nvPr>
        </p:nvSpPr>
        <p:spPr>
          <a:xfrm>
            <a:off x="839788" y="2057400"/>
            <a:ext cx="3932237" cy="3811588"/>
          </a:xfrm>
        </p:spPr>
        <p:txBody>
          <a:bodyPr/>
          <a:lstStyle>
            <a:lvl1pPr marL="0" indent="0">
              <a:buNone/>
              <a:defRPr sz="1600">
                <a:latin typeface="REG"/>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5" name="Дата 4">
            <a:extLst>
              <a:ext uri="{FF2B5EF4-FFF2-40B4-BE49-F238E27FC236}">
                <a16:creationId xmlns:a16="http://schemas.microsoft.com/office/drawing/2014/main" id="{28027D5F-38F8-4052-B0B5-66AB4B10574C}"/>
              </a:ext>
            </a:extLst>
          </p:cNvPr>
          <p:cNvSpPr>
            <a:spLocks noGrp="1"/>
          </p:cNvSpPr>
          <p:nvPr>
            <p:ph type="dt" sz="half" idx="10"/>
          </p:nvPr>
        </p:nvSpPr>
        <p:spPr/>
        <p:txBody>
          <a:bodyPr/>
          <a:lstStyle>
            <a:lvl1pPr>
              <a:defRPr>
                <a:latin typeface="REG"/>
              </a:defRPr>
            </a:lvl1pPr>
          </a:lstStyle>
          <a:p>
            <a:fld id="{7DF717CD-23EB-41E7-B4A5-7EDD2B45588B}" type="datetimeFigureOut">
              <a:rPr lang="ru-RU" smtClean="0"/>
              <a:pPr/>
              <a:t>13.10.2024</a:t>
            </a:fld>
            <a:endParaRPr lang="ru-RU" dirty="0"/>
          </a:p>
        </p:txBody>
      </p:sp>
      <p:sp>
        <p:nvSpPr>
          <p:cNvPr id="6" name="Нижний колонтитул 5">
            <a:extLst>
              <a:ext uri="{FF2B5EF4-FFF2-40B4-BE49-F238E27FC236}">
                <a16:creationId xmlns:a16="http://schemas.microsoft.com/office/drawing/2014/main" id="{48D56A79-8971-4151-A2E6-73025B29F73F}"/>
              </a:ext>
            </a:extLst>
          </p:cNvPr>
          <p:cNvSpPr>
            <a:spLocks noGrp="1"/>
          </p:cNvSpPr>
          <p:nvPr>
            <p:ph type="ftr" sz="quarter" idx="11"/>
          </p:nvPr>
        </p:nvSpPr>
        <p:spPr/>
        <p:txBody>
          <a:bodyPr/>
          <a:lstStyle>
            <a:lvl1pPr>
              <a:defRPr>
                <a:latin typeface="REG"/>
              </a:defRPr>
            </a:lvl1pPr>
          </a:lstStyle>
          <a:p>
            <a:endParaRPr lang="ru-RU" dirty="0"/>
          </a:p>
        </p:txBody>
      </p:sp>
      <p:sp>
        <p:nvSpPr>
          <p:cNvPr id="7" name="Номер слайда 6">
            <a:extLst>
              <a:ext uri="{FF2B5EF4-FFF2-40B4-BE49-F238E27FC236}">
                <a16:creationId xmlns:a16="http://schemas.microsoft.com/office/drawing/2014/main" id="{AE2FA774-AC0C-4628-9242-EEDF6B729D41}"/>
              </a:ext>
            </a:extLst>
          </p:cNvPr>
          <p:cNvSpPr>
            <a:spLocks noGrp="1"/>
          </p:cNvSpPr>
          <p:nvPr>
            <p:ph type="sldNum" sz="quarter" idx="12"/>
          </p:nvPr>
        </p:nvSpPr>
        <p:spPr/>
        <p:txBody>
          <a:bodyPr/>
          <a:lstStyle>
            <a:lvl1pPr>
              <a:defRPr>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8358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7969A5-0783-4B3A-BBB9-A542381AE5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CA73F6A6-3207-4EC9-A710-34B5FF279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FAA633EA-0E11-441D-9FDF-96D02E5357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EG"/>
              </a:defRPr>
            </a:lvl1pPr>
          </a:lstStyle>
          <a:p>
            <a:fld id="{7DF717CD-23EB-41E7-B4A5-7EDD2B45588B}" type="datetimeFigureOut">
              <a:rPr lang="ru-RU" smtClean="0"/>
              <a:pPr/>
              <a:t>13.10.2024</a:t>
            </a:fld>
            <a:endParaRPr lang="ru-RU" dirty="0"/>
          </a:p>
        </p:txBody>
      </p:sp>
      <p:sp>
        <p:nvSpPr>
          <p:cNvPr id="5" name="Нижний колонтитул 4">
            <a:extLst>
              <a:ext uri="{FF2B5EF4-FFF2-40B4-BE49-F238E27FC236}">
                <a16:creationId xmlns:a16="http://schemas.microsoft.com/office/drawing/2014/main" id="{15ED525E-E81E-45AC-8F8D-8098BA60C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EG"/>
              </a:defRPr>
            </a:lvl1pPr>
          </a:lstStyle>
          <a:p>
            <a:endParaRPr lang="ru-RU" dirty="0"/>
          </a:p>
        </p:txBody>
      </p:sp>
      <p:sp>
        <p:nvSpPr>
          <p:cNvPr id="6" name="Номер слайда 5">
            <a:extLst>
              <a:ext uri="{FF2B5EF4-FFF2-40B4-BE49-F238E27FC236}">
                <a16:creationId xmlns:a16="http://schemas.microsoft.com/office/drawing/2014/main" id="{68BA01B4-1EAA-47DD-A530-07D57E1DD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EG"/>
              </a:defRPr>
            </a:lvl1pPr>
          </a:lstStyle>
          <a:p>
            <a:fld id="{083C52D1-8E82-4498-8B0F-90088BB7325C}" type="slidenum">
              <a:rPr lang="ru-RU" smtClean="0"/>
              <a:pPr/>
              <a:t>‹#›</a:t>
            </a:fld>
            <a:endParaRPr lang="ru-RU" dirty="0"/>
          </a:p>
        </p:txBody>
      </p:sp>
    </p:spTree>
    <p:extLst>
      <p:ext uri="{BB962C8B-B14F-4D97-AF65-F5344CB8AC3E}">
        <p14:creationId xmlns:p14="http://schemas.microsoft.com/office/powerpoint/2010/main" val="3606647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REG"/>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EG"/>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EG"/>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EG"/>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G"/>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G"/>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cture background">
            <a:extLst>
              <a:ext uri="{FF2B5EF4-FFF2-40B4-BE49-F238E27FC236}">
                <a16:creationId xmlns:a16="http://schemas.microsoft.com/office/drawing/2014/main" id="{C2923800-3F4E-4DD6-A2D9-5704FEC1E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756"/>
            <a:ext cx="12446000" cy="700087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CA636452-9A41-432F-B6BB-2842DCF39AE7}"/>
              </a:ext>
            </a:extLst>
          </p:cNvPr>
          <p:cNvSpPr>
            <a:spLocks noGrp="1"/>
          </p:cNvSpPr>
          <p:nvPr>
            <p:ph type="ctrTitle"/>
          </p:nvPr>
        </p:nvSpPr>
        <p:spPr>
          <a:xfrm>
            <a:off x="1452880" y="1961516"/>
            <a:ext cx="9144000" cy="2387600"/>
          </a:xfrm>
        </p:spPr>
        <p:txBody>
          <a:bodyPr>
            <a:noAutofit/>
          </a:bodyPr>
          <a:lstStyle/>
          <a:p>
            <a:r>
              <a:rPr lang="ru-RU" sz="4000" b="1" i="0" u="none" strike="noStrike" baseline="0" dirty="0"/>
              <a:t>Формы и методы работы с родителями (законными представителями) в</a:t>
            </a:r>
            <a:br>
              <a:rPr lang="ru-RU" sz="4000" b="1" i="0" u="none" strike="noStrike" baseline="0" dirty="0"/>
            </a:br>
            <a:r>
              <a:rPr lang="ru-RU" sz="4000" b="1" i="0" u="none" strike="noStrike" baseline="0" dirty="0"/>
              <a:t>дошкольной образовательной организации. </a:t>
            </a:r>
            <a:br>
              <a:rPr lang="ru-RU" sz="4000" b="1" i="0" u="none" strike="noStrike" baseline="0" dirty="0"/>
            </a:br>
            <a:r>
              <a:rPr lang="ru-RU" sz="4000" b="1" i="0" u="none" strike="noStrike" baseline="0" dirty="0"/>
              <a:t>Конструктивное общение с родителями</a:t>
            </a:r>
            <a:endParaRPr lang="ru-RU" sz="4000" dirty="0"/>
          </a:p>
        </p:txBody>
      </p:sp>
    </p:spTree>
    <p:extLst>
      <p:ext uri="{BB962C8B-B14F-4D97-AF65-F5344CB8AC3E}">
        <p14:creationId xmlns:p14="http://schemas.microsoft.com/office/powerpoint/2010/main" val="267366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cture background">
            <a:extLst>
              <a:ext uri="{FF2B5EF4-FFF2-40B4-BE49-F238E27FC236}">
                <a16:creationId xmlns:a16="http://schemas.microsoft.com/office/drawing/2014/main" id="{18524E9C-C53A-4BE4-9074-F36C4A3BB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7301339-9DAC-4939-930E-19AAA2D72BDE}"/>
              </a:ext>
            </a:extLst>
          </p:cNvPr>
          <p:cNvSpPr>
            <a:spLocks noGrp="1"/>
          </p:cNvSpPr>
          <p:nvPr>
            <p:ph type="title"/>
          </p:nvPr>
        </p:nvSpPr>
        <p:spPr/>
        <p:txBody>
          <a:bodyPr/>
          <a:lstStyle/>
          <a:p>
            <a:pPr algn="ctr"/>
            <a:r>
              <a:rPr lang="ru-RU" b="1" dirty="0"/>
              <a:t>Формы взаимодействия с родителями</a:t>
            </a:r>
          </a:p>
        </p:txBody>
      </p:sp>
      <p:sp>
        <p:nvSpPr>
          <p:cNvPr id="3" name="Объект 2">
            <a:extLst>
              <a:ext uri="{FF2B5EF4-FFF2-40B4-BE49-F238E27FC236}">
                <a16:creationId xmlns:a16="http://schemas.microsoft.com/office/drawing/2014/main" id="{A409A63B-F9EF-4818-9E88-3FD82CBD615A}"/>
              </a:ext>
            </a:extLst>
          </p:cNvPr>
          <p:cNvSpPr>
            <a:spLocks noGrp="1"/>
          </p:cNvSpPr>
          <p:nvPr>
            <p:ph idx="1"/>
          </p:nvPr>
        </p:nvSpPr>
        <p:spPr>
          <a:xfrm>
            <a:off x="838200" y="1825625"/>
            <a:ext cx="7639050" cy="4351338"/>
          </a:xfrm>
        </p:spPr>
        <p:txBody>
          <a:bodyPr/>
          <a:lstStyle/>
          <a:p>
            <a:pPr algn="l"/>
            <a:r>
              <a:rPr lang="ru-RU" b="1" i="0" dirty="0">
                <a:solidFill>
                  <a:srgbClr val="242424"/>
                </a:solidFill>
                <a:effectLst/>
              </a:rPr>
              <a:t>Коллективные (массовые) формы</a:t>
            </a:r>
            <a:r>
              <a:rPr lang="ru-RU" b="0" i="0" dirty="0">
                <a:solidFill>
                  <a:srgbClr val="242424"/>
                </a:solidFill>
                <a:effectLst/>
              </a:rPr>
              <a:t> подразумевают работу со всем или большим составом родителей ДОУ (группы). Это совместные мероприятия педагогов и родителей. Некоторые из них подразумевают участие и детей.</a:t>
            </a:r>
          </a:p>
          <a:p>
            <a:pPr algn="l"/>
            <a:r>
              <a:rPr lang="ru-RU" b="1" i="0" dirty="0">
                <a:solidFill>
                  <a:srgbClr val="242424"/>
                </a:solidFill>
                <a:effectLst/>
              </a:rPr>
              <a:t>Индивидуальные формы</a:t>
            </a:r>
            <a:r>
              <a:rPr lang="ru-RU" b="0" i="0" dirty="0">
                <a:solidFill>
                  <a:srgbClr val="242424"/>
                </a:solidFill>
                <a:effectLst/>
              </a:rPr>
              <a:t> предназначены для дифференцированной работы с родителями воспитанников.</a:t>
            </a:r>
          </a:p>
          <a:p>
            <a:endParaRPr lang="ru-RU" dirty="0"/>
          </a:p>
        </p:txBody>
      </p:sp>
      <p:pic>
        <p:nvPicPr>
          <p:cNvPr id="4" name="Picture 2" descr="-8">
            <a:extLst>
              <a:ext uri="{FF2B5EF4-FFF2-40B4-BE49-F238E27FC236}">
                <a16:creationId xmlns:a16="http://schemas.microsoft.com/office/drawing/2014/main" id="{CE8E6BCE-BFD1-4178-B7C1-A2CECE92D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575" y="2371725"/>
            <a:ext cx="3396763" cy="225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91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18388E5C-7DA6-4275-BBB5-C85EB3FCB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872495E-1D4E-4436-8ED4-F43BC9CAE60F}"/>
              </a:ext>
            </a:extLst>
          </p:cNvPr>
          <p:cNvSpPr>
            <a:spLocks noGrp="1"/>
          </p:cNvSpPr>
          <p:nvPr>
            <p:ph type="title"/>
          </p:nvPr>
        </p:nvSpPr>
        <p:spPr/>
        <p:txBody>
          <a:bodyPr/>
          <a:lstStyle/>
          <a:p>
            <a:pPr algn="ctr"/>
            <a:r>
              <a:rPr lang="ru-RU" b="1" dirty="0"/>
              <a:t>С</a:t>
            </a:r>
            <a:r>
              <a:rPr lang="ru-RU" b="1" i="0" dirty="0">
                <a:solidFill>
                  <a:srgbClr val="000000"/>
                </a:solidFill>
                <a:effectLst/>
              </a:rPr>
              <a:t>овременные формы взаимодействия педагога с родителями</a:t>
            </a:r>
            <a:endParaRPr lang="ru-RU" b="1" dirty="0"/>
          </a:p>
        </p:txBody>
      </p:sp>
      <p:sp>
        <p:nvSpPr>
          <p:cNvPr id="3" name="Объект 2">
            <a:extLst>
              <a:ext uri="{FF2B5EF4-FFF2-40B4-BE49-F238E27FC236}">
                <a16:creationId xmlns:a16="http://schemas.microsoft.com/office/drawing/2014/main" id="{95E596D4-2563-4BC5-AAD5-D03FF11CFB6F}"/>
              </a:ext>
            </a:extLst>
          </p:cNvPr>
          <p:cNvSpPr>
            <a:spLocks noGrp="1"/>
          </p:cNvSpPr>
          <p:nvPr>
            <p:ph idx="1"/>
          </p:nvPr>
        </p:nvSpPr>
        <p:spPr/>
        <p:txBody>
          <a:bodyPr/>
          <a:lstStyle/>
          <a:p>
            <a:pPr marL="0" indent="0" algn="l" fontAlgn="t">
              <a:buNone/>
            </a:pPr>
            <a:r>
              <a:rPr lang="ru-RU" b="0" i="0" dirty="0">
                <a:solidFill>
                  <a:srgbClr val="000000"/>
                </a:solidFill>
                <a:effectLst/>
              </a:rPr>
              <a:t>Современные формы взаимодействия педагога с родителями предполагают диалог, общение, взаимопонимание, открытость, доверие.</a:t>
            </a:r>
          </a:p>
          <a:p>
            <a:pPr marL="0" indent="0" algn="l" fontAlgn="t">
              <a:buNone/>
            </a:pPr>
            <a:r>
              <a:rPr lang="ru-RU" b="0" i="0" dirty="0">
                <a:solidFill>
                  <a:srgbClr val="000000"/>
                </a:solidFill>
                <a:effectLst/>
              </a:rPr>
              <a:t>К ним можно отнести:</a:t>
            </a:r>
          </a:p>
          <a:p>
            <a:pPr algn="l" fontAlgn="t"/>
            <a:r>
              <a:rPr lang="ru-RU" b="0" i="0" dirty="0">
                <a:solidFill>
                  <a:srgbClr val="000000"/>
                </a:solidFill>
                <a:effectLst/>
              </a:rPr>
              <a:t>формы получения и обмена информацией по разным вопросам,</a:t>
            </a:r>
          </a:p>
          <a:p>
            <a:pPr algn="l" fontAlgn="t"/>
            <a:r>
              <a:rPr lang="ru-RU" b="0" i="0" dirty="0">
                <a:solidFill>
                  <a:srgbClr val="000000"/>
                </a:solidFill>
                <a:effectLst/>
              </a:rPr>
              <a:t>формы психолого-педагогического просвещения родителей,</a:t>
            </a:r>
          </a:p>
          <a:p>
            <a:pPr algn="l" fontAlgn="t"/>
            <a:r>
              <a:rPr lang="ru-RU" b="0" i="0" dirty="0">
                <a:solidFill>
                  <a:srgbClr val="000000"/>
                </a:solidFill>
                <a:effectLst/>
              </a:rPr>
              <a:t>формы совместной творческой и трудовой деятельности педагогов, родителей и детей.</a:t>
            </a:r>
          </a:p>
          <a:p>
            <a:endParaRPr lang="ru-RU" dirty="0"/>
          </a:p>
        </p:txBody>
      </p:sp>
    </p:spTree>
    <p:extLst>
      <p:ext uri="{BB962C8B-B14F-4D97-AF65-F5344CB8AC3E}">
        <p14:creationId xmlns:p14="http://schemas.microsoft.com/office/powerpoint/2010/main" val="74243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FF3FA0F7-3FD0-4411-AB13-2DB5D6F03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A03619B2-AFD7-43DC-AF18-68A41B193936}"/>
              </a:ext>
            </a:extLst>
          </p:cNvPr>
          <p:cNvSpPr>
            <a:spLocks noGrp="1"/>
          </p:cNvSpPr>
          <p:nvPr>
            <p:ph type="title"/>
          </p:nvPr>
        </p:nvSpPr>
        <p:spPr/>
        <p:txBody>
          <a:bodyPr/>
          <a:lstStyle/>
          <a:p>
            <a:pPr algn="ctr"/>
            <a:r>
              <a:rPr lang="ru-RU" b="1" i="0" dirty="0">
                <a:solidFill>
                  <a:srgbClr val="000000"/>
                </a:solidFill>
                <a:effectLst/>
              </a:rPr>
              <a:t>Формы получения и обмена информацией по разным вопросам</a:t>
            </a:r>
            <a:endParaRPr lang="ru-RU" b="1" dirty="0"/>
          </a:p>
        </p:txBody>
      </p:sp>
      <p:sp>
        <p:nvSpPr>
          <p:cNvPr id="3" name="Объект 2">
            <a:extLst>
              <a:ext uri="{FF2B5EF4-FFF2-40B4-BE49-F238E27FC236}">
                <a16:creationId xmlns:a16="http://schemas.microsoft.com/office/drawing/2014/main" id="{F383206B-8E25-4C4D-8B00-31D9136EFE4B}"/>
              </a:ext>
            </a:extLst>
          </p:cNvPr>
          <p:cNvSpPr>
            <a:spLocks noGrp="1"/>
          </p:cNvSpPr>
          <p:nvPr>
            <p:ph idx="1"/>
          </p:nvPr>
        </p:nvSpPr>
        <p:spPr/>
        <p:txBody>
          <a:bodyPr/>
          <a:lstStyle/>
          <a:p>
            <a:pPr algn="l" fontAlgn="t"/>
            <a:r>
              <a:rPr lang="ru-RU" b="0" i="0" dirty="0">
                <a:solidFill>
                  <a:srgbClr val="000000"/>
                </a:solidFill>
                <a:effectLst/>
              </a:rPr>
              <a:t>Интервьюирование родителей с детьми «Душевный разговор». Беседы воспитателей с семьями воспитанников по обмену мнениями и пожеланиями совершенствования образовательного процесса.</a:t>
            </a:r>
          </a:p>
          <a:p>
            <a:pPr algn="l" fontAlgn="t"/>
            <a:r>
              <a:rPr lang="ru-RU" b="0" i="0" dirty="0">
                <a:solidFill>
                  <a:srgbClr val="000000"/>
                </a:solidFill>
                <a:effectLst/>
              </a:rPr>
              <a:t>Посещение семей воспитанников. Индивидуальная работа педагога с родителями, знакомство с условиями жизни.</a:t>
            </a:r>
          </a:p>
          <a:p>
            <a:pPr algn="l" fontAlgn="t"/>
            <a:r>
              <a:rPr lang="ru-RU" b="0" i="0" dirty="0">
                <a:solidFill>
                  <a:srgbClr val="000000"/>
                </a:solidFill>
                <a:effectLst/>
              </a:rPr>
              <a:t>Группа </a:t>
            </a:r>
            <a:r>
              <a:rPr lang="ru-RU" b="0" i="0" dirty="0" err="1">
                <a:solidFill>
                  <a:srgbClr val="000000"/>
                </a:solidFill>
                <a:effectLst/>
              </a:rPr>
              <a:t>ВКонтакте</a:t>
            </a:r>
            <a:r>
              <a:rPr lang="ru-RU" b="0" i="0" dirty="0">
                <a:solidFill>
                  <a:srgbClr val="000000"/>
                </a:solidFill>
                <a:effectLst/>
              </a:rPr>
              <a:t>. Сетевое взаимодействие и общение.</a:t>
            </a:r>
          </a:p>
          <a:p>
            <a:pPr algn="l" fontAlgn="t"/>
            <a:r>
              <a:rPr lang="ru-RU" b="0" i="0" dirty="0">
                <a:solidFill>
                  <a:srgbClr val="000000"/>
                </a:solidFill>
                <a:effectLst/>
              </a:rPr>
              <a:t>Родительская почта «Копилка родительских вопросов».</a:t>
            </a:r>
          </a:p>
          <a:p>
            <a:pPr algn="l" fontAlgn="t"/>
            <a:r>
              <a:rPr lang="ru-RU" b="0" i="0" dirty="0">
                <a:solidFill>
                  <a:srgbClr val="000000"/>
                </a:solidFill>
                <a:effectLst/>
              </a:rPr>
              <a:t>Телефон доверия.</a:t>
            </a:r>
          </a:p>
          <a:p>
            <a:endParaRPr lang="ru-RU" dirty="0"/>
          </a:p>
        </p:txBody>
      </p:sp>
    </p:spTree>
    <p:extLst>
      <p:ext uri="{BB962C8B-B14F-4D97-AF65-F5344CB8AC3E}">
        <p14:creationId xmlns:p14="http://schemas.microsoft.com/office/powerpoint/2010/main" val="326186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FC6B7C13-AB14-4370-8D6C-E684A2553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AEABA547-9EDE-4AE9-89BC-C3D210120D54}"/>
              </a:ext>
            </a:extLst>
          </p:cNvPr>
          <p:cNvSpPr>
            <a:spLocks noGrp="1"/>
          </p:cNvSpPr>
          <p:nvPr>
            <p:ph type="title"/>
          </p:nvPr>
        </p:nvSpPr>
        <p:spPr/>
        <p:txBody>
          <a:bodyPr/>
          <a:lstStyle/>
          <a:p>
            <a:pPr algn="ctr"/>
            <a:r>
              <a:rPr lang="ru-RU" b="1" i="0" dirty="0">
                <a:solidFill>
                  <a:srgbClr val="000000"/>
                </a:solidFill>
                <a:effectLst/>
              </a:rPr>
              <a:t>Формы психолого-педагогического просвещения родителей</a:t>
            </a:r>
            <a:endParaRPr lang="ru-RU" b="1" dirty="0"/>
          </a:p>
        </p:txBody>
      </p:sp>
      <p:sp>
        <p:nvSpPr>
          <p:cNvPr id="3" name="Объект 2">
            <a:extLst>
              <a:ext uri="{FF2B5EF4-FFF2-40B4-BE49-F238E27FC236}">
                <a16:creationId xmlns:a16="http://schemas.microsoft.com/office/drawing/2014/main" id="{DB09E768-3F09-49FE-A626-E87EC6CC4454}"/>
              </a:ext>
            </a:extLst>
          </p:cNvPr>
          <p:cNvSpPr>
            <a:spLocks noGrp="1"/>
          </p:cNvSpPr>
          <p:nvPr>
            <p:ph idx="1"/>
          </p:nvPr>
        </p:nvSpPr>
        <p:spPr/>
        <p:txBody>
          <a:bodyPr>
            <a:normAutofit lnSpcReduction="10000"/>
          </a:bodyPr>
          <a:lstStyle/>
          <a:p>
            <a:pPr algn="l" fontAlgn="t"/>
            <a:r>
              <a:rPr lang="ru-RU" b="0" i="0" dirty="0">
                <a:solidFill>
                  <a:srgbClr val="000000"/>
                </a:solidFill>
                <a:effectLst/>
              </a:rPr>
              <a:t>Родительские собрания. Формы: «Круглый стол», «Аукцион советов», «КВН», «Деловая игра» , «Что? Где? Когда?» Например: «Правила дорожные детям знать положено».</a:t>
            </a:r>
          </a:p>
          <a:p>
            <a:pPr algn="l" fontAlgn="t"/>
            <a:r>
              <a:rPr lang="ru-RU" b="0" i="0" dirty="0">
                <a:solidFill>
                  <a:srgbClr val="000000"/>
                </a:solidFill>
                <a:effectLst/>
              </a:rPr>
              <a:t>Онлайн-лектории - формы, подробно раскрывающие сущность той или иной проблемы воспитания в сетевом общении с родителями, лучший опыт семейного воспитания. Например: «Патриотическое воспитание детей в семье и детском саду», «Круг семейного чтения».</a:t>
            </a:r>
          </a:p>
          <a:p>
            <a:pPr algn="l" fontAlgn="t"/>
            <a:r>
              <a:rPr lang="ru-RU" b="0" i="0" dirty="0">
                <a:solidFill>
                  <a:srgbClr val="000000"/>
                </a:solidFill>
                <a:effectLst/>
              </a:rPr>
              <a:t>Родительские чтения. Эта форма работы дает возможность родителям не только слушать лекции педагогов, но и изучать литературу по проблеме и участвовать в ее обсуждении.</a:t>
            </a:r>
          </a:p>
          <a:p>
            <a:endParaRPr lang="ru-RU" dirty="0"/>
          </a:p>
        </p:txBody>
      </p:sp>
    </p:spTree>
    <p:extLst>
      <p:ext uri="{BB962C8B-B14F-4D97-AF65-F5344CB8AC3E}">
        <p14:creationId xmlns:p14="http://schemas.microsoft.com/office/powerpoint/2010/main" val="83109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cture background">
            <a:extLst>
              <a:ext uri="{FF2B5EF4-FFF2-40B4-BE49-F238E27FC236}">
                <a16:creationId xmlns:a16="http://schemas.microsoft.com/office/drawing/2014/main" id="{CEE4627D-DA9D-410A-99EE-03F958A99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AEABA547-9EDE-4AE9-89BC-C3D210120D54}"/>
              </a:ext>
            </a:extLst>
          </p:cNvPr>
          <p:cNvSpPr>
            <a:spLocks noGrp="1"/>
          </p:cNvSpPr>
          <p:nvPr>
            <p:ph type="title"/>
          </p:nvPr>
        </p:nvSpPr>
        <p:spPr/>
        <p:txBody>
          <a:bodyPr/>
          <a:lstStyle/>
          <a:p>
            <a:pPr algn="ctr"/>
            <a:r>
              <a:rPr lang="ru-RU" b="1" i="0" dirty="0">
                <a:solidFill>
                  <a:srgbClr val="000000"/>
                </a:solidFill>
                <a:effectLst/>
              </a:rPr>
              <a:t>Формы психолого-педагогического просвещения родителей</a:t>
            </a:r>
            <a:endParaRPr lang="ru-RU" b="1" dirty="0"/>
          </a:p>
        </p:txBody>
      </p:sp>
      <p:sp>
        <p:nvSpPr>
          <p:cNvPr id="3" name="Объект 2">
            <a:extLst>
              <a:ext uri="{FF2B5EF4-FFF2-40B4-BE49-F238E27FC236}">
                <a16:creationId xmlns:a16="http://schemas.microsoft.com/office/drawing/2014/main" id="{DB09E768-3F09-49FE-A626-E87EC6CC4454}"/>
              </a:ext>
            </a:extLst>
          </p:cNvPr>
          <p:cNvSpPr>
            <a:spLocks noGrp="1"/>
          </p:cNvSpPr>
          <p:nvPr>
            <p:ph idx="1"/>
          </p:nvPr>
        </p:nvSpPr>
        <p:spPr>
          <a:xfrm>
            <a:off x="218440" y="1906904"/>
            <a:ext cx="7655560" cy="4849495"/>
          </a:xfrm>
        </p:spPr>
        <p:txBody>
          <a:bodyPr>
            <a:normAutofit/>
          </a:bodyPr>
          <a:lstStyle/>
          <a:p>
            <a:pPr algn="l" fontAlgn="t"/>
            <a:r>
              <a:rPr lang="ru-RU" b="0" i="0" dirty="0">
                <a:solidFill>
                  <a:srgbClr val="000000"/>
                </a:solidFill>
                <a:effectLst/>
              </a:rPr>
              <a:t>Мастер-классы и практикумы – практическое занятие (показ) педагогов по какому-либо вопросу. Например: «Закаливание детей в детском саду», «Здоровой образ жизни ДОУ», «Организация режима двигательной активности детей ДОУ».</a:t>
            </a:r>
          </a:p>
          <a:p>
            <a:pPr algn="l" fontAlgn="t"/>
            <a:r>
              <a:rPr lang="ru-RU" b="0" i="0" dirty="0">
                <a:solidFill>
                  <a:srgbClr val="000000"/>
                </a:solidFill>
                <a:effectLst/>
              </a:rPr>
              <a:t>Встречи с интересными людьми: медицинскими работниками, психологами и др. Например: «Психолого-физиологические возрастные особенности дошкольников», «Здоровьесберегающие технологии ДОУ».</a:t>
            </a:r>
          </a:p>
          <a:p>
            <a:endParaRPr lang="ru-RU" dirty="0"/>
          </a:p>
        </p:txBody>
      </p:sp>
      <p:pic>
        <p:nvPicPr>
          <p:cNvPr id="13314" name="Picture 2" descr="Picture background">
            <a:extLst>
              <a:ext uri="{FF2B5EF4-FFF2-40B4-BE49-F238E27FC236}">
                <a16:creationId xmlns:a16="http://schemas.microsoft.com/office/drawing/2014/main" id="{A7C73FCA-C58B-41A3-8879-E698EAC0A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720" y="2144150"/>
            <a:ext cx="4041140" cy="310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2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A3FA8450-5F72-4846-9C2E-5E8B142B3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AEABA547-9EDE-4AE9-89BC-C3D210120D54}"/>
              </a:ext>
            </a:extLst>
          </p:cNvPr>
          <p:cNvSpPr>
            <a:spLocks noGrp="1"/>
          </p:cNvSpPr>
          <p:nvPr>
            <p:ph type="title"/>
          </p:nvPr>
        </p:nvSpPr>
        <p:spPr/>
        <p:txBody>
          <a:bodyPr/>
          <a:lstStyle/>
          <a:p>
            <a:pPr algn="ctr"/>
            <a:r>
              <a:rPr lang="ru-RU" b="1" i="0" dirty="0">
                <a:solidFill>
                  <a:srgbClr val="000000"/>
                </a:solidFill>
                <a:effectLst/>
              </a:rPr>
              <a:t>Формы психолого-педагогического просвещения родителей</a:t>
            </a:r>
            <a:endParaRPr lang="ru-RU" b="1" dirty="0"/>
          </a:p>
        </p:txBody>
      </p:sp>
      <p:sp>
        <p:nvSpPr>
          <p:cNvPr id="3" name="Объект 2">
            <a:extLst>
              <a:ext uri="{FF2B5EF4-FFF2-40B4-BE49-F238E27FC236}">
                <a16:creationId xmlns:a16="http://schemas.microsoft.com/office/drawing/2014/main" id="{DB09E768-3F09-49FE-A626-E87EC6CC4454}"/>
              </a:ext>
            </a:extLst>
          </p:cNvPr>
          <p:cNvSpPr>
            <a:spLocks noGrp="1"/>
          </p:cNvSpPr>
          <p:nvPr>
            <p:ph idx="1"/>
          </p:nvPr>
        </p:nvSpPr>
        <p:spPr/>
        <p:txBody>
          <a:bodyPr/>
          <a:lstStyle/>
          <a:p>
            <a:pPr algn="l" fontAlgn="t"/>
            <a:r>
              <a:rPr lang="ru-RU" b="0" i="0" dirty="0">
                <a:solidFill>
                  <a:srgbClr val="000000"/>
                </a:solidFill>
                <a:effectLst/>
              </a:rPr>
              <a:t>Психологические тренинги – метод активного обучения, направленный на развитие знаний, умений и навыков и социальных установок. В тренинге нуждаются семьи , которые хотят изменить свое отношение к поведению и взаимодействию с собственным ребенком, сделать его более открытым и доверительным.</a:t>
            </a:r>
          </a:p>
          <a:p>
            <a:pPr algn="l" fontAlgn="t"/>
            <a:r>
              <a:rPr lang="ru-RU" b="0" i="0" dirty="0">
                <a:solidFill>
                  <a:srgbClr val="000000"/>
                </a:solidFill>
                <a:effectLst/>
              </a:rPr>
              <a:t>Родительские вечера – общение с родителями друга своего ребенка, обмен опытом в неофициальной обстановке. Формы: «Клуб любителей семейных путешествий», «Вечер вопросов и ответов», «В кругу друзей».</a:t>
            </a:r>
          </a:p>
          <a:p>
            <a:endParaRPr lang="ru-RU" dirty="0"/>
          </a:p>
        </p:txBody>
      </p:sp>
    </p:spTree>
    <p:extLst>
      <p:ext uri="{BB962C8B-B14F-4D97-AF65-F5344CB8AC3E}">
        <p14:creationId xmlns:p14="http://schemas.microsoft.com/office/powerpoint/2010/main" val="397552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cture background">
            <a:extLst>
              <a:ext uri="{FF2B5EF4-FFF2-40B4-BE49-F238E27FC236}">
                <a16:creationId xmlns:a16="http://schemas.microsoft.com/office/drawing/2014/main" id="{060A4432-233F-4B8C-B878-8C91549F9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2E28BDA3-6BFB-492D-BBC0-502164B46BDC}"/>
              </a:ext>
            </a:extLst>
          </p:cNvPr>
          <p:cNvSpPr>
            <a:spLocks noGrp="1"/>
          </p:cNvSpPr>
          <p:nvPr>
            <p:ph type="title"/>
          </p:nvPr>
        </p:nvSpPr>
        <p:spPr/>
        <p:txBody>
          <a:bodyPr>
            <a:normAutofit fontScale="90000"/>
          </a:bodyPr>
          <a:lstStyle/>
          <a:p>
            <a:pPr algn="ctr"/>
            <a:r>
              <a:rPr lang="ru-RU" b="1" i="0" dirty="0">
                <a:solidFill>
                  <a:srgbClr val="000000"/>
                </a:solidFill>
                <a:effectLst/>
              </a:rPr>
              <a:t>Формы совместной творческой и трудовой деятельности педагогов, родителей и детей</a:t>
            </a:r>
            <a:endParaRPr lang="ru-RU" b="1" dirty="0"/>
          </a:p>
        </p:txBody>
      </p:sp>
      <p:sp>
        <p:nvSpPr>
          <p:cNvPr id="3" name="Объект 2">
            <a:extLst>
              <a:ext uri="{FF2B5EF4-FFF2-40B4-BE49-F238E27FC236}">
                <a16:creationId xmlns:a16="http://schemas.microsoft.com/office/drawing/2014/main" id="{EF3E67F7-2154-40A3-8699-E13AF6A417B8}"/>
              </a:ext>
            </a:extLst>
          </p:cNvPr>
          <p:cNvSpPr>
            <a:spLocks noGrp="1"/>
          </p:cNvSpPr>
          <p:nvPr>
            <p:ph idx="1"/>
          </p:nvPr>
        </p:nvSpPr>
        <p:spPr>
          <a:xfrm>
            <a:off x="838200" y="1825625"/>
            <a:ext cx="7482840" cy="4667250"/>
          </a:xfrm>
        </p:spPr>
        <p:txBody>
          <a:bodyPr/>
          <a:lstStyle/>
          <a:p>
            <a:pPr algn="l" fontAlgn="t"/>
            <a:r>
              <a:rPr lang="ru-RU" b="0" i="0" dirty="0">
                <a:solidFill>
                  <a:srgbClr val="000000"/>
                </a:solidFill>
                <a:effectLst/>
              </a:rPr>
              <a:t>Проектная деятельность.</a:t>
            </a:r>
          </a:p>
          <a:p>
            <a:pPr algn="l" fontAlgn="t"/>
            <a:r>
              <a:rPr lang="ru-RU" b="0" i="0" dirty="0">
                <a:solidFill>
                  <a:srgbClr val="000000"/>
                </a:solidFill>
                <a:effectLst/>
              </a:rPr>
              <a:t>Проведение открытых мероприятий:</a:t>
            </a:r>
          </a:p>
          <a:p>
            <a:pPr algn="l" fontAlgn="t"/>
            <a:r>
              <a:rPr lang="ru-RU" b="0" i="0" dirty="0">
                <a:solidFill>
                  <a:srgbClr val="000000"/>
                </a:solidFill>
                <a:effectLst/>
              </a:rPr>
              <a:t>«День открытых дверей», «День творчества».</a:t>
            </a:r>
          </a:p>
          <a:p>
            <a:pPr algn="l" fontAlgn="t"/>
            <a:r>
              <a:rPr lang="ru-RU" b="0" i="0" dirty="0">
                <a:solidFill>
                  <a:srgbClr val="000000"/>
                </a:solidFill>
                <a:effectLst/>
              </a:rPr>
              <a:t>Семейный театр – показ театрализованных представлений детей с участием родителей.</a:t>
            </a:r>
          </a:p>
          <a:p>
            <a:pPr algn="l" fontAlgn="t"/>
            <a:r>
              <a:rPr lang="ru-RU" b="0" i="0" dirty="0" err="1">
                <a:solidFill>
                  <a:srgbClr val="000000"/>
                </a:solidFill>
                <a:effectLst/>
              </a:rPr>
              <a:t>Кроссбукинг</a:t>
            </a:r>
            <a:r>
              <a:rPr lang="ru-RU" b="0" i="0" dirty="0">
                <a:solidFill>
                  <a:srgbClr val="000000"/>
                </a:solidFill>
                <a:effectLst/>
              </a:rPr>
              <a:t> – семейная библиотека. Обмен прочитанными книгами.</a:t>
            </a:r>
          </a:p>
          <a:p>
            <a:endParaRPr lang="ru-RU" dirty="0"/>
          </a:p>
        </p:txBody>
      </p:sp>
      <p:pic>
        <p:nvPicPr>
          <p:cNvPr id="14338" name="Picture 2" descr="Picture background">
            <a:extLst>
              <a:ext uri="{FF2B5EF4-FFF2-40B4-BE49-F238E27FC236}">
                <a16:creationId xmlns:a16="http://schemas.microsoft.com/office/drawing/2014/main" id="{638140A0-2D22-4814-ADF9-3E6012875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2143760"/>
            <a:ext cx="3657586" cy="240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26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60CBFFF9-247E-484E-A20F-BD0DB32E0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2E28BDA3-6BFB-492D-BBC0-502164B46BDC}"/>
              </a:ext>
            </a:extLst>
          </p:cNvPr>
          <p:cNvSpPr>
            <a:spLocks noGrp="1"/>
          </p:cNvSpPr>
          <p:nvPr>
            <p:ph type="title"/>
          </p:nvPr>
        </p:nvSpPr>
        <p:spPr/>
        <p:txBody>
          <a:bodyPr>
            <a:normAutofit fontScale="90000"/>
          </a:bodyPr>
          <a:lstStyle/>
          <a:p>
            <a:pPr algn="ctr"/>
            <a:r>
              <a:rPr lang="ru-RU" b="1" i="0" dirty="0">
                <a:solidFill>
                  <a:srgbClr val="000000"/>
                </a:solidFill>
                <a:effectLst/>
              </a:rPr>
              <a:t>Формы совместной творческой и трудовой деятельности педагогов, родителей и детей</a:t>
            </a:r>
            <a:endParaRPr lang="ru-RU" b="1" dirty="0"/>
          </a:p>
        </p:txBody>
      </p:sp>
      <p:sp>
        <p:nvSpPr>
          <p:cNvPr id="3" name="Объект 2">
            <a:extLst>
              <a:ext uri="{FF2B5EF4-FFF2-40B4-BE49-F238E27FC236}">
                <a16:creationId xmlns:a16="http://schemas.microsoft.com/office/drawing/2014/main" id="{EF3E67F7-2154-40A3-8699-E13AF6A417B8}"/>
              </a:ext>
            </a:extLst>
          </p:cNvPr>
          <p:cNvSpPr>
            <a:spLocks noGrp="1"/>
          </p:cNvSpPr>
          <p:nvPr>
            <p:ph idx="1"/>
          </p:nvPr>
        </p:nvSpPr>
        <p:spPr/>
        <p:txBody>
          <a:bodyPr/>
          <a:lstStyle/>
          <a:p>
            <a:pPr algn="l" fontAlgn="t"/>
            <a:r>
              <a:rPr lang="ru-RU" b="0" i="0" dirty="0">
                <a:solidFill>
                  <a:srgbClr val="000000"/>
                </a:solidFill>
                <a:effectLst/>
              </a:rPr>
              <a:t>Портфолио достижений своего ребенка «Я все смогу!»</a:t>
            </a:r>
          </a:p>
          <a:p>
            <a:pPr algn="l" fontAlgn="t"/>
            <a:r>
              <a:rPr lang="ru-RU" b="0" i="0" dirty="0">
                <a:solidFill>
                  <a:srgbClr val="000000"/>
                </a:solidFill>
                <a:effectLst/>
              </a:rPr>
              <a:t>Сетевое взаимодействие. Размещение информации о жизни группы на сайте ДОУ, на сайте педагогов позволяют родителям быть в курсе всех событий жизни дошкольного учреждения.</a:t>
            </a:r>
          </a:p>
          <a:p>
            <a:pPr algn="l" fontAlgn="t"/>
            <a:r>
              <a:rPr lang="ru-RU" b="0" i="0" dirty="0">
                <a:solidFill>
                  <a:srgbClr val="000000"/>
                </a:solidFill>
                <a:effectLst/>
              </a:rPr>
              <a:t>Ежеквартальный выпуск газеты «Жизнь замечательных детей».</a:t>
            </a:r>
          </a:p>
          <a:p>
            <a:pPr algn="l" fontAlgn="t"/>
            <a:r>
              <a:rPr lang="ru-RU" b="0" i="0" dirty="0">
                <a:solidFill>
                  <a:srgbClr val="000000"/>
                </a:solidFill>
                <a:effectLst/>
              </a:rPr>
              <a:t>«Неделя добрых дел». Экологические акции: «Подари красоту детям», «Огород на подоконнике -огородные чудеса!», «Кормушка для пичужки».</a:t>
            </a:r>
          </a:p>
          <a:p>
            <a:endParaRPr lang="ru-RU" dirty="0"/>
          </a:p>
        </p:txBody>
      </p:sp>
    </p:spTree>
    <p:extLst>
      <p:ext uri="{BB962C8B-B14F-4D97-AF65-F5344CB8AC3E}">
        <p14:creationId xmlns:p14="http://schemas.microsoft.com/office/powerpoint/2010/main" val="2929792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13E431FC-223B-4A25-9CD6-7FDB5256A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2E28BDA3-6BFB-492D-BBC0-502164B46BDC}"/>
              </a:ext>
            </a:extLst>
          </p:cNvPr>
          <p:cNvSpPr>
            <a:spLocks noGrp="1"/>
          </p:cNvSpPr>
          <p:nvPr>
            <p:ph type="title"/>
          </p:nvPr>
        </p:nvSpPr>
        <p:spPr/>
        <p:txBody>
          <a:bodyPr>
            <a:normAutofit fontScale="90000"/>
          </a:bodyPr>
          <a:lstStyle/>
          <a:p>
            <a:pPr algn="ctr"/>
            <a:r>
              <a:rPr lang="ru-RU" b="1" i="0" dirty="0">
                <a:solidFill>
                  <a:srgbClr val="000000"/>
                </a:solidFill>
                <a:effectLst/>
              </a:rPr>
              <a:t>Формы совместной творческой и трудовой деятельности педагогов, родителей и детей</a:t>
            </a:r>
            <a:endParaRPr lang="ru-RU" b="1" dirty="0"/>
          </a:p>
        </p:txBody>
      </p:sp>
      <p:sp>
        <p:nvSpPr>
          <p:cNvPr id="3" name="Объект 2">
            <a:extLst>
              <a:ext uri="{FF2B5EF4-FFF2-40B4-BE49-F238E27FC236}">
                <a16:creationId xmlns:a16="http://schemas.microsoft.com/office/drawing/2014/main" id="{EF3E67F7-2154-40A3-8699-E13AF6A417B8}"/>
              </a:ext>
            </a:extLst>
          </p:cNvPr>
          <p:cNvSpPr>
            <a:spLocks noGrp="1"/>
          </p:cNvSpPr>
          <p:nvPr>
            <p:ph idx="1"/>
          </p:nvPr>
        </p:nvSpPr>
        <p:spPr/>
        <p:txBody>
          <a:bodyPr>
            <a:normAutofit fontScale="92500" lnSpcReduction="10000"/>
          </a:bodyPr>
          <a:lstStyle/>
          <a:p>
            <a:pPr algn="l" fontAlgn="t"/>
            <a:r>
              <a:rPr lang="ru-RU" b="0" i="0" dirty="0">
                <a:solidFill>
                  <a:srgbClr val="000000"/>
                </a:solidFill>
                <a:effectLst/>
              </a:rPr>
              <a:t>Участие в подготовке к праздникам, в смотрах конкурсах, в тематических выставках («Семейное хобби, увлечения, занятия»), в выпуске стенгазет, книжек-самоделок, семейных альбомов, в оформлении </a:t>
            </a:r>
            <a:r>
              <a:rPr lang="ru-RU" b="0" i="0" dirty="0" err="1">
                <a:solidFill>
                  <a:srgbClr val="000000"/>
                </a:solidFill>
                <a:effectLst/>
              </a:rPr>
              <a:t>фотовернисажей</a:t>
            </a:r>
            <a:r>
              <a:rPr lang="ru-RU" b="0" i="0" dirty="0">
                <a:solidFill>
                  <a:srgbClr val="000000"/>
                </a:solidFill>
                <a:effectLst/>
              </a:rPr>
              <a:t>, фотовыставок, в спортивных соревнованиях «Мы богатыри».</a:t>
            </a:r>
          </a:p>
          <a:p>
            <a:pPr algn="l" fontAlgn="t"/>
            <a:r>
              <a:rPr lang="ru-RU" b="0" i="0" dirty="0">
                <a:solidFill>
                  <a:srgbClr val="000000"/>
                </a:solidFill>
                <a:effectLst/>
              </a:rPr>
              <a:t>«Родители года» – поощрение родителей за участие в мероприятиях грамотами и благодарностями. Использование современных форм взаимодействия педагогов с родителями воспитанников помогут сформировать активную позицию воспитательной роли семьи, сделать счастливой подрастающую личность.</a:t>
            </a:r>
          </a:p>
          <a:p>
            <a:pPr marL="0" indent="0">
              <a:buNone/>
            </a:pPr>
            <a:br>
              <a:rPr lang="ru-RU" dirty="0"/>
            </a:br>
            <a:endParaRPr lang="ru-RU" dirty="0"/>
          </a:p>
        </p:txBody>
      </p:sp>
    </p:spTree>
    <p:extLst>
      <p:ext uri="{BB962C8B-B14F-4D97-AF65-F5344CB8AC3E}">
        <p14:creationId xmlns:p14="http://schemas.microsoft.com/office/powerpoint/2010/main" val="342930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2C0CF261-E186-4B01-9460-AC3373113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76F54E71-97D9-46D3-AEF0-2D20646AFF13}"/>
              </a:ext>
            </a:extLst>
          </p:cNvPr>
          <p:cNvSpPr>
            <a:spLocks noGrp="1"/>
          </p:cNvSpPr>
          <p:nvPr>
            <p:ph type="title"/>
          </p:nvPr>
        </p:nvSpPr>
        <p:spPr/>
        <p:txBody>
          <a:bodyPr/>
          <a:lstStyle/>
          <a:p>
            <a:pPr algn="ctr"/>
            <a:r>
              <a:rPr lang="ru-RU" b="1" dirty="0"/>
              <a:t>Акция</a:t>
            </a:r>
          </a:p>
        </p:txBody>
      </p:sp>
      <p:sp>
        <p:nvSpPr>
          <p:cNvPr id="3" name="Объект 2">
            <a:extLst>
              <a:ext uri="{FF2B5EF4-FFF2-40B4-BE49-F238E27FC236}">
                <a16:creationId xmlns:a16="http://schemas.microsoft.com/office/drawing/2014/main" id="{D918BB97-33B6-44A6-B6C1-38B8EB7990EC}"/>
              </a:ext>
            </a:extLst>
          </p:cNvPr>
          <p:cNvSpPr>
            <a:spLocks noGrp="1"/>
          </p:cNvSpPr>
          <p:nvPr>
            <p:ph idx="1"/>
          </p:nvPr>
        </p:nvSpPr>
        <p:spPr/>
        <p:txBody>
          <a:bodyPr/>
          <a:lstStyle/>
          <a:p>
            <a:pPr marL="0" indent="0">
              <a:buNone/>
            </a:pPr>
            <a:r>
              <a:rPr lang="ru-RU" dirty="0"/>
              <a:t>– это социально значимое, деятельностное, комплексное, событийное мероприятие, действия для достижения какой-либо цели</a:t>
            </a:r>
          </a:p>
          <a:p>
            <a:pPr marL="0" indent="0">
              <a:buNone/>
            </a:pPr>
            <a:r>
              <a:rPr lang="ru-RU" dirty="0"/>
              <a:t>Основная цель акций: привлечение внимания всех участников образовательных отношений детского сада к проблеме, консолидация усилий и формирование положительных взаимоотношений между коллективом ДОО и родителями.</a:t>
            </a:r>
          </a:p>
        </p:txBody>
      </p:sp>
    </p:spTree>
    <p:extLst>
      <p:ext uri="{BB962C8B-B14F-4D97-AF65-F5344CB8AC3E}">
        <p14:creationId xmlns:p14="http://schemas.microsoft.com/office/powerpoint/2010/main" val="23735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99B2B33D-A621-4C17-B9A2-D87FA8F0A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0B5D38B-A918-4916-83A4-6DAC3ADD3405}"/>
              </a:ext>
            </a:extLst>
          </p:cNvPr>
          <p:cNvSpPr>
            <a:spLocks noGrp="1"/>
          </p:cNvSpPr>
          <p:nvPr>
            <p:ph type="title"/>
          </p:nvPr>
        </p:nvSpPr>
        <p:spPr/>
        <p:txBody>
          <a:bodyPr/>
          <a:lstStyle/>
          <a:p>
            <a:pPr algn="ctr"/>
            <a:r>
              <a:rPr lang="ru-RU" b="1" dirty="0"/>
              <a:t>Конструктивное общение</a:t>
            </a:r>
          </a:p>
        </p:txBody>
      </p:sp>
      <p:sp>
        <p:nvSpPr>
          <p:cNvPr id="3" name="Объект 2">
            <a:extLst>
              <a:ext uri="{FF2B5EF4-FFF2-40B4-BE49-F238E27FC236}">
                <a16:creationId xmlns:a16="http://schemas.microsoft.com/office/drawing/2014/main" id="{AE1820CC-794A-4375-B9B0-CEC0655204DA}"/>
              </a:ext>
            </a:extLst>
          </p:cNvPr>
          <p:cNvSpPr>
            <a:spLocks noGrp="1"/>
          </p:cNvSpPr>
          <p:nvPr>
            <p:ph idx="1"/>
          </p:nvPr>
        </p:nvSpPr>
        <p:spPr/>
        <p:txBody>
          <a:bodyPr/>
          <a:lstStyle/>
          <a:p>
            <a:pPr marL="0" indent="0">
              <a:buNone/>
            </a:pPr>
            <a:r>
              <a:rPr lang="ru-RU" b="0" i="0" dirty="0">
                <a:solidFill>
                  <a:srgbClr val="1F1F1F"/>
                </a:solidFill>
                <a:effectLst/>
                <a:latin typeface="Google Sans"/>
              </a:rPr>
              <a:t>С позиции научной психологии, общение является конструктивным, </a:t>
            </a:r>
            <a:r>
              <a:rPr lang="ru-RU" b="0" i="0" dirty="0">
                <a:solidFill>
                  <a:srgbClr val="040C28"/>
                </a:solidFill>
                <a:effectLst/>
                <a:latin typeface="Google Sans"/>
              </a:rPr>
              <a:t>если его участники достигают своих целей, а сам процесс коммуникации сопровождается переживанием положительных эмоций</a:t>
            </a:r>
            <a:r>
              <a:rPr lang="ru-RU" b="0" i="0" dirty="0">
                <a:solidFill>
                  <a:srgbClr val="1F1F1F"/>
                </a:solidFill>
                <a:effectLst/>
                <a:latin typeface="Google Sans"/>
              </a:rPr>
              <a:t>. Преобладает установка на сотрудничество, доверительное общение, принятие другого человека, уважительное отношение к нему, искренность</a:t>
            </a:r>
            <a:endParaRPr lang="ru-RU" dirty="0"/>
          </a:p>
        </p:txBody>
      </p:sp>
    </p:spTree>
    <p:extLst>
      <p:ext uri="{BB962C8B-B14F-4D97-AF65-F5344CB8AC3E}">
        <p14:creationId xmlns:p14="http://schemas.microsoft.com/office/powerpoint/2010/main" val="2446746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B4B12BDC-D9AA-49A0-80CF-F7173D1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15E95E11-9A38-4322-A1C2-1F74B713C937}"/>
              </a:ext>
            </a:extLst>
          </p:cNvPr>
          <p:cNvSpPr>
            <a:spLocks noGrp="1"/>
          </p:cNvSpPr>
          <p:nvPr>
            <p:ph type="title"/>
          </p:nvPr>
        </p:nvSpPr>
        <p:spPr/>
        <p:txBody>
          <a:bodyPr/>
          <a:lstStyle/>
          <a:p>
            <a:pPr algn="ctr"/>
            <a:r>
              <a:rPr lang="ru-RU" b="1" dirty="0"/>
              <a:t>Особенности организации акций в ДОО</a:t>
            </a:r>
          </a:p>
        </p:txBody>
      </p:sp>
      <p:sp>
        <p:nvSpPr>
          <p:cNvPr id="3" name="Объект 2">
            <a:extLst>
              <a:ext uri="{FF2B5EF4-FFF2-40B4-BE49-F238E27FC236}">
                <a16:creationId xmlns:a16="http://schemas.microsoft.com/office/drawing/2014/main" id="{9A9E0270-5CFC-47CF-9E30-D0AAFC39E1AE}"/>
              </a:ext>
            </a:extLst>
          </p:cNvPr>
          <p:cNvSpPr>
            <a:spLocks noGrp="1"/>
          </p:cNvSpPr>
          <p:nvPr>
            <p:ph idx="1"/>
          </p:nvPr>
        </p:nvSpPr>
        <p:spPr/>
        <p:txBody>
          <a:bodyPr>
            <a:normAutofit fontScale="92500" lnSpcReduction="20000"/>
          </a:bodyPr>
          <a:lstStyle/>
          <a:p>
            <a:pPr marL="0" indent="0">
              <a:buNone/>
            </a:pPr>
            <a:r>
              <a:rPr lang="ru-RU" dirty="0"/>
              <a:t>Акция проходит под своим девизом, имеет наглядную агитацию (листовки, плакаты, памятки). </a:t>
            </a:r>
          </a:p>
          <a:p>
            <a:r>
              <a:rPr lang="ru-RU" dirty="0"/>
              <a:t>«Только вместе, только дружно, помогать природе нужно!». </a:t>
            </a:r>
          </a:p>
          <a:p>
            <a:r>
              <a:rPr lang="ru-RU" dirty="0"/>
              <a:t>«Давайте друзья, везде, где живём, </a:t>
            </a:r>
          </a:p>
          <a:p>
            <a:pPr marL="0" indent="0">
              <a:buNone/>
            </a:pPr>
            <a:r>
              <a:rPr lang="ru-RU" dirty="0"/>
              <a:t>Деревья посадим, сады разведём. </a:t>
            </a:r>
          </a:p>
          <a:p>
            <a:pPr marL="0" indent="0">
              <a:buNone/>
            </a:pPr>
            <a:r>
              <a:rPr lang="ru-RU" dirty="0"/>
              <a:t>Давайте будем к тому стремиться, Чтоб нас любили и зверь, и птица, </a:t>
            </a:r>
          </a:p>
          <a:p>
            <a:pPr marL="0" indent="0">
              <a:buNone/>
            </a:pPr>
            <a:r>
              <a:rPr lang="ru-RU" dirty="0"/>
              <a:t>И доверяли повсюду нам, </a:t>
            </a:r>
          </a:p>
          <a:p>
            <a:pPr marL="0" indent="0">
              <a:buNone/>
            </a:pPr>
            <a:r>
              <a:rPr lang="ru-RU" dirty="0"/>
              <a:t>Как самым лучшим своим друзьям!». </a:t>
            </a:r>
          </a:p>
          <a:p>
            <a:r>
              <a:rPr lang="ru-RU" dirty="0"/>
              <a:t>«Добрая зима для птиц» В содержание акций входят праздники, развлечения, викторины, выставки, конкурсы, посвящённые объектам акции.</a:t>
            </a:r>
          </a:p>
        </p:txBody>
      </p:sp>
    </p:spTree>
    <p:extLst>
      <p:ext uri="{BB962C8B-B14F-4D97-AF65-F5344CB8AC3E}">
        <p14:creationId xmlns:p14="http://schemas.microsoft.com/office/powerpoint/2010/main" val="195425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Picture background">
            <a:extLst>
              <a:ext uri="{FF2B5EF4-FFF2-40B4-BE49-F238E27FC236}">
                <a16:creationId xmlns:a16="http://schemas.microsoft.com/office/drawing/2014/main" id="{BB06C68D-58DA-40B2-B265-8A5F8F04E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B6843EB-B717-407B-97F9-4C4B91758DE0}"/>
              </a:ext>
            </a:extLst>
          </p:cNvPr>
          <p:cNvSpPr>
            <a:spLocks noGrp="1"/>
          </p:cNvSpPr>
          <p:nvPr>
            <p:ph type="title"/>
          </p:nvPr>
        </p:nvSpPr>
        <p:spPr/>
        <p:txBody>
          <a:bodyPr/>
          <a:lstStyle/>
          <a:p>
            <a:pPr algn="ctr"/>
            <a:r>
              <a:rPr lang="ru-RU" b="1" dirty="0"/>
              <a:t>Примеры акций</a:t>
            </a:r>
          </a:p>
        </p:txBody>
      </p:sp>
      <p:pic>
        <p:nvPicPr>
          <p:cNvPr id="5" name="Объект 4">
            <a:extLst>
              <a:ext uri="{FF2B5EF4-FFF2-40B4-BE49-F238E27FC236}">
                <a16:creationId xmlns:a16="http://schemas.microsoft.com/office/drawing/2014/main" id="{2DF1BCDF-9EDC-49BD-9F33-A11CF7FEB12B}"/>
              </a:ext>
            </a:extLst>
          </p:cNvPr>
          <p:cNvPicPr>
            <a:picLocks noGrp="1" noChangeAspect="1"/>
          </p:cNvPicPr>
          <p:nvPr>
            <p:ph idx="1"/>
          </p:nvPr>
        </p:nvPicPr>
        <p:blipFill>
          <a:blip r:embed="rId3"/>
          <a:stretch>
            <a:fillRect/>
          </a:stretch>
        </p:blipFill>
        <p:spPr>
          <a:xfrm>
            <a:off x="525544" y="1411335"/>
            <a:ext cx="6096000" cy="5446665"/>
          </a:xfrm>
        </p:spPr>
      </p:pic>
      <p:sp>
        <p:nvSpPr>
          <p:cNvPr id="7" name="TextBox 6">
            <a:extLst>
              <a:ext uri="{FF2B5EF4-FFF2-40B4-BE49-F238E27FC236}">
                <a16:creationId xmlns:a16="http://schemas.microsoft.com/office/drawing/2014/main" id="{4F305074-A7DB-407B-989C-6620F18DB0B2}"/>
              </a:ext>
            </a:extLst>
          </p:cNvPr>
          <p:cNvSpPr txBox="1"/>
          <p:nvPr/>
        </p:nvSpPr>
        <p:spPr>
          <a:xfrm>
            <a:off x="6981825" y="1506022"/>
            <a:ext cx="6096000" cy="461665"/>
          </a:xfrm>
          <a:prstGeom prst="rect">
            <a:avLst/>
          </a:prstGeom>
          <a:noFill/>
        </p:spPr>
        <p:txBody>
          <a:bodyPr wrap="square">
            <a:spAutoFit/>
          </a:bodyPr>
          <a:lstStyle/>
          <a:p>
            <a:r>
              <a:rPr lang="ru-RU" sz="2400" dirty="0">
                <a:latin typeface="REG"/>
              </a:rPr>
              <a:t>Акция «Наш дом – Земля»</a:t>
            </a:r>
          </a:p>
        </p:txBody>
      </p:sp>
      <p:sp>
        <p:nvSpPr>
          <p:cNvPr id="9" name="TextBox 8">
            <a:extLst>
              <a:ext uri="{FF2B5EF4-FFF2-40B4-BE49-F238E27FC236}">
                <a16:creationId xmlns:a16="http://schemas.microsoft.com/office/drawing/2014/main" id="{8E028B0B-CD57-4490-9F9D-00400BEEE183}"/>
              </a:ext>
            </a:extLst>
          </p:cNvPr>
          <p:cNvSpPr txBox="1"/>
          <p:nvPr/>
        </p:nvSpPr>
        <p:spPr>
          <a:xfrm>
            <a:off x="6981825" y="2225159"/>
            <a:ext cx="6538912" cy="461665"/>
          </a:xfrm>
          <a:prstGeom prst="rect">
            <a:avLst/>
          </a:prstGeom>
          <a:noFill/>
        </p:spPr>
        <p:txBody>
          <a:bodyPr wrap="square">
            <a:spAutoFit/>
          </a:bodyPr>
          <a:lstStyle/>
          <a:p>
            <a:r>
              <a:rPr lang="ru-RU" sz="2400" dirty="0">
                <a:latin typeface="REG"/>
              </a:rPr>
              <a:t>Акция «Птичья столовая</a:t>
            </a:r>
          </a:p>
        </p:txBody>
      </p:sp>
      <p:sp>
        <p:nvSpPr>
          <p:cNvPr id="11" name="TextBox 10">
            <a:extLst>
              <a:ext uri="{FF2B5EF4-FFF2-40B4-BE49-F238E27FC236}">
                <a16:creationId xmlns:a16="http://schemas.microsoft.com/office/drawing/2014/main" id="{8C82FE27-F4D7-48E9-B028-3059584ED898}"/>
              </a:ext>
            </a:extLst>
          </p:cNvPr>
          <p:cNvSpPr txBox="1"/>
          <p:nvPr/>
        </p:nvSpPr>
        <p:spPr>
          <a:xfrm>
            <a:off x="6872288" y="2967335"/>
            <a:ext cx="6757986" cy="461665"/>
          </a:xfrm>
          <a:prstGeom prst="rect">
            <a:avLst/>
          </a:prstGeom>
          <a:noFill/>
        </p:spPr>
        <p:txBody>
          <a:bodyPr wrap="square">
            <a:spAutoFit/>
          </a:bodyPr>
          <a:lstStyle/>
          <a:p>
            <a:r>
              <a:rPr lang="ru-RU" sz="2400" dirty="0">
                <a:latin typeface="REG"/>
              </a:rPr>
              <a:t>Акция «Театр и дети»</a:t>
            </a:r>
          </a:p>
        </p:txBody>
      </p:sp>
    </p:spTree>
    <p:extLst>
      <p:ext uri="{BB962C8B-B14F-4D97-AF65-F5344CB8AC3E}">
        <p14:creationId xmlns:p14="http://schemas.microsoft.com/office/powerpoint/2010/main" val="70469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cture background">
            <a:extLst>
              <a:ext uri="{FF2B5EF4-FFF2-40B4-BE49-F238E27FC236}">
                <a16:creationId xmlns:a16="http://schemas.microsoft.com/office/drawing/2014/main" id="{2D48ABA2-353B-4AD4-8AD1-4AB488AC0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8C66010-BBC5-4AA2-86B6-4ACC2E3176EA}"/>
              </a:ext>
            </a:extLst>
          </p:cNvPr>
          <p:cNvSpPr>
            <a:spLocks noGrp="1"/>
          </p:cNvSpPr>
          <p:nvPr>
            <p:ph type="title"/>
          </p:nvPr>
        </p:nvSpPr>
        <p:spPr/>
        <p:txBody>
          <a:bodyPr/>
          <a:lstStyle/>
          <a:p>
            <a:pPr algn="ctr"/>
            <a:r>
              <a:rPr lang="ru-RU" b="1" dirty="0"/>
              <a:t>Акция «Наш новогодний детский сад»</a:t>
            </a:r>
          </a:p>
        </p:txBody>
      </p:sp>
      <p:sp>
        <p:nvSpPr>
          <p:cNvPr id="3" name="Объект 2">
            <a:extLst>
              <a:ext uri="{FF2B5EF4-FFF2-40B4-BE49-F238E27FC236}">
                <a16:creationId xmlns:a16="http://schemas.microsoft.com/office/drawing/2014/main" id="{F6121954-4335-46A9-BC8A-79C8B39D554C}"/>
              </a:ext>
            </a:extLst>
          </p:cNvPr>
          <p:cNvSpPr>
            <a:spLocks noGrp="1"/>
          </p:cNvSpPr>
          <p:nvPr>
            <p:ph idx="1"/>
          </p:nvPr>
        </p:nvSpPr>
        <p:spPr/>
        <p:txBody>
          <a:bodyPr>
            <a:normAutofit/>
          </a:bodyPr>
          <a:lstStyle/>
          <a:p>
            <a:pPr marL="0" indent="0">
              <a:buNone/>
            </a:pPr>
            <a:r>
              <a:rPr lang="ru-RU" dirty="0"/>
              <a:t>Цель: создание новогоднего интерьера в группах и помещениях ДОО с привлечением родителей, праздничного настроения у всех участников образовательных отношений через реализацию их творческого потенциала, через эмоционально-эстетический отклик на прекрасное. </a:t>
            </a:r>
          </a:p>
        </p:txBody>
      </p:sp>
      <p:pic>
        <p:nvPicPr>
          <p:cNvPr id="12290" name="Picture 2" descr="Picture background">
            <a:extLst>
              <a:ext uri="{FF2B5EF4-FFF2-40B4-BE49-F238E27FC236}">
                <a16:creationId xmlns:a16="http://schemas.microsoft.com/office/drawing/2014/main" id="{6EE20533-6C7A-48C2-AA5C-23A8EED12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140" y="3562875"/>
            <a:ext cx="5864860" cy="329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29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E2520BDE-5E19-48DD-8BCE-ADA084B78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204BDA4B-B475-4D41-A795-E21E36001855}"/>
              </a:ext>
            </a:extLst>
          </p:cNvPr>
          <p:cNvSpPr>
            <a:spLocks noGrp="1"/>
          </p:cNvSpPr>
          <p:nvPr>
            <p:ph type="title"/>
          </p:nvPr>
        </p:nvSpPr>
        <p:spPr/>
        <p:txBody>
          <a:bodyPr/>
          <a:lstStyle/>
          <a:p>
            <a:pPr algn="ctr"/>
            <a:r>
              <a:rPr lang="ru-RU" b="1" dirty="0"/>
              <a:t>Тренинг</a:t>
            </a:r>
          </a:p>
        </p:txBody>
      </p:sp>
      <p:sp>
        <p:nvSpPr>
          <p:cNvPr id="3" name="Объект 2">
            <a:extLst>
              <a:ext uri="{FF2B5EF4-FFF2-40B4-BE49-F238E27FC236}">
                <a16:creationId xmlns:a16="http://schemas.microsoft.com/office/drawing/2014/main" id="{2BD9D2C0-7D03-4903-9E44-E0AE2D6A8938}"/>
              </a:ext>
            </a:extLst>
          </p:cNvPr>
          <p:cNvSpPr>
            <a:spLocks noGrp="1"/>
          </p:cNvSpPr>
          <p:nvPr>
            <p:ph idx="1"/>
          </p:nvPr>
        </p:nvSpPr>
        <p:spPr/>
        <p:txBody>
          <a:bodyPr/>
          <a:lstStyle/>
          <a:p>
            <a:pPr marL="0" indent="0">
              <a:buNone/>
            </a:pPr>
            <a:r>
              <a:rPr lang="ru-RU" b="0" i="0" dirty="0">
                <a:solidFill>
                  <a:srgbClr val="181818"/>
                </a:solidFill>
                <a:effectLst/>
              </a:rPr>
              <a:t>Это активная форма работы с небольшой группой родителей, состоящей из 10-12 человек, которые хотят изменить или улучшить взаимодействие с ребёнком, сделать его более доверительным. Для того чтобы  эффективность тренинга была высокой, в нём должны активно участвовать оба родителя. Кроме того, тренинги должны быть регулярными и включать в себя 5-8 занятий. Родительский тренинг проводится, как правило, психологом.</a:t>
            </a:r>
            <a:endParaRPr lang="ru-RU" dirty="0"/>
          </a:p>
        </p:txBody>
      </p:sp>
    </p:spTree>
    <p:extLst>
      <p:ext uri="{BB962C8B-B14F-4D97-AF65-F5344CB8AC3E}">
        <p14:creationId xmlns:p14="http://schemas.microsoft.com/office/powerpoint/2010/main" val="283059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A9A10861-62CD-4D82-84B6-D1C3548FA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4164446E-B509-4698-B911-52261FC468DA}"/>
              </a:ext>
            </a:extLst>
          </p:cNvPr>
          <p:cNvSpPr>
            <a:spLocks noGrp="1"/>
          </p:cNvSpPr>
          <p:nvPr>
            <p:ph type="title"/>
          </p:nvPr>
        </p:nvSpPr>
        <p:spPr/>
        <p:txBody>
          <a:bodyPr>
            <a:normAutofit/>
          </a:bodyPr>
          <a:lstStyle/>
          <a:p>
            <a:pPr algn="ctr"/>
            <a:r>
              <a:rPr lang="ru-RU" b="1" dirty="0"/>
              <a:t>Родительская конференция</a:t>
            </a:r>
          </a:p>
        </p:txBody>
      </p:sp>
      <p:sp>
        <p:nvSpPr>
          <p:cNvPr id="3" name="Объект 2">
            <a:extLst>
              <a:ext uri="{FF2B5EF4-FFF2-40B4-BE49-F238E27FC236}">
                <a16:creationId xmlns:a16="http://schemas.microsoft.com/office/drawing/2014/main" id="{26E6CD2B-C97D-4A00-BA56-40EA2DFBADF8}"/>
              </a:ext>
            </a:extLst>
          </p:cNvPr>
          <p:cNvSpPr>
            <a:spLocks noGrp="1"/>
          </p:cNvSpPr>
          <p:nvPr>
            <p:ph idx="1"/>
          </p:nvPr>
        </p:nvSpPr>
        <p:spPr/>
        <p:txBody>
          <a:bodyPr>
            <a:normAutofit/>
          </a:bodyPr>
          <a:lstStyle/>
          <a:p>
            <a:pPr marL="0" indent="0">
              <a:buNone/>
            </a:pPr>
            <a:r>
              <a:rPr lang="ru-RU" b="0" i="0" dirty="0">
                <a:solidFill>
                  <a:srgbClr val="333333"/>
                </a:solidFill>
                <a:effectLst/>
              </a:rPr>
              <a:t>одна из форм повышения педагогической культуры родителей. Ценность этого вида работы в том, что в ней участвуют не только родители, но и общественность. На конференциях выступают педагоги, работники районного отдела образования, представители медицинской службы, учителя, педагоги-психологи и т.д. Кроме того, эта форма позволяет педагогам, специалистам и родителям моделируют жизненные ситуации, проигрывая их. Это дает возможность родителям не только накапливать профессиональные знания в области воспитания детей, но и устанавливать доверительные отношения с педагогами и специалистами.</a:t>
            </a:r>
            <a:endParaRPr lang="ru-RU" dirty="0"/>
          </a:p>
        </p:txBody>
      </p:sp>
    </p:spTree>
    <p:extLst>
      <p:ext uri="{BB962C8B-B14F-4D97-AF65-F5344CB8AC3E}">
        <p14:creationId xmlns:p14="http://schemas.microsoft.com/office/powerpoint/2010/main" val="3368638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7A616728-0D39-48BC-BE6F-49796760D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2A2344F-9E9C-45EE-BE4A-AB32591A5740}"/>
              </a:ext>
            </a:extLst>
          </p:cNvPr>
          <p:cNvSpPr>
            <a:spLocks noGrp="1"/>
          </p:cNvSpPr>
          <p:nvPr>
            <p:ph type="title"/>
          </p:nvPr>
        </p:nvSpPr>
        <p:spPr/>
        <p:txBody>
          <a:bodyPr/>
          <a:lstStyle/>
          <a:p>
            <a:r>
              <a:rPr lang="ru-RU" b="1" i="0" dirty="0">
                <a:solidFill>
                  <a:srgbClr val="222222"/>
                </a:solidFill>
                <a:effectLst/>
              </a:rPr>
              <a:t>Задачи родительской конференции:</a:t>
            </a:r>
            <a:endParaRPr lang="ru-RU" dirty="0"/>
          </a:p>
        </p:txBody>
      </p:sp>
      <p:sp>
        <p:nvSpPr>
          <p:cNvPr id="3" name="Объект 2">
            <a:extLst>
              <a:ext uri="{FF2B5EF4-FFF2-40B4-BE49-F238E27FC236}">
                <a16:creationId xmlns:a16="http://schemas.microsoft.com/office/drawing/2014/main" id="{BFF2356C-E569-411B-AF10-A78E469C338A}"/>
              </a:ext>
            </a:extLst>
          </p:cNvPr>
          <p:cNvSpPr>
            <a:spLocks noGrp="1"/>
          </p:cNvSpPr>
          <p:nvPr>
            <p:ph idx="1"/>
          </p:nvPr>
        </p:nvSpPr>
        <p:spPr/>
        <p:txBody>
          <a:bodyPr/>
          <a:lstStyle/>
          <a:p>
            <a:pPr algn="just" fontAlgn="base">
              <a:buFont typeface="+mj-lt"/>
              <a:buAutoNum type="arabicPeriod"/>
            </a:pPr>
            <a:r>
              <a:rPr lang="ru-RU" b="0" i="0" dirty="0">
                <a:solidFill>
                  <a:srgbClr val="222222"/>
                </a:solidFill>
                <a:effectLst/>
              </a:rPr>
              <a:t>Создание условий для личностно-ориентированного общения с родителями.</a:t>
            </a:r>
          </a:p>
          <a:p>
            <a:pPr algn="just" fontAlgn="base">
              <a:buFont typeface="+mj-lt"/>
              <a:buAutoNum type="arabicPeriod"/>
            </a:pPr>
            <a:r>
              <a:rPr lang="ru-RU" b="0" i="0" dirty="0">
                <a:solidFill>
                  <a:srgbClr val="222222"/>
                </a:solidFill>
                <a:effectLst/>
              </a:rPr>
              <a:t>Ознакомление с педагогическим опытом воспитания, обучения и развития ребенка в семье.</a:t>
            </a:r>
          </a:p>
          <a:p>
            <a:pPr algn="just" fontAlgn="base">
              <a:buFont typeface="+mj-lt"/>
              <a:buAutoNum type="arabicPeriod"/>
            </a:pPr>
            <a:r>
              <a:rPr lang="ru-RU" b="0" i="0" dirty="0">
                <a:solidFill>
                  <a:srgbClr val="222222"/>
                </a:solidFill>
                <a:effectLst/>
              </a:rPr>
              <a:t>Вовлечение семьи в единое образовательное пространство дошкольного учреждения.</a:t>
            </a:r>
          </a:p>
          <a:p>
            <a:pPr algn="just" fontAlgn="base">
              <a:buFont typeface="+mj-lt"/>
              <a:buAutoNum type="arabicPeriod"/>
            </a:pPr>
            <a:r>
              <a:rPr lang="ru-RU" b="0" i="0" dirty="0">
                <a:solidFill>
                  <a:srgbClr val="222222"/>
                </a:solidFill>
                <a:effectLst/>
              </a:rPr>
              <a:t>Установление доверительных, партнерских отношений между педагогами и родителями.</a:t>
            </a:r>
          </a:p>
          <a:p>
            <a:endParaRPr lang="ru-RU" dirty="0"/>
          </a:p>
        </p:txBody>
      </p:sp>
    </p:spTree>
    <p:extLst>
      <p:ext uri="{BB962C8B-B14F-4D97-AF65-F5344CB8AC3E}">
        <p14:creationId xmlns:p14="http://schemas.microsoft.com/office/powerpoint/2010/main" val="3573486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81CD4F5D-338E-46DB-9AF7-D230AB3FD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1B9B62D7-F996-4352-A1DF-4CAF6ACD0C8B}"/>
              </a:ext>
            </a:extLst>
          </p:cNvPr>
          <p:cNvSpPr>
            <a:spLocks noGrp="1"/>
          </p:cNvSpPr>
          <p:nvPr>
            <p:ph type="title"/>
          </p:nvPr>
        </p:nvSpPr>
        <p:spPr/>
        <p:txBody>
          <a:bodyPr/>
          <a:lstStyle/>
          <a:p>
            <a:pPr algn="ctr"/>
            <a:r>
              <a:rPr lang="ru-RU" b="1" dirty="0"/>
              <a:t>Особенности родительских конференций</a:t>
            </a:r>
          </a:p>
        </p:txBody>
      </p:sp>
      <p:sp>
        <p:nvSpPr>
          <p:cNvPr id="3" name="Объект 2">
            <a:extLst>
              <a:ext uri="{FF2B5EF4-FFF2-40B4-BE49-F238E27FC236}">
                <a16:creationId xmlns:a16="http://schemas.microsoft.com/office/drawing/2014/main" id="{04ABEBED-D7B8-438B-B83A-65EAD7850EBC}"/>
              </a:ext>
            </a:extLst>
          </p:cNvPr>
          <p:cNvSpPr>
            <a:spLocks noGrp="1"/>
          </p:cNvSpPr>
          <p:nvPr>
            <p:ph idx="1"/>
          </p:nvPr>
        </p:nvSpPr>
        <p:spPr/>
        <p:txBody>
          <a:bodyPr>
            <a:normAutofit fontScale="92500"/>
          </a:bodyPr>
          <a:lstStyle/>
          <a:p>
            <a:r>
              <a:rPr lang="ru-RU" b="0" i="0" dirty="0">
                <a:solidFill>
                  <a:srgbClr val="000000"/>
                </a:solidFill>
                <a:effectLst/>
              </a:rPr>
              <a:t>Активными участниками конференций выступают сами родители. Они готовят анализ проблемы с позиций собственного опыта. Отличительной особенностью конференции является то, что она принимает определенные решения или намечает мероприятия по заявленной проблеме</a:t>
            </a:r>
            <a:endParaRPr lang="ru-RU" dirty="0"/>
          </a:p>
          <a:p>
            <a:pPr marL="0" indent="0">
              <a:buNone/>
            </a:pPr>
            <a:endParaRPr lang="ru-RU" b="0" i="0" dirty="0">
              <a:solidFill>
                <a:srgbClr val="181818"/>
              </a:solidFill>
              <a:effectLst/>
            </a:endParaRPr>
          </a:p>
          <a:p>
            <a:r>
              <a:rPr lang="ru-RU" b="0" i="0" dirty="0">
                <a:solidFill>
                  <a:srgbClr val="181818"/>
                </a:solidFill>
                <a:effectLst/>
              </a:rPr>
              <a:t>Предварительно можно провести социологические или психологические исследования по проблеме конференции и их анализ, а затем использовать результаты исследований при проведении конференции. Родители, как активные участники конференций, могут тоже подготовить анализ проблемы с позиций собственного опыта.</a:t>
            </a:r>
            <a:endParaRPr lang="ru-RU" dirty="0"/>
          </a:p>
        </p:txBody>
      </p:sp>
    </p:spTree>
    <p:extLst>
      <p:ext uri="{BB962C8B-B14F-4D97-AF65-F5344CB8AC3E}">
        <p14:creationId xmlns:p14="http://schemas.microsoft.com/office/powerpoint/2010/main" val="4186973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cture background">
            <a:extLst>
              <a:ext uri="{FF2B5EF4-FFF2-40B4-BE49-F238E27FC236}">
                <a16:creationId xmlns:a16="http://schemas.microsoft.com/office/drawing/2014/main" id="{E52C67DE-8C09-4B94-B28D-F83B590FF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B3C1FF2B-F729-440D-AF90-B6979046EA08}"/>
              </a:ext>
            </a:extLst>
          </p:cNvPr>
          <p:cNvSpPr>
            <a:spLocks noGrp="1"/>
          </p:cNvSpPr>
          <p:nvPr>
            <p:ph type="title"/>
          </p:nvPr>
        </p:nvSpPr>
        <p:spPr>
          <a:xfrm>
            <a:off x="786000" y="19875"/>
            <a:ext cx="10364451" cy="1596177"/>
          </a:xfrm>
        </p:spPr>
        <p:txBody>
          <a:bodyPr/>
          <a:lstStyle/>
          <a:p>
            <a:pPr algn="ctr"/>
            <a:r>
              <a:rPr lang="ru-RU" b="1" dirty="0"/>
              <a:t>Родительский киноклуб</a:t>
            </a:r>
          </a:p>
        </p:txBody>
      </p:sp>
      <p:sp>
        <p:nvSpPr>
          <p:cNvPr id="3" name="Объект 2">
            <a:extLst>
              <a:ext uri="{FF2B5EF4-FFF2-40B4-BE49-F238E27FC236}">
                <a16:creationId xmlns:a16="http://schemas.microsoft.com/office/drawing/2014/main" id="{358A8B58-EDEE-432D-81BE-5F272B5B49B2}"/>
              </a:ext>
            </a:extLst>
          </p:cNvPr>
          <p:cNvSpPr>
            <a:spLocks noGrp="1"/>
          </p:cNvSpPr>
          <p:nvPr>
            <p:ph idx="1"/>
          </p:nvPr>
        </p:nvSpPr>
        <p:spPr>
          <a:xfrm>
            <a:off x="0" y="1520120"/>
            <a:ext cx="7535040" cy="5084999"/>
          </a:xfrm>
        </p:spPr>
        <p:txBody>
          <a:bodyPr/>
          <a:lstStyle/>
          <a:p>
            <a:r>
              <a:rPr lang="ru-RU" dirty="0"/>
              <a:t>Способ эффективного привлечения внимания родителей к актуальным проблемам образования и воспитания дошкольников, обсуждению роли взрослых в становлении и социализации подрастающего поколения, которое происходит при помощи достижений кинематографа.</a:t>
            </a:r>
          </a:p>
          <a:p>
            <a:r>
              <a:rPr lang="ru-RU" dirty="0"/>
              <a:t>Встречи должны проводиться систематично, хотя и не каждую неделю (к примеру, раз в месяц).</a:t>
            </a:r>
          </a:p>
          <a:p>
            <a:r>
              <a:rPr lang="ru-RU" dirty="0"/>
              <a:t>Возможно проведение встреч родительского киноклуба в дистанционном режиме</a:t>
            </a:r>
          </a:p>
        </p:txBody>
      </p:sp>
      <p:pic>
        <p:nvPicPr>
          <p:cNvPr id="15362" name="Picture 2" descr="Picture background">
            <a:extLst>
              <a:ext uri="{FF2B5EF4-FFF2-40B4-BE49-F238E27FC236}">
                <a16:creationId xmlns:a16="http://schemas.microsoft.com/office/drawing/2014/main" id="{854882F9-AF2C-4CF4-B856-B168E3FB6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959" y="1798320"/>
            <a:ext cx="4230041" cy="397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214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0D5BF18E-47A2-4ACE-B5AD-FE3CDC96F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DD86EEBD-50FD-4352-A26B-4DC1BAB09296}"/>
              </a:ext>
            </a:extLst>
          </p:cNvPr>
          <p:cNvSpPr>
            <a:spLocks noGrp="1"/>
          </p:cNvSpPr>
          <p:nvPr>
            <p:ph type="title"/>
          </p:nvPr>
        </p:nvSpPr>
        <p:spPr>
          <a:xfrm>
            <a:off x="516000" y="0"/>
            <a:ext cx="10364451" cy="1596177"/>
          </a:xfrm>
        </p:spPr>
        <p:txBody>
          <a:bodyPr/>
          <a:lstStyle/>
          <a:p>
            <a:pPr algn="ctr"/>
            <a:r>
              <a:rPr lang="ru-RU" b="1" dirty="0"/>
              <a:t>При отборе фильмов надо руководствоваться </a:t>
            </a:r>
          </a:p>
        </p:txBody>
      </p:sp>
      <p:sp>
        <p:nvSpPr>
          <p:cNvPr id="3" name="Объект 2">
            <a:extLst>
              <a:ext uri="{FF2B5EF4-FFF2-40B4-BE49-F238E27FC236}">
                <a16:creationId xmlns:a16="http://schemas.microsoft.com/office/drawing/2014/main" id="{9CC14CEC-5CF8-4AC6-B661-F15D0EED3076}"/>
              </a:ext>
            </a:extLst>
          </p:cNvPr>
          <p:cNvSpPr>
            <a:spLocks noGrp="1"/>
          </p:cNvSpPr>
          <p:nvPr>
            <p:ph idx="1"/>
          </p:nvPr>
        </p:nvSpPr>
        <p:spPr>
          <a:xfrm>
            <a:off x="381000" y="1591152"/>
            <a:ext cx="11658600" cy="5195728"/>
          </a:xfrm>
        </p:spPr>
        <p:txBody>
          <a:bodyPr>
            <a:noAutofit/>
          </a:bodyPr>
          <a:lstStyle/>
          <a:p>
            <a:pPr indent="450215" algn="just">
              <a:lnSpc>
                <a:spcPct val="160000"/>
              </a:lnSpc>
              <a:spcBef>
                <a:spcPts val="0"/>
              </a:spcBef>
            </a:pPr>
            <a:r>
              <a:rPr lang="ru-RU" sz="2000" dirty="0"/>
              <a:t>наличием актуальной проблемы для современных детей или системы образования (иначе происходит потеря смысла самого «родительского киноклуба»);</a:t>
            </a:r>
          </a:p>
          <a:p>
            <a:pPr indent="450215" algn="just">
              <a:lnSpc>
                <a:spcPct val="160000"/>
              </a:lnSpc>
              <a:spcBef>
                <a:spcPts val="0"/>
              </a:spcBef>
            </a:pPr>
            <a:r>
              <a:rPr lang="ru-RU" sz="2000" dirty="0"/>
              <a:t>отсутствием «единственно верной» позиции, которая представлена в произведении (в ином случае отсутствует возможность для раскрытия чужой личной позиции, узнавания собственного опыта и т.д.);</a:t>
            </a:r>
          </a:p>
          <a:p>
            <a:pPr indent="450215" algn="just">
              <a:lnSpc>
                <a:spcPct val="160000"/>
              </a:lnSpc>
              <a:spcBef>
                <a:spcPts val="0"/>
              </a:spcBef>
            </a:pPr>
            <a:r>
              <a:rPr lang="ru-RU" sz="2000" dirty="0"/>
              <a:t>наличием качественного изображения и аудиодорожки (только тогда участники киноклуба будут уделять внимание событиям, происходящим на экране, а не пытаться разобрать, что же происходит):</a:t>
            </a:r>
          </a:p>
          <a:p>
            <a:pPr indent="450215" algn="just">
              <a:lnSpc>
                <a:spcPct val="160000"/>
              </a:lnSpc>
              <a:spcBef>
                <a:spcPts val="0"/>
              </a:spcBef>
            </a:pPr>
            <a:r>
              <a:rPr lang="ru-RU" sz="2000" dirty="0"/>
              <a:t>наличием динамичного и интересного повествования (если сам фильм будет скучный, то воспитательная цель не будет достигнута, а в перспективе участники киноклуба потеряют интерес к этой форме работы и перестанут его посещать)</a:t>
            </a:r>
          </a:p>
        </p:txBody>
      </p:sp>
    </p:spTree>
    <p:extLst>
      <p:ext uri="{BB962C8B-B14F-4D97-AF65-F5344CB8AC3E}">
        <p14:creationId xmlns:p14="http://schemas.microsoft.com/office/powerpoint/2010/main" val="295219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cture background">
            <a:extLst>
              <a:ext uri="{FF2B5EF4-FFF2-40B4-BE49-F238E27FC236}">
                <a16:creationId xmlns:a16="http://schemas.microsoft.com/office/drawing/2014/main" id="{66A53D0A-8891-4D0B-B06B-5F23FCA4F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C649222-CB4A-44E5-8990-493BC7827B8B}"/>
              </a:ext>
            </a:extLst>
          </p:cNvPr>
          <p:cNvSpPr>
            <a:spLocks noGrp="1"/>
          </p:cNvSpPr>
          <p:nvPr>
            <p:ph type="title"/>
          </p:nvPr>
        </p:nvSpPr>
        <p:spPr/>
        <p:txBody>
          <a:bodyPr/>
          <a:lstStyle/>
          <a:p>
            <a:pPr algn="ctr"/>
            <a:r>
              <a:rPr lang="ru-RU" b="1" dirty="0"/>
              <a:t>Варианты фильмов для просмотра</a:t>
            </a:r>
          </a:p>
        </p:txBody>
      </p:sp>
      <p:sp>
        <p:nvSpPr>
          <p:cNvPr id="3" name="Объект 2">
            <a:extLst>
              <a:ext uri="{FF2B5EF4-FFF2-40B4-BE49-F238E27FC236}">
                <a16:creationId xmlns:a16="http://schemas.microsoft.com/office/drawing/2014/main" id="{4A5D78DC-962B-4667-93AF-7E2E64113E88}"/>
              </a:ext>
            </a:extLst>
          </p:cNvPr>
          <p:cNvSpPr>
            <a:spLocks noGrp="1"/>
          </p:cNvSpPr>
          <p:nvPr>
            <p:ph idx="1"/>
          </p:nvPr>
        </p:nvSpPr>
        <p:spPr/>
        <p:txBody>
          <a:bodyPr/>
          <a:lstStyle/>
          <a:p>
            <a:r>
              <a:rPr lang="ru-RU" i="0" u="none" strike="noStrike" dirty="0">
                <a:solidFill>
                  <a:srgbClr val="141414"/>
                </a:solidFill>
                <a:effectLst/>
              </a:rPr>
              <a:t>«Маленькая мисс Счастье»</a:t>
            </a:r>
          </a:p>
          <a:p>
            <a:r>
              <a:rPr lang="ru-RU" i="0" dirty="0">
                <a:effectLst/>
              </a:rPr>
              <a:t>Папина дочка </a:t>
            </a:r>
          </a:p>
          <a:p>
            <a:r>
              <a:rPr lang="ru-RU" dirty="0"/>
              <a:t>Звездочки на земле</a:t>
            </a:r>
          </a:p>
          <a:p>
            <a:r>
              <a:rPr lang="ru-RU" i="0" dirty="0">
                <a:effectLst/>
              </a:rPr>
              <a:t>Чудо</a:t>
            </a:r>
          </a:p>
          <a:p>
            <a:r>
              <a:rPr lang="ru-RU" i="0" dirty="0">
                <a:effectLst/>
              </a:rPr>
              <a:t>Одаренная</a:t>
            </a:r>
          </a:p>
          <a:p>
            <a:endParaRPr lang="ru-RU" b="1" i="0" dirty="0">
              <a:effectLst/>
            </a:endParaRPr>
          </a:p>
          <a:p>
            <a:endParaRPr lang="ru-RU" b="1" i="0" dirty="0">
              <a:effectLst/>
            </a:endParaRPr>
          </a:p>
          <a:p>
            <a:endParaRPr lang="ru-RU" dirty="0"/>
          </a:p>
        </p:txBody>
      </p:sp>
      <p:pic>
        <p:nvPicPr>
          <p:cNvPr id="1026" name="Picture 2" descr="© Kinopoisk.ru">
            <a:extLst>
              <a:ext uri="{FF2B5EF4-FFF2-40B4-BE49-F238E27FC236}">
                <a16:creationId xmlns:a16="http://schemas.microsoft.com/office/drawing/2014/main" id="{9A1B665F-05C5-4898-82F9-87EF43DF4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495" y="1825625"/>
            <a:ext cx="470068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68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6A519128-0330-4283-853A-D2C7E2E47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69E9C4D7-C6A0-4731-A68E-A2450E566FE6}"/>
              </a:ext>
            </a:extLst>
          </p:cNvPr>
          <p:cNvSpPr>
            <a:spLocks noGrp="1"/>
          </p:cNvSpPr>
          <p:nvPr>
            <p:ph type="title"/>
          </p:nvPr>
        </p:nvSpPr>
        <p:spPr/>
        <p:txBody>
          <a:bodyPr/>
          <a:lstStyle/>
          <a:p>
            <a:pPr algn="ctr"/>
            <a:r>
              <a:rPr lang="ru-RU" b="1" dirty="0"/>
              <a:t>Приемы конструктивного общения</a:t>
            </a:r>
          </a:p>
        </p:txBody>
      </p:sp>
      <p:sp>
        <p:nvSpPr>
          <p:cNvPr id="3" name="Объект 2">
            <a:extLst>
              <a:ext uri="{FF2B5EF4-FFF2-40B4-BE49-F238E27FC236}">
                <a16:creationId xmlns:a16="http://schemas.microsoft.com/office/drawing/2014/main" id="{A42BC251-EA30-41B6-8C91-AA7CB03A4B9A}"/>
              </a:ext>
            </a:extLst>
          </p:cNvPr>
          <p:cNvSpPr>
            <a:spLocks noGrp="1"/>
          </p:cNvSpPr>
          <p:nvPr>
            <p:ph idx="1"/>
          </p:nvPr>
        </p:nvSpPr>
        <p:spPr>
          <a:xfrm>
            <a:off x="838200" y="1825625"/>
            <a:ext cx="6983043" cy="4351338"/>
          </a:xfrm>
        </p:spPr>
        <p:txBody>
          <a:bodyPr/>
          <a:lstStyle/>
          <a:p>
            <a:r>
              <a:rPr lang="ru-RU" dirty="0"/>
              <a:t>Активное слушание</a:t>
            </a:r>
          </a:p>
          <a:p>
            <a:r>
              <a:rPr lang="ru-RU" dirty="0"/>
              <a:t>Навыки описательного поведения </a:t>
            </a:r>
          </a:p>
          <a:p>
            <a:r>
              <a:rPr lang="ru-RU" dirty="0"/>
              <a:t>Конструктивная критика</a:t>
            </a:r>
          </a:p>
          <a:p>
            <a:r>
              <a:rPr lang="ru-RU" dirty="0"/>
              <a:t>Комплимент как способ выразить одобрение </a:t>
            </a:r>
          </a:p>
        </p:txBody>
      </p:sp>
      <p:pic>
        <p:nvPicPr>
          <p:cNvPr id="5" name="Рисунок 4">
            <a:extLst>
              <a:ext uri="{FF2B5EF4-FFF2-40B4-BE49-F238E27FC236}">
                <a16:creationId xmlns:a16="http://schemas.microsoft.com/office/drawing/2014/main" id="{2363B2E3-4E12-455E-A1EE-86E848080726}"/>
              </a:ext>
            </a:extLst>
          </p:cNvPr>
          <p:cNvPicPr>
            <a:picLocks noChangeAspect="1"/>
          </p:cNvPicPr>
          <p:nvPr/>
        </p:nvPicPr>
        <p:blipFill>
          <a:blip r:embed="rId3"/>
          <a:stretch>
            <a:fillRect/>
          </a:stretch>
        </p:blipFill>
        <p:spPr>
          <a:xfrm>
            <a:off x="7638363" y="2055813"/>
            <a:ext cx="4123794" cy="3743325"/>
          </a:xfrm>
          <a:prstGeom prst="rect">
            <a:avLst/>
          </a:prstGeom>
        </p:spPr>
      </p:pic>
    </p:spTree>
    <p:extLst>
      <p:ext uri="{BB962C8B-B14F-4D97-AF65-F5344CB8AC3E}">
        <p14:creationId xmlns:p14="http://schemas.microsoft.com/office/powerpoint/2010/main" val="248553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64522FF9-BB86-464A-92DF-5F207F03F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B3FBB04F-F3F5-4550-AC1A-A599C4DDE3C4}"/>
              </a:ext>
            </a:extLst>
          </p:cNvPr>
          <p:cNvSpPr>
            <a:spLocks noGrp="1"/>
          </p:cNvSpPr>
          <p:nvPr>
            <p:ph type="title"/>
          </p:nvPr>
        </p:nvSpPr>
        <p:spPr/>
        <p:txBody>
          <a:bodyPr/>
          <a:lstStyle/>
          <a:p>
            <a:pPr algn="ctr"/>
            <a:r>
              <a:rPr lang="ru-RU" b="1" dirty="0"/>
              <a:t>Родительское собрание </a:t>
            </a:r>
          </a:p>
        </p:txBody>
      </p:sp>
      <p:sp>
        <p:nvSpPr>
          <p:cNvPr id="3" name="Объект 2">
            <a:extLst>
              <a:ext uri="{FF2B5EF4-FFF2-40B4-BE49-F238E27FC236}">
                <a16:creationId xmlns:a16="http://schemas.microsoft.com/office/drawing/2014/main" id="{580DA74A-8745-4DA4-B022-B464C343F551}"/>
              </a:ext>
            </a:extLst>
          </p:cNvPr>
          <p:cNvSpPr>
            <a:spLocks noGrp="1"/>
          </p:cNvSpPr>
          <p:nvPr>
            <p:ph idx="1"/>
          </p:nvPr>
        </p:nvSpPr>
        <p:spPr/>
        <p:txBody>
          <a:bodyPr>
            <a:normAutofit fontScale="92500" lnSpcReduction="10000"/>
          </a:bodyPr>
          <a:lstStyle/>
          <a:p>
            <a:r>
              <a:rPr lang="ru-RU" dirty="0"/>
              <a:t>Родительское собрание — форма работы группы людей (родителей), объединенных для совместного с дошкольным образовательным учреждением решения задач адаптации, воспитания, обучения и развития детей. </a:t>
            </a:r>
          </a:p>
          <a:p>
            <a:r>
              <a:rPr lang="ru-RU" dirty="0"/>
              <a:t>Универсальность родительского собрания как формы работы заключается в реализации сразу нескольких функций: организация коллектива родителей, управление воспитательно-образовательным процессом, решение наиболее важных, насущных проблем.</a:t>
            </a:r>
          </a:p>
          <a:p>
            <a:r>
              <a:rPr lang="ru-RU" dirty="0"/>
              <a:t>Количество тем родительских собраний в течении учебного года зависит от условий образовательной деятельности группы воспитанников, потребностей родителей. В среднем в год проводится 3-4 родительских собрания. </a:t>
            </a:r>
          </a:p>
        </p:txBody>
      </p:sp>
    </p:spTree>
    <p:extLst>
      <p:ext uri="{BB962C8B-B14F-4D97-AF65-F5344CB8AC3E}">
        <p14:creationId xmlns:p14="http://schemas.microsoft.com/office/powerpoint/2010/main" val="1700724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67F2DFAA-A149-4B0D-AE00-42AD8C0B0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0F08ED36-423B-4F1A-AC96-E7AEB0A31802}"/>
              </a:ext>
            </a:extLst>
          </p:cNvPr>
          <p:cNvSpPr>
            <a:spLocks noGrp="1"/>
          </p:cNvSpPr>
          <p:nvPr>
            <p:ph type="title"/>
          </p:nvPr>
        </p:nvSpPr>
        <p:spPr/>
        <p:txBody>
          <a:bodyPr/>
          <a:lstStyle/>
          <a:p>
            <a:pPr algn="ctr"/>
            <a:r>
              <a:rPr lang="ru-RU" b="1" dirty="0"/>
              <a:t>Нестандартные родительские собрания</a:t>
            </a:r>
            <a:endParaRPr lang="ru-RU" dirty="0"/>
          </a:p>
        </p:txBody>
      </p:sp>
      <p:sp>
        <p:nvSpPr>
          <p:cNvPr id="3" name="Объект 2">
            <a:extLst>
              <a:ext uri="{FF2B5EF4-FFF2-40B4-BE49-F238E27FC236}">
                <a16:creationId xmlns:a16="http://schemas.microsoft.com/office/drawing/2014/main" id="{5E304DF6-27BC-47D7-96E2-7185DE416092}"/>
              </a:ext>
            </a:extLst>
          </p:cNvPr>
          <p:cNvSpPr>
            <a:spLocks noGrp="1"/>
          </p:cNvSpPr>
          <p:nvPr>
            <p:ph idx="1"/>
          </p:nvPr>
        </p:nvSpPr>
        <p:spPr/>
        <p:txBody>
          <a:bodyPr>
            <a:normAutofit lnSpcReduction="10000"/>
          </a:bodyPr>
          <a:lstStyle/>
          <a:p>
            <a:r>
              <a:rPr lang="ru-RU" b="0" i="0" dirty="0">
                <a:solidFill>
                  <a:srgbClr val="000000"/>
                </a:solidFill>
                <a:effectLst/>
              </a:rPr>
              <a:t>«Читательская конференция». За 2 недели родителям сообщается тема собрания, предлагается материал на данную тему. Проводится подготовительный этап перед собранием, где родителям дается какое – либо задание по заявленной теме. Подготовленное задание обсуждается с различных позиций. Педагог просит прокомментировать, то или иное высказывание, освещает суть темы и задает вопросы при обсуждении.</a:t>
            </a:r>
          </a:p>
          <a:p>
            <a:r>
              <a:rPr lang="ru-RU" b="0" i="0" dirty="0">
                <a:solidFill>
                  <a:srgbClr val="000000"/>
                </a:solidFill>
                <a:effectLst/>
              </a:rPr>
              <a:t>«Аукцион». Собрание проходит в виде «продажи» полезных советов по выбранной теме в игровой форме. Все происходит  в виде игры и за каждый совет даются фишки (т.е. советы продаются за фишки). Советы, набравшие большее количество фишек помещают на стенд « Копилка родительского опыта».</a:t>
            </a:r>
            <a:endParaRPr lang="ru-RU" dirty="0">
              <a:solidFill>
                <a:srgbClr val="000000"/>
              </a:solidFill>
            </a:endParaRPr>
          </a:p>
          <a:p>
            <a:endParaRPr lang="ru-RU" dirty="0"/>
          </a:p>
        </p:txBody>
      </p:sp>
    </p:spTree>
    <p:extLst>
      <p:ext uri="{BB962C8B-B14F-4D97-AF65-F5344CB8AC3E}">
        <p14:creationId xmlns:p14="http://schemas.microsoft.com/office/powerpoint/2010/main" val="1027612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C6CD9AB7-4778-4A12-AD82-036544BA3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45D01359-5E3A-4970-B008-F401E835C20F}"/>
              </a:ext>
            </a:extLst>
          </p:cNvPr>
          <p:cNvSpPr>
            <a:spLocks noGrp="1"/>
          </p:cNvSpPr>
          <p:nvPr>
            <p:ph type="title"/>
          </p:nvPr>
        </p:nvSpPr>
        <p:spPr/>
        <p:txBody>
          <a:bodyPr/>
          <a:lstStyle/>
          <a:p>
            <a:pPr algn="ctr"/>
            <a:r>
              <a:rPr lang="ru-RU" b="1" dirty="0"/>
              <a:t>Нестандартные родительские собрания</a:t>
            </a:r>
            <a:endParaRPr lang="ru-RU" dirty="0"/>
          </a:p>
        </p:txBody>
      </p:sp>
      <p:sp>
        <p:nvSpPr>
          <p:cNvPr id="3" name="Объект 2">
            <a:extLst>
              <a:ext uri="{FF2B5EF4-FFF2-40B4-BE49-F238E27FC236}">
                <a16:creationId xmlns:a16="http://schemas.microsoft.com/office/drawing/2014/main" id="{4AD7C320-4EEC-47A2-AF10-B178588C9153}"/>
              </a:ext>
            </a:extLst>
          </p:cNvPr>
          <p:cNvSpPr>
            <a:spLocks noGrp="1"/>
          </p:cNvSpPr>
          <p:nvPr>
            <p:ph idx="1"/>
          </p:nvPr>
        </p:nvSpPr>
        <p:spPr/>
        <p:txBody>
          <a:bodyPr>
            <a:normAutofit lnSpcReduction="10000"/>
          </a:bodyPr>
          <a:lstStyle/>
          <a:p>
            <a:r>
              <a:rPr lang="ru-RU" sz="2800" dirty="0">
                <a:solidFill>
                  <a:srgbClr val="000000"/>
                </a:solidFill>
              </a:rPr>
              <a:t>«Душевный разговор». Собрание рассчитано не на всех родителей, а лишь на тех, чьи дети имеют общие проблемы (в общении со сверстниками, агрессивность и др.). С родителями проводится анкетирование, чтобы глубже узнать особенности их детей. Проблема обсуждается со всех сторон, могут приглашаться специалисты. Родителям даются рекомендации по особенностям развития такого ребенка.</a:t>
            </a:r>
          </a:p>
          <a:p>
            <a:r>
              <a:rPr lang="ru-RU" sz="2800" dirty="0">
                <a:solidFill>
                  <a:srgbClr val="000000"/>
                </a:solidFill>
              </a:rPr>
              <a:t>«Вечера вопросов и ответов». Предварительно родителям дается задание продумать, сформулировать наиболее  волнующие их вопросы. В ходе обсуждения их со специалистами, другими родителями подобрать оптимальные пути их решения.</a:t>
            </a:r>
          </a:p>
          <a:p>
            <a:endParaRPr lang="ru-RU" dirty="0"/>
          </a:p>
        </p:txBody>
      </p:sp>
    </p:spTree>
    <p:extLst>
      <p:ext uri="{BB962C8B-B14F-4D97-AF65-F5344CB8AC3E}">
        <p14:creationId xmlns:p14="http://schemas.microsoft.com/office/powerpoint/2010/main" val="1207767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icture background">
            <a:extLst>
              <a:ext uri="{FF2B5EF4-FFF2-40B4-BE49-F238E27FC236}">
                <a16:creationId xmlns:a16="http://schemas.microsoft.com/office/drawing/2014/main" id="{6B8A9468-0CA4-44CE-8D53-689BC919D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EA7992E7-E517-461B-9530-0FDE3868D973}"/>
              </a:ext>
            </a:extLst>
          </p:cNvPr>
          <p:cNvSpPr>
            <a:spLocks noGrp="1"/>
          </p:cNvSpPr>
          <p:nvPr>
            <p:ph type="title"/>
          </p:nvPr>
        </p:nvSpPr>
        <p:spPr/>
        <p:txBody>
          <a:bodyPr>
            <a:normAutofit fontScale="90000"/>
          </a:bodyPr>
          <a:lstStyle/>
          <a:p>
            <a:pPr algn="ctr"/>
            <a:r>
              <a:rPr lang="ru-RU" b="1" dirty="0"/>
              <a:t>Идея для проведения тематической встречи с родителями</a:t>
            </a:r>
            <a:br>
              <a:rPr lang="ru-RU" dirty="0"/>
            </a:br>
            <a:endParaRPr lang="ru-RU" dirty="0"/>
          </a:p>
        </p:txBody>
      </p:sp>
      <p:sp>
        <p:nvSpPr>
          <p:cNvPr id="3" name="Объект 2">
            <a:extLst>
              <a:ext uri="{FF2B5EF4-FFF2-40B4-BE49-F238E27FC236}">
                <a16:creationId xmlns:a16="http://schemas.microsoft.com/office/drawing/2014/main" id="{49E94A9A-EB54-4DF1-9437-E2D7BA187AB5}"/>
              </a:ext>
            </a:extLst>
          </p:cNvPr>
          <p:cNvSpPr>
            <a:spLocks noGrp="1"/>
          </p:cNvSpPr>
          <p:nvPr>
            <p:ph idx="1"/>
          </p:nvPr>
        </p:nvSpPr>
        <p:spPr>
          <a:xfrm>
            <a:off x="336001" y="1483360"/>
            <a:ext cx="8614960" cy="5257547"/>
          </a:xfrm>
        </p:spPr>
        <p:txBody>
          <a:bodyPr>
            <a:normAutofit fontScale="92500"/>
          </a:bodyPr>
          <a:lstStyle/>
          <a:p>
            <a:pPr marL="0" indent="0">
              <a:buNone/>
            </a:pPr>
            <a:r>
              <a:rPr lang="ru-RU" dirty="0"/>
              <a:t>Работа проводится в группах родителей (по 3-5 человек). Родители должны при помощи 10 словосочетаний описать каждого из субъектов образовательных отношений, а именно «идеального педагога», «Идеального ребенка», «идеального родителя».</a:t>
            </a:r>
          </a:p>
          <a:p>
            <a:pPr marL="0" indent="0">
              <a:buNone/>
            </a:pPr>
            <a:r>
              <a:rPr lang="ru-RU" dirty="0"/>
              <a:t>В процессе обсуждения задать вопросы:</a:t>
            </a:r>
          </a:p>
          <a:p>
            <a:pPr>
              <a:buFontTx/>
              <a:buChar char="-"/>
            </a:pPr>
            <a:r>
              <a:rPr lang="ru-RU" dirty="0"/>
              <a:t>Как сочетаются между собой этой ребенок-педагог-учитель?</a:t>
            </a:r>
          </a:p>
          <a:p>
            <a:pPr>
              <a:buFontTx/>
              <a:buChar char="-"/>
            </a:pPr>
            <a:r>
              <a:rPr lang="ru-RU" dirty="0"/>
              <a:t>Не завышены ли ожидания? Не похожи ли получившиеся образы на неких «роботов», а не живых людей?</a:t>
            </a:r>
          </a:p>
          <a:p>
            <a:pPr>
              <a:buFontTx/>
              <a:buChar char="-"/>
            </a:pPr>
            <a:r>
              <a:rPr lang="ru-RU" dirty="0"/>
              <a:t> насколько соответствуют родители тому образу, который описали в «идеальном родителе»?</a:t>
            </a:r>
          </a:p>
          <a:p>
            <a:pPr>
              <a:buFontTx/>
              <a:buChar char="-"/>
            </a:pPr>
            <a:endParaRPr lang="ru-RU" dirty="0"/>
          </a:p>
        </p:txBody>
      </p:sp>
      <p:pic>
        <p:nvPicPr>
          <p:cNvPr id="10242" name="Picture 2" descr="-5">
            <a:extLst>
              <a:ext uri="{FF2B5EF4-FFF2-40B4-BE49-F238E27FC236}">
                <a16:creationId xmlns:a16="http://schemas.microsoft.com/office/drawing/2014/main" id="{49CA2D0C-D278-4D68-94AC-D5E79C6AD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283" y="2235760"/>
            <a:ext cx="3431390" cy="22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460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DA0B33AB-D2A1-4FA3-BE2A-EB487DE75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F427984-F7A6-4712-872D-E966AD303E9A}"/>
              </a:ext>
            </a:extLst>
          </p:cNvPr>
          <p:cNvSpPr>
            <a:spLocks noGrp="1"/>
          </p:cNvSpPr>
          <p:nvPr>
            <p:ph type="title"/>
          </p:nvPr>
        </p:nvSpPr>
        <p:spPr/>
        <p:txBody>
          <a:bodyPr/>
          <a:lstStyle/>
          <a:p>
            <a:pPr algn="ctr"/>
            <a:r>
              <a:rPr lang="ru-RU" b="1" dirty="0"/>
              <a:t>Методы активизации родителей</a:t>
            </a:r>
          </a:p>
        </p:txBody>
      </p:sp>
      <p:sp>
        <p:nvSpPr>
          <p:cNvPr id="3" name="Объект 2">
            <a:extLst>
              <a:ext uri="{FF2B5EF4-FFF2-40B4-BE49-F238E27FC236}">
                <a16:creationId xmlns:a16="http://schemas.microsoft.com/office/drawing/2014/main" id="{A191E879-721A-4842-9686-04196819B513}"/>
              </a:ext>
            </a:extLst>
          </p:cNvPr>
          <p:cNvSpPr>
            <a:spLocks noGrp="1"/>
          </p:cNvSpPr>
          <p:nvPr>
            <p:ph idx="1"/>
          </p:nvPr>
        </p:nvSpPr>
        <p:spPr/>
        <p:txBody>
          <a:bodyPr>
            <a:normAutofit fontScale="77500" lnSpcReduction="20000"/>
          </a:bodyPr>
          <a:lstStyle/>
          <a:p>
            <a:r>
              <a:rPr lang="ru-RU" b="0" i="0" dirty="0">
                <a:solidFill>
                  <a:srgbClr val="333333"/>
                </a:solidFill>
                <a:effectLst/>
              </a:rPr>
              <a:t>«Коллективная запись». Каждый из участников получает записную книжку или лист бумаги, где сформулирована проблема и даются информация или рекомендации, необходимые для ее решения. Родители независимо друг от друга определяют наиболее важные для них рекомендации, заносят в записную книжку. Затем записи передаются педагогу, он суммирует их, и группа проводит обсуждение. После этого приема можно использовать «мозговой штурм».</a:t>
            </a:r>
            <a:br>
              <a:rPr lang="ru-RU" dirty="0"/>
            </a:br>
            <a:br>
              <a:rPr lang="ru-RU" dirty="0"/>
            </a:br>
            <a:r>
              <a:rPr lang="ru-RU" b="0" i="0" dirty="0">
                <a:solidFill>
                  <a:srgbClr val="333333"/>
                </a:solidFill>
                <a:effectLst/>
              </a:rPr>
              <a:t>«Хорошо-плохо»: предлагается высказать полярные мнения по одному вопросу, проблеме, например, что хорошего в наказании, и что в нем плохого.</a:t>
            </a:r>
            <a:br>
              <a:rPr lang="ru-RU" dirty="0"/>
            </a:br>
            <a:br>
              <a:rPr lang="ru-RU" dirty="0"/>
            </a:br>
            <a:r>
              <a:rPr lang="ru-RU" b="0" i="0" dirty="0">
                <a:solidFill>
                  <a:srgbClr val="333333"/>
                </a:solidFill>
                <a:effectLst/>
              </a:rPr>
              <a:t>«Слово-эстафета»: родителям предлагается высказать самое главное о воспитании детей. Родитель, взяв предмет (мяч), должен продолжить предложения: «Чтобы у меня вырос(ла) хороший сын (дочь), я должен»... и передает предмет по кругу. В результате высказываются все родители. «Шапка вопросов»: родители пишут друг другу вопросы-записки, которые кладут в шапку. Потом по очереди достают их оттуда и отвечают.</a:t>
            </a:r>
            <a:br>
              <a:rPr lang="ru-RU" dirty="0"/>
            </a:br>
            <a:endParaRPr lang="ru-RU" dirty="0"/>
          </a:p>
        </p:txBody>
      </p:sp>
    </p:spTree>
    <p:extLst>
      <p:ext uri="{BB962C8B-B14F-4D97-AF65-F5344CB8AC3E}">
        <p14:creationId xmlns:p14="http://schemas.microsoft.com/office/powerpoint/2010/main" val="177334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cture background">
            <a:extLst>
              <a:ext uri="{FF2B5EF4-FFF2-40B4-BE49-F238E27FC236}">
                <a16:creationId xmlns:a16="http://schemas.microsoft.com/office/drawing/2014/main" id="{810C344A-342A-4306-BA9B-DDCC3BD1E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F8B88BD-CD75-4730-B0EF-032AE7F599BE}"/>
              </a:ext>
            </a:extLst>
          </p:cNvPr>
          <p:cNvSpPr>
            <a:spLocks noGrp="1"/>
          </p:cNvSpPr>
          <p:nvPr>
            <p:ph type="title"/>
          </p:nvPr>
        </p:nvSpPr>
        <p:spPr>
          <a:xfrm>
            <a:off x="786000" y="-12975"/>
            <a:ext cx="10364451" cy="1596177"/>
          </a:xfrm>
        </p:spPr>
        <p:txBody>
          <a:bodyPr>
            <a:normAutofit/>
          </a:bodyPr>
          <a:lstStyle/>
          <a:p>
            <a:pPr algn="ctr"/>
            <a:r>
              <a:rPr lang="ru-RU" sz="4000" b="1" dirty="0"/>
              <a:t>Кейс-технологии в работе с родителями</a:t>
            </a:r>
          </a:p>
        </p:txBody>
      </p:sp>
      <p:sp>
        <p:nvSpPr>
          <p:cNvPr id="3" name="Объект 2">
            <a:extLst>
              <a:ext uri="{FF2B5EF4-FFF2-40B4-BE49-F238E27FC236}">
                <a16:creationId xmlns:a16="http://schemas.microsoft.com/office/drawing/2014/main" id="{A13D461B-6AA5-4EEB-9027-D2E2AAC3CF65}"/>
              </a:ext>
            </a:extLst>
          </p:cNvPr>
          <p:cNvSpPr>
            <a:spLocks noGrp="1"/>
          </p:cNvSpPr>
          <p:nvPr>
            <p:ph idx="1"/>
          </p:nvPr>
        </p:nvSpPr>
        <p:spPr>
          <a:xfrm>
            <a:off x="1139679" y="1871400"/>
            <a:ext cx="10198881" cy="4365798"/>
          </a:xfrm>
        </p:spPr>
        <p:txBody>
          <a:bodyPr>
            <a:normAutofit fontScale="92500"/>
          </a:bodyPr>
          <a:lstStyle/>
          <a:p>
            <a:pPr algn="just"/>
            <a:r>
              <a:rPr lang="ru-RU" b="0" i="0" dirty="0">
                <a:solidFill>
                  <a:srgbClr val="000000"/>
                </a:solidFill>
                <a:effectLst/>
              </a:rPr>
              <a:t>Кейс-технология – это интерактивная технология для краткосрочного обучения, на основе реальных или вымышленных ситуаций, направленная не столько на освоение знаний, сколько на формирование новых качеств и умений.</a:t>
            </a:r>
          </a:p>
          <a:p>
            <a:pPr algn="just"/>
            <a:r>
              <a:rPr lang="ru-RU" b="0" i="0" dirty="0">
                <a:solidFill>
                  <a:srgbClr val="000000"/>
                </a:solidFill>
                <a:effectLst/>
              </a:rPr>
              <a:t>Метод кейса предназначен для получения знаний, истина в которых </a:t>
            </a:r>
            <a:r>
              <a:rPr lang="ru-RU" b="0" i="0" dirty="0" err="1">
                <a:solidFill>
                  <a:srgbClr val="000000"/>
                </a:solidFill>
                <a:effectLst/>
              </a:rPr>
              <a:t>плюралистична</a:t>
            </a:r>
            <a:r>
              <a:rPr lang="ru-RU" b="0" i="0" dirty="0">
                <a:solidFill>
                  <a:srgbClr val="000000"/>
                </a:solidFill>
                <a:effectLst/>
              </a:rPr>
              <a:t>, т. е. нет однозначного ответа на поставленный вопрос, а есть несколько вариантов, которые могут соперничать по степени истинности; задача — поиск не одной, а многих истин.</a:t>
            </a:r>
          </a:p>
          <a:p>
            <a:pPr algn="just"/>
            <a:r>
              <a:rPr lang="ru-RU" b="0" i="0" dirty="0">
                <a:solidFill>
                  <a:srgbClr val="000000"/>
                </a:solidFill>
                <a:effectLst/>
              </a:rPr>
              <a:t> Кейс-технологии при работе с семьей, технологии облегчающие, продвигающие, снимающие барьеры между родителями и педагогами.</a:t>
            </a:r>
          </a:p>
          <a:p>
            <a:endParaRPr lang="ru-RU" dirty="0"/>
          </a:p>
        </p:txBody>
      </p:sp>
    </p:spTree>
    <p:extLst>
      <p:ext uri="{BB962C8B-B14F-4D97-AF65-F5344CB8AC3E}">
        <p14:creationId xmlns:p14="http://schemas.microsoft.com/office/powerpoint/2010/main" val="11084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icture background">
            <a:extLst>
              <a:ext uri="{FF2B5EF4-FFF2-40B4-BE49-F238E27FC236}">
                <a16:creationId xmlns:a16="http://schemas.microsoft.com/office/drawing/2014/main" id="{7CF90FE0-6EF6-43C6-ABB4-256B85FE8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0723194B-C863-4EA4-AA9F-3D97F8347DC3}"/>
              </a:ext>
            </a:extLst>
          </p:cNvPr>
          <p:cNvSpPr>
            <a:spLocks noGrp="1"/>
          </p:cNvSpPr>
          <p:nvPr>
            <p:ph type="title"/>
          </p:nvPr>
        </p:nvSpPr>
        <p:spPr>
          <a:xfrm>
            <a:off x="913774" y="-15600"/>
            <a:ext cx="10364451" cy="1596177"/>
          </a:xfrm>
        </p:spPr>
        <p:txBody>
          <a:bodyPr/>
          <a:lstStyle/>
          <a:p>
            <a:pPr algn="ctr"/>
            <a:r>
              <a:rPr lang="ru-RU" b="1" dirty="0"/>
              <a:t>Задачи кейс-технологии</a:t>
            </a:r>
          </a:p>
        </p:txBody>
      </p:sp>
      <p:sp>
        <p:nvSpPr>
          <p:cNvPr id="3" name="Объект 2">
            <a:extLst>
              <a:ext uri="{FF2B5EF4-FFF2-40B4-BE49-F238E27FC236}">
                <a16:creationId xmlns:a16="http://schemas.microsoft.com/office/drawing/2014/main" id="{C2BCFEAD-B28E-45FE-AD55-28B45DEAE60F}"/>
              </a:ext>
            </a:extLst>
          </p:cNvPr>
          <p:cNvSpPr>
            <a:spLocks noGrp="1"/>
          </p:cNvSpPr>
          <p:nvPr>
            <p:ph idx="1"/>
          </p:nvPr>
        </p:nvSpPr>
        <p:spPr>
          <a:xfrm>
            <a:off x="1191000" y="1716946"/>
            <a:ext cx="6032760" cy="4125054"/>
          </a:xfrm>
        </p:spPr>
        <p:txBody>
          <a:bodyPr>
            <a:normAutofit/>
          </a:bodyPr>
          <a:lstStyle/>
          <a:p>
            <a:pPr algn="l"/>
            <a:r>
              <a:rPr lang="ru-RU" b="0" i="0" dirty="0">
                <a:solidFill>
                  <a:srgbClr val="000000"/>
                </a:solidFill>
                <a:effectLst/>
              </a:rPr>
              <a:t>Стимулировать аналитические способности родителей </a:t>
            </a:r>
          </a:p>
          <a:p>
            <a:pPr algn="l"/>
            <a:r>
              <a:rPr lang="ru-RU" b="0" i="0" dirty="0">
                <a:solidFill>
                  <a:srgbClr val="000000"/>
                </a:solidFill>
                <a:effectLst/>
              </a:rPr>
              <a:t>выявлять ключевые проблемы</a:t>
            </a:r>
          </a:p>
          <a:p>
            <a:pPr algn="l"/>
            <a:r>
              <a:rPr lang="ru-RU" b="0" i="0" dirty="0">
                <a:solidFill>
                  <a:srgbClr val="000000"/>
                </a:solidFill>
                <a:effectLst/>
              </a:rPr>
              <a:t>выбирать альтернативные пути решения, оценивать их</a:t>
            </a:r>
          </a:p>
          <a:p>
            <a:pPr algn="l"/>
            <a:r>
              <a:rPr lang="ru-RU" b="0" i="0" dirty="0">
                <a:solidFill>
                  <a:srgbClr val="000000"/>
                </a:solidFill>
                <a:effectLst/>
              </a:rPr>
              <a:t>находить оптимальный вариант и формулировать программы действий</a:t>
            </a:r>
          </a:p>
          <a:p>
            <a:endParaRPr lang="ru-RU" dirty="0"/>
          </a:p>
        </p:txBody>
      </p:sp>
      <p:pic>
        <p:nvPicPr>
          <p:cNvPr id="11266" name="Picture 2" descr="Кадр из фильма «Девушка из Джерси»">
            <a:extLst>
              <a:ext uri="{FF2B5EF4-FFF2-40B4-BE49-F238E27FC236}">
                <a16:creationId xmlns:a16="http://schemas.microsoft.com/office/drawing/2014/main" id="{AA78DB4C-132D-4272-8377-227C2C27B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427" y="2042160"/>
            <a:ext cx="5350322" cy="267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737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icture background">
            <a:extLst>
              <a:ext uri="{FF2B5EF4-FFF2-40B4-BE49-F238E27FC236}">
                <a16:creationId xmlns:a16="http://schemas.microsoft.com/office/drawing/2014/main" id="{328D3707-64DD-4BB2-922C-F236FB832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5546D428-E53A-46AA-A155-C2B75FBA0AE7}"/>
              </a:ext>
            </a:extLst>
          </p:cNvPr>
          <p:cNvSpPr>
            <a:spLocks noGrp="1"/>
          </p:cNvSpPr>
          <p:nvPr>
            <p:ph type="title"/>
          </p:nvPr>
        </p:nvSpPr>
        <p:spPr>
          <a:xfrm>
            <a:off x="786000" y="-126000"/>
            <a:ext cx="10364451" cy="1596177"/>
          </a:xfrm>
        </p:spPr>
        <p:txBody>
          <a:bodyPr/>
          <a:lstStyle/>
          <a:p>
            <a:pPr algn="ctr"/>
            <a:r>
              <a:rPr lang="ru-RU" b="1" dirty="0"/>
              <a:t>Что должен содержать в себе кейс</a:t>
            </a:r>
            <a:r>
              <a:rPr lang="ru-RU" b="0" i="0" u="sng" dirty="0">
                <a:solidFill>
                  <a:srgbClr val="000000"/>
                </a:solidFill>
                <a:effectLst/>
              </a:rPr>
              <a:t>:</a:t>
            </a:r>
            <a:endParaRPr lang="ru-RU" dirty="0"/>
          </a:p>
        </p:txBody>
      </p:sp>
      <p:sp>
        <p:nvSpPr>
          <p:cNvPr id="3" name="Объект 2">
            <a:extLst>
              <a:ext uri="{FF2B5EF4-FFF2-40B4-BE49-F238E27FC236}">
                <a16:creationId xmlns:a16="http://schemas.microsoft.com/office/drawing/2014/main" id="{98B0229E-6056-4060-8635-38E109419BE5}"/>
              </a:ext>
            </a:extLst>
          </p:cNvPr>
          <p:cNvSpPr>
            <a:spLocks noGrp="1"/>
          </p:cNvSpPr>
          <p:nvPr>
            <p:ph idx="1"/>
          </p:nvPr>
        </p:nvSpPr>
        <p:spPr>
          <a:xfrm>
            <a:off x="381000" y="1809000"/>
            <a:ext cx="7920000" cy="3960000"/>
          </a:xfrm>
        </p:spPr>
        <p:txBody>
          <a:bodyPr/>
          <a:lstStyle/>
          <a:p>
            <a:pPr algn="l"/>
            <a:r>
              <a:rPr lang="ru-RU" b="0" i="0" dirty="0">
                <a:solidFill>
                  <a:srgbClr val="000000"/>
                </a:solidFill>
                <a:effectLst/>
              </a:rPr>
              <a:t>Сюжетную часть (совокупность действий, событий);</a:t>
            </a:r>
          </a:p>
          <a:p>
            <a:pPr algn="l"/>
            <a:r>
              <a:rPr lang="ru-RU" b="0" i="0" dirty="0">
                <a:solidFill>
                  <a:srgbClr val="000000"/>
                </a:solidFill>
                <a:effectLst/>
              </a:rPr>
              <a:t>Информационную часть (вспомогательная информация, необходимая для анализа ситуации: научные, методические, статистические, нормативные материалы для решения кейса);</a:t>
            </a:r>
          </a:p>
          <a:p>
            <a:pPr algn="l"/>
            <a:r>
              <a:rPr lang="ru-RU" b="0" i="0" dirty="0">
                <a:solidFill>
                  <a:srgbClr val="000000"/>
                </a:solidFill>
                <a:effectLst/>
              </a:rPr>
              <a:t>Методическую часть (вопросы, задания по анализу кейса).</a:t>
            </a:r>
          </a:p>
          <a:p>
            <a:endParaRPr lang="ru-RU" dirty="0"/>
          </a:p>
        </p:txBody>
      </p:sp>
      <p:pic>
        <p:nvPicPr>
          <p:cNvPr id="5" name="Picture 2">
            <a:extLst>
              <a:ext uri="{FF2B5EF4-FFF2-40B4-BE49-F238E27FC236}">
                <a16:creationId xmlns:a16="http://schemas.microsoft.com/office/drawing/2014/main" id="{D6D5701D-2B9A-4643-A972-4A6928400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2232660"/>
            <a:ext cx="3924300"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771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E17462E9-FC9F-464C-BDC6-475BB087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61FDD0F-5862-45AE-9AB6-D46ACE422EC5}"/>
              </a:ext>
            </a:extLst>
          </p:cNvPr>
          <p:cNvSpPr>
            <a:spLocks noGrp="1"/>
          </p:cNvSpPr>
          <p:nvPr>
            <p:ph type="title"/>
          </p:nvPr>
        </p:nvSpPr>
        <p:spPr>
          <a:xfrm>
            <a:off x="1011000" y="54001"/>
            <a:ext cx="10364451" cy="1596177"/>
          </a:xfrm>
        </p:spPr>
        <p:txBody>
          <a:bodyPr/>
          <a:lstStyle/>
          <a:p>
            <a:r>
              <a:rPr lang="ru-RU" b="1" dirty="0"/>
              <a:t>В работе с родителями могут быть использованы виды кейсов:</a:t>
            </a:r>
          </a:p>
        </p:txBody>
      </p:sp>
      <p:sp>
        <p:nvSpPr>
          <p:cNvPr id="3" name="Объект 2">
            <a:extLst>
              <a:ext uri="{FF2B5EF4-FFF2-40B4-BE49-F238E27FC236}">
                <a16:creationId xmlns:a16="http://schemas.microsoft.com/office/drawing/2014/main" id="{B8B452FD-098E-4C30-B811-E5AE7199D894}"/>
              </a:ext>
            </a:extLst>
          </p:cNvPr>
          <p:cNvSpPr>
            <a:spLocks noGrp="1"/>
          </p:cNvSpPr>
          <p:nvPr>
            <p:ph idx="1"/>
          </p:nvPr>
        </p:nvSpPr>
        <p:spPr>
          <a:xfrm>
            <a:off x="786000" y="1719000"/>
            <a:ext cx="10364452" cy="4769999"/>
          </a:xfrm>
        </p:spPr>
        <p:txBody>
          <a:bodyPr>
            <a:normAutofit fontScale="92500" lnSpcReduction="10000"/>
          </a:bodyPr>
          <a:lstStyle/>
          <a:p>
            <a:pPr algn="l"/>
            <a:r>
              <a:rPr lang="ru-RU" sz="2600" b="0" i="1" u="sng" dirty="0">
                <a:solidFill>
                  <a:srgbClr val="000000"/>
                </a:solidFill>
                <a:effectLst/>
              </a:rPr>
              <a:t>анализ конкретных ситуаций;</a:t>
            </a:r>
            <a:endParaRPr lang="ru-RU" sz="2600" b="0" i="0" dirty="0">
              <a:solidFill>
                <a:srgbClr val="000000"/>
              </a:solidFill>
              <a:effectLst/>
            </a:endParaRPr>
          </a:p>
          <a:p>
            <a:pPr algn="l"/>
            <a:r>
              <a:rPr lang="ru-RU" sz="2600" b="0" i="1" u="sng" dirty="0">
                <a:solidFill>
                  <a:srgbClr val="000000"/>
                </a:solidFill>
                <a:effectLst/>
              </a:rPr>
              <a:t>Кейс-иллюстрация</a:t>
            </a:r>
            <a:r>
              <a:rPr lang="ru-RU" sz="2600" b="0" i="0" dirty="0">
                <a:solidFill>
                  <a:srgbClr val="000000"/>
                </a:solidFill>
                <a:effectLst/>
              </a:rPr>
              <a:t> – это иллюстрация, которая используется для рассмотрения проблемной ситуации.</a:t>
            </a:r>
            <a:r>
              <a:rPr lang="ru-RU" sz="2600" dirty="0">
                <a:solidFill>
                  <a:srgbClr val="000000"/>
                </a:solidFill>
              </a:rPr>
              <a:t> </a:t>
            </a:r>
            <a:r>
              <a:rPr lang="ru-RU" sz="2600" b="0" i="0" dirty="0">
                <a:solidFill>
                  <a:srgbClr val="000000"/>
                </a:solidFill>
                <a:effectLst/>
              </a:rPr>
              <a:t>Кейс-иллюстрация отличается от наглядности тем, что предполагает знакомство с реальной или предполагаемой проблемой и выработку своего взгляда на её решение.</a:t>
            </a:r>
          </a:p>
          <a:p>
            <a:pPr algn="l"/>
            <a:r>
              <a:rPr lang="ru-RU" sz="2600" b="0" i="1" u="sng" dirty="0">
                <a:solidFill>
                  <a:srgbClr val="000000"/>
                </a:solidFill>
                <a:effectLst/>
              </a:rPr>
              <a:t>В фото-кейс входит:</a:t>
            </a:r>
            <a:endParaRPr lang="ru-RU" sz="2600" b="0" i="0" dirty="0">
              <a:solidFill>
                <a:srgbClr val="000000"/>
              </a:solidFill>
              <a:effectLst/>
            </a:endParaRPr>
          </a:p>
          <a:p>
            <a:pPr marL="0" indent="0" algn="l">
              <a:buNone/>
            </a:pPr>
            <a:r>
              <a:rPr lang="ru-RU" sz="2600" b="0" i="0" dirty="0">
                <a:solidFill>
                  <a:srgbClr val="000000"/>
                </a:solidFill>
                <a:effectLst/>
              </a:rPr>
              <a:t>- Фото, сюжет которого отражает какую-либо проблему.</a:t>
            </a:r>
          </a:p>
          <a:p>
            <a:pPr marL="0" indent="0" algn="l">
              <a:buNone/>
            </a:pPr>
            <a:r>
              <a:rPr lang="ru-RU" sz="2600" b="0" i="0" dirty="0">
                <a:solidFill>
                  <a:srgbClr val="000000"/>
                </a:solidFill>
                <a:effectLst/>
              </a:rPr>
              <a:t>- Текст к кейсу, который описывает совокупность событий.</a:t>
            </a:r>
          </a:p>
          <a:p>
            <a:pPr marL="0" indent="0" algn="l">
              <a:buNone/>
            </a:pPr>
            <a:r>
              <a:rPr lang="ru-RU" sz="2600" b="0" i="0" dirty="0">
                <a:solidFill>
                  <a:srgbClr val="000000"/>
                </a:solidFill>
                <a:effectLst/>
              </a:rPr>
              <a:t>- Задание – правильно поставленный вопрос. В нем должна быть мотивация на решение проблемы.</a:t>
            </a:r>
          </a:p>
          <a:p>
            <a:pPr algn="l"/>
            <a:r>
              <a:rPr lang="ru-RU" sz="2600" b="0" i="1" u="sng" dirty="0">
                <a:solidFill>
                  <a:srgbClr val="000000"/>
                </a:solidFill>
                <a:effectLst/>
              </a:rPr>
              <a:t>Ролевое проектирование</a:t>
            </a:r>
            <a:r>
              <a:rPr lang="ru-RU" sz="2600" b="0" i="1" dirty="0">
                <a:solidFill>
                  <a:srgbClr val="000000"/>
                </a:solidFill>
                <a:effectLst/>
              </a:rPr>
              <a:t> </a:t>
            </a:r>
            <a:r>
              <a:rPr lang="ru-RU" sz="2600" b="0" i="0" dirty="0">
                <a:solidFill>
                  <a:srgbClr val="000000"/>
                </a:solidFill>
                <a:effectLst/>
              </a:rPr>
              <a:t> – это вид кейс-технологии, способствующий расширению социального и коммуникативного опыта участников посредством проигрывания заданных ролей.</a:t>
            </a:r>
          </a:p>
          <a:p>
            <a:endParaRPr lang="ru-RU" dirty="0"/>
          </a:p>
        </p:txBody>
      </p:sp>
    </p:spTree>
    <p:extLst>
      <p:ext uri="{BB962C8B-B14F-4D97-AF65-F5344CB8AC3E}">
        <p14:creationId xmlns:p14="http://schemas.microsoft.com/office/powerpoint/2010/main" val="1311978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2617C510-9C58-4DE4-8A18-BC9DFEC63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6156FE35-1600-4D19-940E-AA09F65B2468}"/>
              </a:ext>
            </a:extLst>
          </p:cNvPr>
          <p:cNvSpPr>
            <a:spLocks noGrp="1"/>
          </p:cNvSpPr>
          <p:nvPr>
            <p:ph type="title"/>
          </p:nvPr>
        </p:nvSpPr>
        <p:spPr/>
        <p:txBody>
          <a:bodyPr/>
          <a:lstStyle/>
          <a:p>
            <a:pPr algn="ctr"/>
            <a:r>
              <a:rPr lang="ru-RU" b="1" dirty="0"/>
              <a:t>Л.Н. Толстой </a:t>
            </a:r>
          </a:p>
        </p:txBody>
      </p:sp>
      <p:sp>
        <p:nvSpPr>
          <p:cNvPr id="3" name="Объект 2">
            <a:extLst>
              <a:ext uri="{FF2B5EF4-FFF2-40B4-BE49-F238E27FC236}">
                <a16:creationId xmlns:a16="http://schemas.microsoft.com/office/drawing/2014/main" id="{EC9A87BF-B6B3-4D63-9C5F-10500BE9A05B}"/>
              </a:ext>
            </a:extLst>
          </p:cNvPr>
          <p:cNvSpPr>
            <a:spLocks noGrp="1"/>
          </p:cNvSpPr>
          <p:nvPr>
            <p:ph idx="1"/>
          </p:nvPr>
        </p:nvSpPr>
        <p:spPr/>
        <p:txBody>
          <a:bodyPr>
            <a:normAutofit lnSpcReduction="10000"/>
          </a:bodyPr>
          <a:lstStyle/>
          <a:p>
            <a:pPr algn="l"/>
            <a:r>
              <a:rPr lang="ru-RU" b="0" i="0" dirty="0">
                <a:solidFill>
                  <a:srgbClr val="1A1A1A"/>
                </a:solidFill>
                <a:effectLst/>
                <a:latin typeface="YS Text"/>
              </a:rPr>
              <a:t>«Воспитание представляется сложным и трудным делом только до тех пор, пока мы хотим не воспитывая себя, воспитывать своих детей или кого бы то ни было. Если же поймешь, что воспитывать других мы можем через себя, то упраздняется вопрос о воспитании и остается один вопрос жизни: «Как надо жить самому?»</a:t>
            </a:r>
          </a:p>
          <a:p>
            <a:pPr algn="l"/>
            <a:endParaRPr lang="ru-RU" b="0" i="0" dirty="0">
              <a:solidFill>
                <a:srgbClr val="1A1A1A"/>
              </a:solidFill>
              <a:effectLst/>
              <a:latin typeface="YS Text"/>
            </a:endParaRPr>
          </a:p>
          <a:p>
            <a:pPr algn="l"/>
            <a:r>
              <a:rPr lang="ru-RU" b="0" i="0" dirty="0">
                <a:solidFill>
                  <a:srgbClr val="1A1A1A"/>
                </a:solidFill>
                <a:effectLst/>
                <a:latin typeface="YS Text"/>
              </a:rPr>
              <a:t>«Я думаю, что… не только трудно, но невозможно воспитать хорошо детей, если сам дурен. И что воспитание детей есть только самоусовершенствование, которому ничто не помогает столько, как дети»</a:t>
            </a:r>
          </a:p>
          <a:p>
            <a:endParaRPr lang="ru-RU" dirty="0"/>
          </a:p>
        </p:txBody>
      </p:sp>
    </p:spTree>
    <p:extLst>
      <p:ext uri="{BB962C8B-B14F-4D97-AF65-F5344CB8AC3E}">
        <p14:creationId xmlns:p14="http://schemas.microsoft.com/office/powerpoint/2010/main" val="225117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icture background">
            <a:extLst>
              <a:ext uri="{FF2B5EF4-FFF2-40B4-BE49-F238E27FC236}">
                <a16:creationId xmlns:a16="http://schemas.microsoft.com/office/drawing/2014/main" id="{2867731D-9707-44BF-B208-F7F3F11C1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2D37AFCE-73DE-42FB-86E7-A25D4C6EBB77}"/>
              </a:ext>
            </a:extLst>
          </p:cNvPr>
          <p:cNvSpPr>
            <a:spLocks noGrp="1"/>
          </p:cNvSpPr>
          <p:nvPr>
            <p:ph type="title"/>
          </p:nvPr>
        </p:nvSpPr>
        <p:spPr/>
        <p:txBody>
          <a:bodyPr/>
          <a:lstStyle/>
          <a:p>
            <a:pPr algn="ctr"/>
            <a:r>
              <a:rPr lang="ru-RU" sz="4400" b="1" dirty="0"/>
              <a:t>Цель взаимодействия образовательной организации и семьи</a:t>
            </a:r>
            <a:endParaRPr lang="ru-RU" b="1" dirty="0"/>
          </a:p>
        </p:txBody>
      </p:sp>
      <p:sp>
        <p:nvSpPr>
          <p:cNvPr id="3" name="Объект 2">
            <a:extLst>
              <a:ext uri="{FF2B5EF4-FFF2-40B4-BE49-F238E27FC236}">
                <a16:creationId xmlns:a16="http://schemas.microsoft.com/office/drawing/2014/main" id="{CA4FF449-01BA-4290-B77E-469084CBB36D}"/>
              </a:ext>
            </a:extLst>
          </p:cNvPr>
          <p:cNvSpPr>
            <a:spLocks noGrp="1"/>
          </p:cNvSpPr>
          <p:nvPr>
            <p:ph idx="1"/>
          </p:nvPr>
        </p:nvSpPr>
        <p:spPr>
          <a:xfrm>
            <a:off x="980440" y="2141537"/>
            <a:ext cx="6162040" cy="4351338"/>
          </a:xfrm>
        </p:spPr>
        <p:txBody>
          <a:bodyPr/>
          <a:lstStyle/>
          <a:p>
            <a:pPr marL="0" indent="0">
              <a:buNone/>
            </a:pPr>
            <a:r>
              <a:rPr lang="ru-RU" sz="2800" dirty="0"/>
              <a:t>— это установление длительных, постоянных и плодотворных отношений, способствующих повышению качества и эффективности образования ребенка в условиях конструктивного общения</a:t>
            </a:r>
            <a:endParaRPr lang="ru-RU" dirty="0"/>
          </a:p>
        </p:txBody>
      </p:sp>
      <p:pic>
        <p:nvPicPr>
          <p:cNvPr id="2052" name="Picture 4" descr="Picture background">
            <a:extLst>
              <a:ext uri="{FF2B5EF4-FFF2-40B4-BE49-F238E27FC236}">
                <a16:creationId xmlns:a16="http://schemas.microsoft.com/office/drawing/2014/main" id="{7074F58B-379E-43C6-80C2-A17501C9C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208" y="1879599"/>
            <a:ext cx="4270457" cy="282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61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icture background">
            <a:extLst>
              <a:ext uri="{FF2B5EF4-FFF2-40B4-BE49-F238E27FC236}">
                <a16:creationId xmlns:a16="http://schemas.microsoft.com/office/drawing/2014/main" id="{F2B6DF2F-DBA8-45CF-B4F2-FA0E03C52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46959079-AFCA-4E08-B672-B7D350A9AD2E}"/>
              </a:ext>
            </a:extLst>
          </p:cNvPr>
          <p:cNvSpPr>
            <a:spLocks noGrp="1"/>
          </p:cNvSpPr>
          <p:nvPr>
            <p:ph type="title"/>
          </p:nvPr>
        </p:nvSpPr>
        <p:spPr/>
        <p:txBody>
          <a:bodyPr>
            <a:normAutofit/>
          </a:bodyPr>
          <a:lstStyle/>
          <a:p>
            <a:pPr algn="ctr"/>
            <a:r>
              <a:rPr lang="ru-RU" sz="4000" b="1" dirty="0"/>
              <a:t>Основными правилами взаимодействия детского сада с семьей  являются</a:t>
            </a:r>
          </a:p>
        </p:txBody>
      </p:sp>
      <p:sp>
        <p:nvSpPr>
          <p:cNvPr id="3" name="Объект 2">
            <a:extLst>
              <a:ext uri="{FF2B5EF4-FFF2-40B4-BE49-F238E27FC236}">
                <a16:creationId xmlns:a16="http://schemas.microsoft.com/office/drawing/2014/main" id="{F122422D-C413-41CA-836F-E0F5771C7852}"/>
              </a:ext>
            </a:extLst>
          </p:cNvPr>
          <p:cNvSpPr>
            <a:spLocks noGrp="1"/>
          </p:cNvSpPr>
          <p:nvPr>
            <p:ph idx="1"/>
          </p:nvPr>
        </p:nvSpPr>
        <p:spPr>
          <a:xfrm>
            <a:off x="838200" y="1825624"/>
            <a:ext cx="6639560" cy="5032375"/>
          </a:xfrm>
        </p:spPr>
        <p:txBody>
          <a:bodyPr/>
          <a:lstStyle/>
          <a:p>
            <a:pPr>
              <a:buFont typeface="Courier New" panose="02070309020205020404" pitchFamily="49" charset="0"/>
              <a:buChar char="o"/>
            </a:pPr>
            <a:r>
              <a:rPr lang="ru-RU" sz="2400" dirty="0"/>
              <a:t>укрепление и повышение авторитета родителей</a:t>
            </a:r>
          </a:p>
          <a:p>
            <a:pPr>
              <a:buFont typeface="Courier New" panose="02070309020205020404" pitchFamily="49" charset="0"/>
              <a:buChar char="o"/>
            </a:pPr>
            <a:r>
              <a:rPr lang="ru-RU" sz="2400" dirty="0"/>
              <a:t>доверие к воспитательным возможностям родителей</a:t>
            </a:r>
          </a:p>
          <a:p>
            <a:pPr>
              <a:buFont typeface="Courier New" panose="02070309020205020404" pitchFamily="49" charset="0"/>
              <a:buChar char="o"/>
            </a:pPr>
            <a:r>
              <a:rPr lang="ru-RU" sz="2400" dirty="0"/>
              <a:t>повышение уровня педагогической культуры родителей активности в воспитании</a:t>
            </a:r>
          </a:p>
          <a:p>
            <a:pPr>
              <a:buFont typeface="Courier New" panose="02070309020205020404" pitchFamily="49" charset="0"/>
              <a:buChar char="o"/>
            </a:pPr>
            <a:r>
              <a:rPr lang="ru-RU" sz="2400" dirty="0"/>
              <a:t>педагогический такт, недопустимость вторжения в жизнь семьи</a:t>
            </a:r>
          </a:p>
          <a:p>
            <a:pPr>
              <a:buFont typeface="Courier New" panose="02070309020205020404" pitchFamily="49" charset="0"/>
              <a:buChar char="o"/>
            </a:pPr>
            <a:r>
              <a:rPr lang="ru-RU" sz="2400" dirty="0"/>
              <a:t>Жизнеутверждающий настрой в решении проблем воспитания, ориентация на положительные качества ребенка, на сильные стороны семейного воспитания </a:t>
            </a:r>
          </a:p>
          <a:p>
            <a:endParaRPr lang="ru-RU" dirty="0"/>
          </a:p>
        </p:txBody>
      </p:sp>
      <p:sp>
        <p:nvSpPr>
          <p:cNvPr id="4" name="Дата 3">
            <a:extLst>
              <a:ext uri="{FF2B5EF4-FFF2-40B4-BE49-F238E27FC236}">
                <a16:creationId xmlns:a16="http://schemas.microsoft.com/office/drawing/2014/main" id="{CEB1138A-A41A-4623-BF5D-55A0417B5596}"/>
              </a:ext>
            </a:extLst>
          </p:cNvPr>
          <p:cNvSpPr>
            <a:spLocks noGrp="1"/>
          </p:cNvSpPr>
          <p:nvPr>
            <p:ph type="dt" sz="half" idx="10"/>
          </p:nvPr>
        </p:nvSpPr>
        <p:spPr/>
        <p:txBody>
          <a:bodyPr/>
          <a:lstStyle/>
          <a:p>
            <a:pPr rtl="0"/>
            <a:fld id="{BE289488-0C23-4DC8-A9FA-240659547385}" type="datetime1">
              <a:rPr lang="ru-RU" smtClean="0"/>
              <a:t>13.10.2024</a:t>
            </a:fld>
            <a:endParaRPr lang="en-US" dirty="0"/>
          </a:p>
        </p:txBody>
      </p:sp>
      <p:pic>
        <p:nvPicPr>
          <p:cNvPr id="5" name="Picture 2">
            <a:extLst>
              <a:ext uri="{FF2B5EF4-FFF2-40B4-BE49-F238E27FC236}">
                <a16:creationId xmlns:a16="http://schemas.microsoft.com/office/drawing/2014/main" id="{45E9C019-5A49-4FDF-99FF-7B5BF1C81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520" y="2344267"/>
            <a:ext cx="4094480" cy="230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2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background">
            <a:extLst>
              <a:ext uri="{FF2B5EF4-FFF2-40B4-BE49-F238E27FC236}">
                <a16:creationId xmlns:a16="http://schemas.microsoft.com/office/drawing/2014/main" id="{7F8974CC-17C4-4569-B901-72DDF36E2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DE964940-BE19-4FDB-913A-8C0EF57FC405}"/>
              </a:ext>
            </a:extLst>
          </p:cNvPr>
          <p:cNvSpPr>
            <a:spLocks noGrp="1"/>
          </p:cNvSpPr>
          <p:nvPr>
            <p:ph type="title"/>
          </p:nvPr>
        </p:nvSpPr>
        <p:spPr/>
        <p:txBody>
          <a:bodyPr/>
          <a:lstStyle/>
          <a:p>
            <a:pPr algn="ctr"/>
            <a:r>
              <a:rPr lang="ru-RU" b="1" dirty="0"/>
              <a:t>Основные принципы работы с родителями</a:t>
            </a:r>
          </a:p>
        </p:txBody>
      </p:sp>
      <p:sp>
        <p:nvSpPr>
          <p:cNvPr id="3" name="Объект 2">
            <a:extLst>
              <a:ext uri="{FF2B5EF4-FFF2-40B4-BE49-F238E27FC236}">
                <a16:creationId xmlns:a16="http://schemas.microsoft.com/office/drawing/2014/main" id="{65579CDF-F890-4EA9-83A8-FB965113C4CF}"/>
              </a:ext>
            </a:extLst>
          </p:cNvPr>
          <p:cNvSpPr>
            <a:spLocks noGrp="1"/>
          </p:cNvSpPr>
          <p:nvPr>
            <p:ph idx="1"/>
          </p:nvPr>
        </p:nvSpPr>
        <p:spPr/>
        <p:txBody>
          <a:bodyPr/>
          <a:lstStyle/>
          <a:p>
            <a:r>
              <a:rPr lang="ru-RU" b="0" i="0" dirty="0">
                <a:effectLst/>
              </a:rPr>
              <a:t> открытость детского сада для семьи (каждому родителю обеспечивается возможность знать и видеть, как живет и развивается его ребенок);</a:t>
            </a:r>
          </a:p>
          <a:p>
            <a:r>
              <a:rPr lang="ru-RU" b="0" i="0" dirty="0">
                <a:effectLst/>
              </a:rPr>
              <a:t>доброжелательность при сотрудничестве педагогов и родителей в воспитании детей;</a:t>
            </a:r>
          </a:p>
          <a:p>
            <a:r>
              <a:rPr lang="ru-RU" b="0" i="0" dirty="0">
                <a:effectLst/>
              </a:rPr>
              <a:t>создание активной развивающей среды, обеспечивающей единые подходы к развитию личности в семье и детском коллективе;</a:t>
            </a:r>
            <a:endParaRPr lang="ru-RU" dirty="0"/>
          </a:p>
        </p:txBody>
      </p:sp>
    </p:spTree>
    <p:extLst>
      <p:ext uri="{BB962C8B-B14F-4D97-AF65-F5344CB8AC3E}">
        <p14:creationId xmlns:p14="http://schemas.microsoft.com/office/powerpoint/2010/main" val="46232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icture background">
            <a:extLst>
              <a:ext uri="{FF2B5EF4-FFF2-40B4-BE49-F238E27FC236}">
                <a16:creationId xmlns:a16="http://schemas.microsoft.com/office/drawing/2014/main" id="{E90D80F8-B110-4948-9D0C-AF29B509B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DE964940-BE19-4FDB-913A-8C0EF57FC405}"/>
              </a:ext>
            </a:extLst>
          </p:cNvPr>
          <p:cNvSpPr>
            <a:spLocks noGrp="1"/>
          </p:cNvSpPr>
          <p:nvPr>
            <p:ph type="title"/>
          </p:nvPr>
        </p:nvSpPr>
        <p:spPr/>
        <p:txBody>
          <a:bodyPr/>
          <a:lstStyle/>
          <a:p>
            <a:pPr algn="ctr"/>
            <a:r>
              <a:rPr lang="ru-RU" b="1" dirty="0"/>
              <a:t>Основные принципы работы с родителями</a:t>
            </a:r>
          </a:p>
        </p:txBody>
      </p:sp>
      <p:sp>
        <p:nvSpPr>
          <p:cNvPr id="4" name="Rectangle 1">
            <a:extLst>
              <a:ext uri="{FF2B5EF4-FFF2-40B4-BE49-F238E27FC236}">
                <a16:creationId xmlns:a16="http://schemas.microsoft.com/office/drawing/2014/main" id="{2536AB99-72E5-44B6-93AA-234487956414}"/>
              </a:ext>
            </a:extLst>
          </p:cNvPr>
          <p:cNvSpPr>
            <a:spLocks noGrp="1" noChangeArrowheads="1"/>
          </p:cNvSpPr>
          <p:nvPr>
            <p:ph idx="1"/>
          </p:nvPr>
        </p:nvSpPr>
        <p:spPr bwMode="auto">
          <a:xfrm>
            <a:off x="838200" y="2242654"/>
            <a:ext cx="11164614" cy="396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spcBef>
                <a:spcPts val="1000"/>
              </a:spcBef>
              <a:spcAft>
                <a:spcPct val="0"/>
              </a:spcAft>
              <a:buClrTx/>
              <a:buSzTx/>
              <a:tabLst/>
            </a:pPr>
            <a:r>
              <a:rPr lang="ru-RU" altLang="ru-RU" dirty="0">
                <a:latin typeface="REG"/>
              </a:rPr>
              <a:t>диагностика общих и частных проблем в развитии и воспитании ребенка.</a:t>
            </a:r>
          </a:p>
          <a:p>
            <a:pPr marR="0" lvl="0" eaLnBrk="1" fontAlgn="base" hangingPunct="1">
              <a:spcBef>
                <a:spcPts val="1000"/>
              </a:spcBef>
              <a:spcAft>
                <a:spcPct val="0"/>
              </a:spcAft>
              <a:buClrTx/>
              <a:buSzTx/>
              <a:tabLst/>
            </a:pPr>
            <a:r>
              <a:rPr lang="ru-RU" altLang="ru-RU" dirty="0">
                <a:latin typeface="REG"/>
              </a:rPr>
              <a:t>учет этнокультурной ситуации развития детей;</a:t>
            </a:r>
          </a:p>
          <a:p>
            <a:pPr marR="0" lvl="0" eaLnBrk="1" fontAlgn="base" hangingPunct="1">
              <a:spcBef>
                <a:spcPts val="1000"/>
              </a:spcBef>
              <a:spcAft>
                <a:spcPct val="0"/>
              </a:spcAft>
              <a:buClrTx/>
              <a:buSzTx/>
              <a:tabLst/>
            </a:pPr>
            <a:r>
              <a:rPr lang="ru-RU" altLang="ru-RU" dirty="0">
                <a:latin typeface="REG"/>
              </a:rPr>
              <a:t>уважение взрослых к человеческому достоинству детей, формирование и поддержка их положительной самооценки, уверенности в собственных возможностях и способностях;</a:t>
            </a:r>
          </a:p>
          <a:p>
            <a:pPr marR="0" lvl="0" eaLnBrk="1" fontAlgn="base" hangingPunct="1">
              <a:spcBef>
                <a:spcPts val="1000"/>
              </a:spcBef>
              <a:spcAft>
                <a:spcPct val="0"/>
              </a:spcAft>
              <a:buClrTx/>
              <a:buSzTx/>
              <a:tabLst/>
            </a:pPr>
            <a:r>
              <a:rPr lang="ru-RU" altLang="ru-RU" dirty="0">
                <a:latin typeface="REG"/>
              </a:rPr>
              <a:t>поддержка взрослыми положительного, доброжелательного отношения друг к другу и взаимодействия детей друг с другом в разных видах деятельности;</a:t>
            </a:r>
          </a:p>
        </p:txBody>
      </p:sp>
    </p:spTree>
    <p:extLst>
      <p:ext uri="{BB962C8B-B14F-4D97-AF65-F5344CB8AC3E}">
        <p14:creationId xmlns:p14="http://schemas.microsoft.com/office/powerpoint/2010/main" val="357446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icture background">
            <a:extLst>
              <a:ext uri="{FF2B5EF4-FFF2-40B4-BE49-F238E27FC236}">
                <a16:creationId xmlns:a16="http://schemas.microsoft.com/office/drawing/2014/main" id="{D4BE15AF-B481-4C26-9EA2-9E3F2A4D0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DE964940-BE19-4FDB-913A-8C0EF57FC405}"/>
              </a:ext>
            </a:extLst>
          </p:cNvPr>
          <p:cNvSpPr>
            <a:spLocks noGrp="1"/>
          </p:cNvSpPr>
          <p:nvPr>
            <p:ph type="title"/>
          </p:nvPr>
        </p:nvSpPr>
        <p:spPr/>
        <p:txBody>
          <a:bodyPr/>
          <a:lstStyle/>
          <a:p>
            <a:pPr algn="ctr"/>
            <a:r>
              <a:rPr lang="ru-RU" b="1" dirty="0"/>
              <a:t>Основные принципы работы с родителями</a:t>
            </a:r>
          </a:p>
        </p:txBody>
      </p:sp>
      <p:sp>
        <p:nvSpPr>
          <p:cNvPr id="4" name="Rectangle 1">
            <a:extLst>
              <a:ext uri="{FF2B5EF4-FFF2-40B4-BE49-F238E27FC236}">
                <a16:creationId xmlns:a16="http://schemas.microsoft.com/office/drawing/2014/main" id="{277D0406-7C19-4329-98C9-C582A4EFECC7}"/>
              </a:ext>
            </a:extLst>
          </p:cNvPr>
          <p:cNvSpPr>
            <a:spLocks noGrp="1" noChangeArrowheads="1"/>
          </p:cNvSpPr>
          <p:nvPr>
            <p:ph idx="1"/>
          </p:nvPr>
        </p:nvSpPr>
        <p:spPr bwMode="auto">
          <a:xfrm>
            <a:off x="604520" y="1977584"/>
            <a:ext cx="7472680" cy="474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hangingPunct="1">
              <a:spcBef>
                <a:spcPts val="1000"/>
              </a:spcBef>
              <a:buClrTx/>
              <a:buSzTx/>
              <a:tabLst/>
            </a:pPr>
            <a:r>
              <a:rPr lang="ru-RU" altLang="ru-RU" dirty="0">
                <a:latin typeface="REG"/>
              </a:rPr>
              <a:t>поддержка родителей (законных представителей) в воспитании детей, охрана и укрепление их здоровья, вовлечение семей непосредственно в образовательную деятельность.</a:t>
            </a:r>
          </a:p>
          <a:p>
            <a:pPr eaLnBrk="1" hangingPunct="1">
              <a:spcBef>
                <a:spcPts val="1000"/>
              </a:spcBef>
            </a:pPr>
            <a:r>
              <a:rPr lang="ru-RU" altLang="ru-RU" dirty="0">
                <a:latin typeface="REG"/>
              </a:rPr>
              <a:t>единый подход к процессу воспитания ребёнка;</a:t>
            </a:r>
          </a:p>
          <a:p>
            <a:pPr eaLnBrk="1" hangingPunct="1">
              <a:spcBef>
                <a:spcPts val="1000"/>
              </a:spcBef>
            </a:pPr>
            <a:r>
              <a:rPr lang="ru-RU" altLang="ru-RU" dirty="0">
                <a:latin typeface="REG"/>
              </a:rPr>
              <a:t>взаимное доверие  во взаимоотношениях педагогов и родителей;</a:t>
            </a:r>
          </a:p>
          <a:p>
            <a:pPr eaLnBrk="1" hangingPunct="1">
              <a:spcBef>
                <a:spcPts val="1000"/>
              </a:spcBef>
            </a:pPr>
            <a:r>
              <a:rPr lang="ru-RU" altLang="ru-RU" dirty="0">
                <a:latin typeface="REG"/>
              </a:rPr>
              <a:t>дифференцированный подход к каждой семье</a:t>
            </a:r>
          </a:p>
        </p:txBody>
      </p:sp>
      <p:pic>
        <p:nvPicPr>
          <p:cNvPr id="7171" name="Picture 3" descr="Picture background">
            <a:extLst>
              <a:ext uri="{FF2B5EF4-FFF2-40B4-BE49-F238E27FC236}">
                <a16:creationId xmlns:a16="http://schemas.microsoft.com/office/drawing/2014/main" id="{066B9379-F55E-4B93-B646-18F3F95B1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6146" y="2357120"/>
            <a:ext cx="4087744" cy="261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7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Picture background">
            <a:extLst>
              <a:ext uri="{FF2B5EF4-FFF2-40B4-BE49-F238E27FC236}">
                <a16:creationId xmlns:a16="http://schemas.microsoft.com/office/drawing/2014/main" id="{FACA0B43-96CF-4014-AA2D-2DD4E5500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7CE687DF-737C-40D9-8B5F-B821A11887F1}"/>
              </a:ext>
            </a:extLst>
          </p:cNvPr>
          <p:cNvSpPr>
            <a:spLocks noGrp="1"/>
          </p:cNvSpPr>
          <p:nvPr>
            <p:ph type="title"/>
          </p:nvPr>
        </p:nvSpPr>
        <p:spPr/>
        <p:txBody>
          <a:bodyPr/>
          <a:lstStyle/>
          <a:p>
            <a:pPr algn="ctr"/>
            <a:r>
              <a:rPr lang="ru-RU" b="1" i="0" dirty="0">
                <a:effectLst/>
              </a:rPr>
              <a:t>Равноправие субъектов подразумевает:</a:t>
            </a:r>
            <a:endParaRPr lang="ru-RU" b="1" dirty="0"/>
          </a:p>
        </p:txBody>
      </p:sp>
      <p:sp>
        <p:nvSpPr>
          <p:cNvPr id="4" name="Rectangle 1">
            <a:extLst>
              <a:ext uri="{FF2B5EF4-FFF2-40B4-BE49-F238E27FC236}">
                <a16:creationId xmlns:a16="http://schemas.microsoft.com/office/drawing/2014/main" id="{26F7D6F4-55D0-4122-ABBD-245D8E5E41A7}"/>
              </a:ext>
            </a:extLst>
          </p:cNvPr>
          <p:cNvSpPr>
            <a:spLocks noGrp="1" noChangeArrowheads="1"/>
          </p:cNvSpPr>
          <p:nvPr>
            <p:ph idx="1"/>
          </p:nvPr>
        </p:nvSpPr>
        <p:spPr bwMode="auto">
          <a:xfrm>
            <a:off x="637323" y="1951518"/>
            <a:ext cx="9085797" cy="396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28600" eaLnBrk="1" hangingPunct="1">
              <a:spcBef>
                <a:spcPts val="1000"/>
              </a:spcBef>
            </a:pPr>
            <a:r>
              <a:rPr lang="ru-RU" altLang="ru-RU" dirty="0">
                <a:latin typeface="REG"/>
              </a:rPr>
              <a:t>открытость к взаимодействию;</a:t>
            </a:r>
          </a:p>
          <a:p>
            <a:pPr indent="-228600" eaLnBrk="1" hangingPunct="1">
              <a:spcBef>
                <a:spcPts val="1000"/>
              </a:spcBef>
            </a:pPr>
            <a:r>
              <a:rPr lang="ru-RU" altLang="ru-RU" dirty="0">
                <a:latin typeface="REG"/>
              </a:rPr>
              <a:t>возможность запросить, и получить информацию;</a:t>
            </a:r>
          </a:p>
          <a:p>
            <a:pPr indent="-228600" eaLnBrk="1" hangingPunct="1">
              <a:spcBef>
                <a:spcPts val="1000"/>
              </a:spcBef>
            </a:pPr>
            <a:r>
              <a:rPr lang="ru-RU" altLang="ru-RU" dirty="0">
                <a:latin typeface="REG"/>
              </a:rPr>
              <a:t> инициатором процесса взаимодействия по поводу вновь возникшей проблемы или с целью удовлетворения потребности может стать любой из субъектов;</a:t>
            </a:r>
          </a:p>
          <a:p>
            <a:pPr indent="-228600" eaLnBrk="1" hangingPunct="1">
              <a:spcBef>
                <a:spcPts val="1000"/>
              </a:spcBef>
            </a:pPr>
            <a:r>
              <a:rPr lang="ru-RU" altLang="ru-RU" dirty="0">
                <a:latin typeface="REG"/>
              </a:rPr>
              <a:t>возможность участия субъектов в планировании, реализации, управлении и оценке результатов совместных проектов, образовательного процесса.</a:t>
            </a:r>
          </a:p>
        </p:txBody>
      </p:sp>
    </p:spTree>
    <p:extLst>
      <p:ext uri="{BB962C8B-B14F-4D97-AF65-F5344CB8AC3E}">
        <p14:creationId xmlns:p14="http://schemas.microsoft.com/office/powerpoint/2010/main" val="6766901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2638</Words>
  <Application>Microsoft Office PowerPoint</Application>
  <PresentationFormat>Широкоэкранный</PresentationFormat>
  <Paragraphs>166</Paragraphs>
  <Slides>39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Courier New</vt:lpstr>
      <vt:lpstr>Google Sans</vt:lpstr>
      <vt:lpstr>REG</vt:lpstr>
      <vt:lpstr>YS Text</vt:lpstr>
      <vt:lpstr>Тема Office</vt:lpstr>
      <vt:lpstr>Формы и методы работы с родителями (законными представителями) в дошкольной образовательной организации.  Конструктивное общение с родителями</vt:lpstr>
      <vt:lpstr>Конструктивное общение</vt:lpstr>
      <vt:lpstr>Приемы конструктивного общения</vt:lpstr>
      <vt:lpstr>Цель взаимодействия образовательной организации и семьи</vt:lpstr>
      <vt:lpstr>Основными правилами взаимодействия детского сада с семьей  являются</vt:lpstr>
      <vt:lpstr>Основные принципы работы с родителями</vt:lpstr>
      <vt:lpstr>Основные принципы работы с родителями</vt:lpstr>
      <vt:lpstr>Основные принципы работы с родителями</vt:lpstr>
      <vt:lpstr>Равноправие субъектов подразумевает:</vt:lpstr>
      <vt:lpstr>Формы взаимодействия с родителями</vt:lpstr>
      <vt:lpstr>Современные формы взаимодействия педагога с родителями</vt:lpstr>
      <vt:lpstr>Формы получения и обмена информацией по разным вопросам</vt:lpstr>
      <vt:lpstr>Формы психолого-педагогического просвещения родителей</vt:lpstr>
      <vt:lpstr>Формы психолого-педагогического просвещения родителей</vt:lpstr>
      <vt:lpstr>Формы психолого-педагогического просвещения родителей</vt:lpstr>
      <vt:lpstr>Формы совместной творческой и трудовой деятельности педагогов, родителей и детей</vt:lpstr>
      <vt:lpstr>Формы совместной творческой и трудовой деятельности педагогов, родителей и детей</vt:lpstr>
      <vt:lpstr>Формы совместной творческой и трудовой деятельности педагогов, родителей и детей</vt:lpstr>
      <vt:lpstr>Акция</vt:lpstr>
      <vt:lpstr>Особенности организации акций в ДОО</vt:lpstr>
      <vt:lpstr>Примеры акций</vt:lpstr>
      <vt:lpstr>Акция «Наш новогодний детский сад»</vt:lpstr>
      <vt:lpstr>Тренинг</vt:lpstr>
      <vt:lpstr>Родительская конференция</vt:lpstr>
      <vt:lpstr>Задачи родительской конференции:</vt:lpstr>
      <vt:lpstr>Особенности родительских конференций</vt:lpstr>
      <vt:lpstr>Родительский киноклуб</vt:lpstr>
      <vt:lpstr>При отборе фильмов надо руководствоваться </vt:lpstr>
      <vt:lpstr>Варианты фильмов для просмотра</vt:lpstr>
      <vt:lpstr>Родительское собрание </vt:lpstr>
      <vt:lpstr>Нестандартные родительские собрания</vt:lpstr>
      <vt:lpstr>Нестандартные родительские собрания</vt:lpstr>
      <vt:lpstr>Идея для проведения тематической встречи с родителями </vt:lpstr>
      <vt:lpstr>Методы активизации родителей</vt:lpstr>
      <vt:lpstr>Кейс-технологии в работе с родителями</vt:lpstr>
      <vt:lpstr>Задачи кейс-технологии</vt:lpstr>
      <vt:lpstr>Что должен содержать в себе кейс:</vt:lpstr>
      <vt:lpstr>В работе с родителями могут быть использованы виды кейсов:</vt:lpstr>
      <vt:lpstr>Л.Н. Толстой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Формы и методы работы с родителями (законными представителями) в дошкольной образовательной организации. Конструктивное общение с родителями</dc:title>
  <dc:creator>Admin</dc:creator>
  <cp:lastModifiedBy>Admin</cp:lastModifiedBy>
  <cp:revision>3</cp:revision>
  <dcterms:created xsi:type="dcterms:W3CDTF">2024-10-13T06:55:55Z</dcterms:created>
  <dcterms:modified xsi:type="dcterms:W3CDTF">2024-10-13T12:32:05Z</dcterms:modified>
</cp:coreProperties>
</file>